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4878-8F25-4371-B74E-0AD19081BF3A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09FEA-A93D-4643-B393-347DE81939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96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9FEA-A93D-4643-B393-347DE81939F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05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22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02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57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24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36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56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48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66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80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09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2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ECC1-313F-4FDB-989B-03B4CB54E8E1}" type="datetimeFigureOut">
              <a:rPr lang="hu-HU" smtClean="0"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951D0-564F-4026-BBE6-A096DC1F5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32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jpg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hu-HU" smtClean="0"/>
              <a:t>Csodálatos Geometria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/>
          <a:p>
            <a:r>
              <a:rPr lang="hu-HU" smtClean="0">
                <a:solidFill>
                  <a:schemeClr val="tx1"/>
                </a:solidFill>
              </a:rPr>
              <a:t>Avagy a kapcsolatteremtés tudománya</a:t>
            </a:r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131840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G.Horváth Ákos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4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smtClean="0"/>
              <a:t>Köszönöm a </a:t>
            </a:r>
            <a:r>
              <a:rPr lang="hu-HU" smtClean="0"/>
              <a:t>segítséget!</a:t>
            </a:r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007672"/>
            <a:ext cx="1905000" cy="2857500"/>
          </a:xfrm>
        </p:spPr>
      </p:pic>
      <p:sp>
        <p:nvSpPr>
          <p:cNvPr id="5" name="Szövegdoboz 4"/>
          <p:cNvSpPr txBox="1"/>
          <p:nvPr/>
        </p:nvSpPr>
        <p:spPr>
          <a:xfrm>
            <a:off x="1735139" y="3384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953514" y="2967335"/>
            <a:ext cx="195912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hu-HU">
                <a:solidFill>
                  <a:prstClr val="black"/>
                </a:solidFill>
              </a:rPr>
              <a:t>Ifj</a:t>
            </a:r>
            <a:r>
              <a:rPr lang="hu-HU" b="1">
                <a:solidFill>
                  <a:prstClr val="black"/>
                </a:solidFill>
              </a:rPr>
              <a:t>. </a:t>
            </a:r>
            <a:r>
              <a:rPr lang="hu-HU">
                <a:solidFill>
                  <a:prstClr val="black"/>
                </a:solidFill>
              </a:rPr>
              <a:t>Böröczky</a:t>
            </a:r>
            <a:r>
              <a:rPr lang="hu-HU" b="1">
                <a:solidFill>
                  <a:prstClr val="black"/>
                </a:solidFill>
              </a:rPr>
              <a:t> </a:t>
            </a:r>
            <a:r>
              <a:rPr lang="hu-HU" smtClean="0">
                <a:solidFill>
                  <a:prstClr val="black"/>
                </a:solidFill>
              </a:rPr>
              <a:t>Károly</a:t>
            </a:r>
          </a:p>
          <a:p>
            <a:pPr lvl="0" algn="ctr"/>
            <a:r>
              <a:rPr lang="hu-HU" smtClean="0">
                <a:solidFill>
                  <a:prstClr val="black"/>
                </a:solidFill>
              </a:rPr>
              <a:t>Fejes-Tóth Gábor</a:t>
            </a:r>
          </a:p>
          <a:p>
            <a:pPr lvl="0" algn="ctr"/>
            <a:r>
              <a:rPr lang="hu-HU" smtClean="0">
                <a:solidFill>
                  <a:prstClr val="black"/>
                </a:solidFill>
              </a:rPr>
              <a:t>Ifj. Makai Endre</a:t>
            </a: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228184" y="2967335"/>
            <a:ext cx="157177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hu-HU">
                <a:solidFill>
                  <a:prstClr val="black"/>
                </a:solidFill>
              </a:rPr>
              <a:t>Votisky</a:t>
            </a:r>
            <a:r>
              <a:rPr lang="hu-HU" b="1">
                <a:solidFill>
                  <a:prstClr val="black"/>
                </a:solidFill>
              </a:rPr>
              <a:t> </a:t>
            </a:r>
            <a:r>
              <a:rPr lang="hu-HU" smtClean="0">
                <a:solidFill>
                  <a:prstClr val="black"/>
                </a:solidFill>
              </a:rPr>
              <a:t>Zsuzsa</a:t>
            </a:r>
          </a:p>
          <a:p>
            <a:pPr lvl="0" algn="ctr"/>
            <a:r>
              <a:rPr lang="hu-HU" smtClean="0">
                <a:solidFill>
                  <a:prstClr val="black"/>
                </a:solidFill>
              </a:rPr>
              <a:t>Horváth Balázs</a:t>
            </a:r>
          </a:p>
          <a:p>
            <a:pPr lvl="0" algn="ctr"/>
            <a:r>
              <a:rPr lang="hu-HU" smtClean="0">
                <a:solidFill>
                  <a:prstClr val="black"/>
                </a:solidFill>
              </a:rPr>
              <a:t>Gerner József</a:t>
            </a:r>
            <a:endParaRPr lang="hu-HU">
              <a:solidFill>
                <a:prstClr val="black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86703"/>
              </p:ext>
            </p:extLst>
          </p:nvPr>
        </p:nvGraphicFramePr>
        <p:xfrm>
          <a:off x="1223628" y="5445224"/>
          <a:ext cx="66967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smtClean="0">
                          <a:solidFill>
                            <a:schemeClr val="tx1"/>
                          </a:solidFill>
                        </a:rPr>
                        <a:t>Nemzeti</a:t>
                      </a:r>
                      <a:r>
                        <a:rPr lang="hu-HU" b="0" baseline="0" smtClean="0">
                          <a:solidFill>
                            <a:schemeClr val="tx1"/>
                          </a:solidFill>
                        </a:rPr>
                        <a:t> Kulturális  Alap</a:t>
                      </a:r>
                      <a:endParaRPr lang="hu-H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smtClean="0">
                          <a:solidFill>
                            <a:schemeClr val="tx1"/>
                          </a:solidFill>
                        </a:rPr>
                        <a:t>Magyar Tudományos Akadémia</a:t>
                      </a:r>
                      <a:endParaRPr lang="hu-H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9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357230" cy="724942"/>
          </a:xfrm>
        </p:spPr>
        <p:txBody>
          <a:bodyPr>
            <a:normAutofit/>
          </a:bodyPr>
          <a:lstStyle/>
          <a:p>
            <a:r>
              <a:rPr lang="hu-HU" sz="3600" smtClean="0"/>
              <a:t>Abszolút geometria</a:t>
            </a:r>
            <a:endParaRPr lang="hu-HU" sz="360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21037"/>
              </p:ext>
            </p:extLst>
          </p:nvPr>
        </p:nvGraphicFramePr>
        <p:xfrm>
          <a:off x="2230968" y="1268760"/>
          <a:ext cx="4762872" cy="3108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62872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 Az alapok 1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 Abszolút tételek 11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1.3. Eukleidész párhuzamossági axiómája 19</a:t>
                      </a:r>
                    </a:p>
                    <a:p>
                      <a:r>
                        <a:rPr lang="pt-BR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1.4. P</a:t>
                      </a:r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lang="pt-BR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rhuzamoss</a:t>
                      </a:r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lang="pt-BR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 a hiperbolikus s</a:t>
                      </a:r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í</a:t>
                      </a:r>
                      <a:r>
                        <a:rPr lang="pt-BR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 21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1.5. Merőlegesség az abszolút terekben 31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1.6. Egyenesek kölcsönös helyzete a térben 36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1.7. Trigonometria 40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1.8. Eukleidész 42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1.9. Bolyai 48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1.10. Lobacsevszkij 54</a:t>
                      </a:r>
                    </a:p>
                    <a:p>
                      <a:r>
                        <a:rPr lang="hu-H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1.11. Hilbert 58</a:t>
                      </a:r>
                      <a:endParaRPr lang="hu-HU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39" y="4648161"/>
            <a:ext cx="1464922" cy="13685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Csoportba foglalás 30"/>
          <p:cNvGrpSpPr/>
          <p:nvPr/>
        </p:nvGrpSpPr>
        <p:grpSpPr>
          <a:xfrm>
            <a:off x="708895" y="202332"/>
            <a:ext cx="7726211" cy="6453336"/>
            <a:chOff x="210652" y="404664"/>
            <a:chExt cx="7922224" cy="6569191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099" y="404665"/>
              <a:ext cx="1115745" cy="162797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66" y="2649842"/>
              <a:ext cx="1215427" cy="162797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53" y="404664"/>
              <a:ext cx="1333255" cy="162797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402" y="420689"/>
              <a:ext cx="1259564" cy="162797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066" y="2676296"/>
              <a:ext cx="1463810" cy="163924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070" y="5130281"/>
              <a:ext cx="1022228" cy="147046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991" y="438663"/>
              <a:ext cx="1558784" cy="162797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878" y="2659228"/>
              <a:ext cx="1472611" cy="163924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314" y="2667672"/>
              <a:ext cx="1448138" cy="163487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" y="5119654"/>
              <a:ext cx="1152128" cy="142531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079" y="5163569"/>
              <a:ext cx="1071784" cy="144095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516" y="5145894"/>
              <a:ext cx="940552" cy="143904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Szövegdoboz 17"/>
            <p:cNvSpPr txBox="1"/>
            <p:nvPr/>
          </p:nvSpPr>
          <p:spPr>
            <a:xfrm>
              <a:off x="210652" y="2045198"/>
              <a:ext cx="1388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R. Descartes </a:t>
              </a:r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598516" y="2067274"/>
              <a:ext cx="993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B. Pascal</a:t>
              </a:r>
              <a:endParaRPr lang="hu-HU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4870238" y="2061080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L. Euler</a:t>
              </a:r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6853798" y="2052343"/>
              <a:ext cx="1105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A. Cauchy</a:t>
              </a:r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87560" y="4309668"/>
              <a:ext cx="1034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A. Cayley</a:t>
              </a:r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494030" y="4309668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B. Riemann</a:t>
              </a:r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639620" y="4315544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H. Poincare</a:t>
              </a:r>
              <a:endParaRPr lang="hu-HU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6979669" y="4326160"/>
              <a:ext cx="842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F. Klein</a:t>
              </a:r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439399" y="6530549"/>
              <a:ext cx="930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Bolyai J.</a:t>
              </a:r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2189972" y="6584938"/>
              <a:ext cx="1860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N. I. Lobacsevszkij</a:t>
              </a:r>
              <a:endParaRPr lang="hu-HU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4544818" y="6604523"/>
              <a:ext cx="1438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H. Minkowski</a:t>
              </a:r>
              <a:endParaRPr lang="hu-HU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6881883" y="6584938"/>
              <a:ext cx="1076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mtClean="0"/>
                <a:t>D. Hilbert</a:t>
              </a:r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80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6408" y="404664"/>
            <a:ext cx="7571184" cy="7249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mtClean="0"/>
              <a:t>Kapcsolatok</a:t>
            </a:r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3426742" y="3530821"/>
            <a:ext cx="2407913" cy="474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I. Abszolút geometria</a:t>
            </a:r>
            <a:endParaRPr lang="hu-HU"/>
          </a:p>
        </p:txBody>
      </p:sp>
      <p:sp>
        <p:nvSpPr>
          <p:cNvPr id="6" name="Lefelé nyíl 5"/>
          <p:cNvSpPr/>
          <p:nvPr/>
        </p:nvSpPr>
        <p:spPr>
          <a:xfrm rot="10800000">
            <a:off x="4662639" y="4200598"/>
            <a:ext cx="44581" cy="338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520937" y="4166710"/>
            <a:ext cx="2528144" cy="745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II. Elliptikus és projektív síkgeometriák</a:t>
            </a:r>
            <a:endParaRPr lang="hu-HU"/>
          </a:p>
        </p:txBody>
      </p:sp>
      <p:sp>
        <p:nvSpPr>
          <p:cNvPr id="8" name="Lefelé nyíl 7"/>
          <p:cNvSpPr/>
          <p:nvPr/>
        </p:nvSpPr>
        <p:spPr>
          <a:xfrm rot="7200000">
            <a:off x="3345403" y="4698541"/>
            <a:ext cx="70016" cy="410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6332492" y="4137870"/>
            <a:ext cx="2198564" cy="803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III. Egybevágóságok szintetikus kezelése</a:t>
            </a:r>
            <a:endParaRPr lang="hu-HU"/>
          </a:p>
        </p:txBody>
      </p:sp>
      <p:sp>
        <p:nvSpPr>
          <p:cNvPr id="17" name="Lefelé nyíl 16"/>
          <p:cNvSpPr/>
          <p:nvPr/>
        </p:nvSpPr>
        <p:spPr>
          <a:xfrm rot="14400000">
            <a:off x="5954221" y="4699879"/>
            <a:ext cx="66222" cy="406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3662960" y="1410691"/>
            <a:ext cx="1942077" cy="474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VII. Poliéderek</a:t>
            </a:r>
            <a:endParaRPr lang="hu-HU"/>
          </a:p>
        </p:txBody>
      </p:sp>
      <p:sp>
        <p:nvSpPr>
          <p:cNvPr id="23" name="Lefelé nyíl 22"/>
          <p:cNvSpPr/>
          <p:nvPr/>
        </p:nvSpPr>
        <p:spPr>
          <a:xfrm rot="10800000" flipH="1">
            <a:off x="4657335" y="2992299"/>
            <a:ext cx="45719" cy="35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6260634" y="2380593"/>
            <a:ext cx="2362429" cy="474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V. Analitikus geometria</a:t>
            </a:r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799059" y="2358491"/>
            <a:ext cx="2176686" cy="474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VI. Térfogatfogalom</a:t>
            </a:r>
            <a:endParaRPr lang="hu-HU"/>
          </a:p>
        </p:txBody>
      </p:sp>
      <p:sp>
        <p:nvSpPr>
          <p:cNvPr id="28" name="Lefelé nyíl 27"/>
          <p:cNvSpPr/>
          <p:nvPr/>
        </p:nvSpPr>
        <p:spPr>
          <a:xfrm rot="10800000">
            <a:off x="4658546" y="1979249"/>
            <a:ext cx="52766" cy="379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Balra-jobbra nyíl 28"/>
          <p:cNvSpPr/>
          <p:nvPr/>
        </p:nvSpPr>
        <p:spPr>
          <a:xfrm rot="1800000">
            <a:off x="5812315" y="1907242"/>
            <a:ext cx="592941" cy="639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Balra-jobbra nyíl 29"/>
          <p:cNvSpPr/>
          <p:nvPr/>
        </p:nvSpPr>
        <p:spPr>
          <a:xfrm>
            <a:off x="4069697" y="2617831"/>
            <a:ext cx="1185881" cy="796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Balra-jobbra nyíl 30"/>
          <p:cNvSpPr/>
          <p:nvPr/>
        </p:nvSpPr>
        <p:spPr>
          <a:xfrm rot="19800000">
            <a:off x="2851772" y="1894992"/>
            <a:ext cx="592941" cy="869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Balra nyíl 31"/>
          <p:cNvSpPr/>
          <p:nvPr/>
        </p:nvSpPr>
        <p:spPr>
          <a:xfrm rot="1800000">
            <a:off x="3072749" y="3168192"/>
            <a:ext cx="360440" cy="99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kerekített téglalap 32"/>
          <p:cNvSpPr/>
          <p:nvPr/>
        </p:nvSpPr>
        <p:spPr>
          <a:xfrm>
            <a:off x="3716507" y="4791503"/>
            <a:ext cx="1976882" cy="655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IV. Modellek</a:t>
            </a:r>
            <a:endParaRPr lang="hu-HU"/>
          </a:p>
        </p:txBody>
      </p:sp>
      <p:sp>
        <p:nvSpPr>
          <p:cNvPr id="35" name="Balra nyíl 34"/>
          <p:cNvSpPr/>
          <p:nvPr/>
        </p:nvSpPr>
        <p:spPr>
          <a:xfrm rot="12600000">
            <a:off x="5982778" y="3988050"/>
            <a:ext cx="250181" cy="1239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Balra nyíl 35"/>
          <p:cNvSpPr/>
          <p:nvPr/>
        </p:nvSpPr>
        <p:spPr>
          <a:xfrm rot="-1800000">
            <a:off x="3084833" y="3967728"/>
            <a:ext cx="241730" cy="116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Lefelé nyíl 36"/>
          <p:cNvSpPr/>
          <p:nvPr/>
        </p:nvSpPr>
        <p:spPr>
          <a:xfrm rot="10800000">
            <a:off x="7431774" y="3246520"/>
            <a:ext cx="82082" cy="402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/>
          <p:nvPr/>
        </p:nvSpPr>
        <p:spPr>
          <a:xfrm>
            <a:off x="2582984" y="5517232"/>
            <a:ext cx="4248472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chemeClr val="tx1"/>
                </a:solidFill>
              </a:rPr>
              <a:t>VIII. Függelék: Téridő</a:t>
            </a:r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78038" y="1340768"/>
            <a:ext cx="318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Babits Mihály: Húnyt szemmel…</a:t>
            </a:r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965022" y="2136339"/>
            <a:ext cx="32139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Húnyt szemmel bérceken futunk</a:t>
            </a:r>
          </a:p>
          <a:p>
            <a:r>
              <a:rPr lang="hu-HU"/>
              <a:t>s</a:t>
            </a:r>
            <a:r>
              <a:rPr lang="hu-HU" smtClean="0"/>
              <a:t> mindig csodára vár szívünk:</a:t>
            </a:r>
          </a:p>
          <a:p>
            <a:r>
              <a:rPr lang="hu-HU"/>
              <a:t>a</a:t>
            </a:r>
            <a:r>
              <a:rPr lang="hu-HU" smtClean="0"/>
              <a:t> legjobb, amit nem tudunk</a:t>
            </a:r>
          </a:p>
          <a:p>
            <a:r>
              <a:rPr lang="hu-HU"/>
              <a:t>a</a:t>
            </a:r>
            <a:r>
              <a:rPr lang="hu-HU" smtClean="0"/>
              <a:t> legszebb, amit nem hiszünk.</a:t>
            </a:r>
          </a:p>
          <a:p>
            <a:endParaRPr lang="hu-HU"/>
          </a:p>
          <a:p>
            <a:r>
              <a:rPr lang="hu-HU" smtClean="0"/>
              <a:t>Az álmok síkos gyöngyeit</a:t>
            </a:r>
          </a:p>
          <a:p>
            <a:r>
              <a:rPr lang="hu-HU"/>
              <a:t>s</a:t>
            </a:r>
            <a:r>
              <a:rPr lang="hu-HU" smtClean="0"/>
              <a:t>zorítsd, ki únod a valót:</a:t>
            </a:r>
          </a:p>
          <a:p>
            <a:r>
              <a:rPr lang="hu-HU"/>
              <a:t>h</a:t>
            </a:r>
            <a:r>
              <a:rPr lang="hu-HU" smtClean="0"/>
              <a:t>ímezz belőlük</a:t>
            </a:r>
          </a:p>
          <a:p>
            <a:r>
              <a:rPr lang="hu-HU" smtClean="0"/>
              <a:t>fázó lelkedre gyöngyös takarót.</a:t>
            </a:r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57266" y="5517232"/>
            <a:ext cx="322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mtClean="0"/>
              <a:t>Köszönöm a figyelmet!</a:t>
            </a:r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1470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224</Words>
  <Application>Microsoft Office PowerPoint</Application>
  <PresentationFormat>Diavetítés a képernyőre (4:3 oldalarány)</PresentationFormat>
  <Paragraphs>57</Paragraphs>
  <Slides>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Csodálatos Geometria</vt:lpstr>
      <vt:lpstr>Köszönöm a segítséget!</vt:lpstr>
      <vt:lpstr>Abszolút geometria</vt:lpstr>
      <vt:lpstr>PowerPoint bemutató</vt:lpstr>
      <vt:lpstr>Kapcsolatok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gha</dc:creator>
  <cp:lastModifiedBy>gha</cp:lastModifiedBy>
  <cp:revision>29</cp:revision>
  <dcterms:created xsi:type="dcterms:W3CDTF">2013-06-05T14:43:25Z</dcterms:created>
  <dcterms:modified xsi:type="dcterms:W3CDTF">2013-06-06T13:32:46Z</dcterms:modified>
</cp:coreProperties>
</file>