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5"/>
  </p:notesMasterIdLst>
  <p:sldIdLst>
    <p:sldId id="256" r:id="rId3"/>
    <p:sldId id="297" r:id="rId4"/>
    <p:sldId id="257" r:id="rId5"/>
    <p:sldId id="536" r:id="rId6"/>
    <p:sldId id="537" r:id="rId7"/>
    <p:sldId id="574" r:id="rId8"/>
    <p:sldId id="963" r:id="rId9"/>
    <p:sldId id="964" r:id="rId10"/>
    <p:sldId id="965" r:id="rId11"/>
    <p:sldId id="966" r:id="rId12"/>
    <p:sldId id="967" r:id="rId13"/>
    <p:sldId id="968" r:id="rId14"/>
    <p:sldId id="925" r:id="rId15"/>
    <p:sldId id="926" r:id="rId16"/>
    <p:sldId id="969" r:id="rId17"/>
    <p:sldId id="553" r:id="rId18"/>
    <p:sldId id="313" r:id="rId19"/>
    <p:sldId id="942" r:id="rId20"/>
    <p:sldId id="314" r:id="rId21"/>
    <p:sldId id="315" r:id="rId22"/>
    <p:sldId id="943" r:id="rId23"/>
    <p:sldId id="316" r:id="rId24"/>
    <p:sldId id="974" r:id="rId25"/>
    <p:sldId id="884" r:id="rId26"/>
    <p:sldId id="970" r:id="rId27"/>
    <p:sldId id="971" r:id="rId28"/>
    <p:sldId id="975" r:id="rId29"/>
    <p:sldId id="972" r:id="rId30"/>
    <p:sldId id="317" r:id="rId31"/>
    <p:sldId id="539" r:id="rId32"/>
    <p:sldId id="540" r:id="rId33"/>
    <p:sldId id="341" r:id="rId34"/>
    <p:sldId id="318" r:id="rId35"/>
    <p:sldId id="281" r:id="rId36"/>
    <p:sldId id="561" r:id="rId37"/>
    <p:sldId id="936" r:id="rId38"/>
    <p:sldId id="287" r:id="rId39"/>
    <p:sldId id="927" r:id="rId40"/>
    <p:sldId id="928" r:id="rId41"/>
    <p:sldId id="932" r:id="rId42"/>
    <p:sldId id="929" r:id="rId43"/>
    <p:sldId id="933" r:id="rId44"/>
    <p:sldId id="934" r:id="rId45"/>
    <p:sldId id="935" r:id="rId46"/>
    <p:sldId id="321" r:id="rId47"/>
    <p:sldId id="937" r:id="rId48"/>
    <p:sldId id="924" r:id="rId49"/>
    <p:sldId id="976" r:id="rId50"/>
    <p:sldId id="938" r:id="rId51"/>
    <p:sldId id="939" r:id="rId52"/>
    <p:sldId id="940" r:id="rId53"/>
    <p:sldId id="983" r:id="rId54"/>
    <p:sldId id="325" r:id="rId55"/>
    <p:sldId id="984" r:id="rId56"/>
    <p:sldId id="292" r:id="rId57"/>
    <p:sldId id="982" r:id="rId58"/>
    <p:sldId id="930" r:id="rId59"/>
    <p:sldId id="949" r:id="rId60"/>
    <p:sldId id="575" r:id="rId61"/>
    <p:sldId id="953" r:id="rId62"/>
    <p:sldId id="950" r:id="rId63"/>
    <p:sldId id="952" r:id="rId64"/>
    <p:sldId id="558" r:id="rId65"/>
    <p:sldId id="559" r:id="rId66"/>
    <p:sldId id="560" r:id="rId67"/>
    <p:sldId id="347" r:id="rId68"/>
    <p:sldId id="348" r:id="rId69"/>
    <p:sldId id="573" r:id="rId70"/>
    <p:sldId id="284" r:id="rId71"/>
    <p:sldId id="920" r:id="rId72"/>
    <p:sldId id="921" r:id="rId73"/>
    <p:sldId id="283" r:id="rId74"/>
    <p:sldId id="922" r:id="rId75"/>
    <p:sldId id="923" r:id="rId76"/>
    <p:sldId id="946" r:id="rId77"/>
    <p:sldId id="954" r:id="rId78"/>
    <p:sldId id="947" r:id="rId79"/>
    <p:sldId id="948" r:id="rId80"/>
    <p:sldId id="977" r:id="rId81"/>
    <p:sldId id="978" r:id="rId82"/>
    <p:sldId id="945" r:id="rId83"/>
    <p:sldId id="915" r:id="rId84"/>
    <p:sldId id="916" r:id="rId85"/>
    <p:sldId id="917" r:id="rId86"/>
    <p:sldId id="955" r:id="rId87"/>
    <p:sldId id="894" r:id="rId88"/>
    <p:sldId id="895" r:id="rId89"/>
    <p:sldId id="550" r:id="rId90"/>
    <p:sldId id="583" r:id="rId91"/>
    <p:sldId id="584" r:id="rId92"/>
    <p:sldId id="585" r:id="rId93"/>
    <p:sldId id="586" r:id="rId94"/>
    <p:sldId id="587" r:id="rId95"/>
    <p:sldId id="981" r:id="rId96"/>
    <p:sldId id="957" r:id="rId97"/>
    <p:sldId id="959" r:id="rId98"/>
    <p:sldId id="263" r:id="rId99"/>
    <p:sldId id="960" r:id="rId100"/>
    <p:sldId id="588" r:id="rId101"/>
    <p:sldId id="589" r:id="rId102"/>
    <p:sldId id="590" r:id="rId103"/>
    <p:sldId id="962" r:id="rId104"/>
    <p:sldId id="591" r:id="rId105"/>
    <p:sldId id="980" r:id="rId106"/>
    <p:sldId id="979" r:id="rId107"/>
    <p:sldId id="961" r:id="rId108"/>
    <p:sldId id="592" r:id="rId109"/>
    <p:sldId id="594" r:id="rId110"/>
    <p:sldId id="595" r:id="rId111"/>
    <p:sldId id="582" r:id="rId112"/>
    <p:sldId id="344" r:id="rId113"/>
    <p:sldId id="885" r:id="rId1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6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D6C04-BAB4-478F-8BFC-42AAB88E2BF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65FC3-C984-46CB-8484-2D4D3772F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example of simple bio model. In a</a:t>
            </a:r>
            <a:r>
              <a:rPr lang="en-US" baseline="0" dirty="0"/>
              <a:t> lab, studying effects of a drug on the human body. Drug is </a:t>
            </a:r>
            <a:r>
              <a:rPr lang="en-US" baseline="0" dirty="0" err="1"/>
              <a:t>admistered</a:t>
            </a:r>
            <a:r>
              <a:rPr lang="en-US" baseline="0" dirty="0"/>
              <a:t> in the blood, “input”. Then drug is exchanged, leaves the system. Then after some time, the biologist measures the drug concentration in the blood, “output”. Important point: only know input/output, other arrows are unknown </a:t>
            </a:r>
            <a:r>
              <a:rPr lang="en-US" baseline="0" dirty="0" err="1"/>
              <a:t>quantites</a:t>
            </a:r>
            <a:r>
              <a:rPr lang="en-US" baseline="0" dirty="0"/>
              <a:t>, unknown parameters.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03E0A-EEF7-4D84-ABE0-BEEDABCBF4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3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I’m going to be</a:t>
            </a:r>
            <a:r>
              <a:rPr lang="en-US" baseline="0" dirty="0"/>
              <a:t> talking about models just like this one, which are more generally called “linear compartment models”, so let me formally define them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A472-93B0-45C5-AF91-5BDFD1F8BC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1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I’m going to be</a:t>
            </a:r>
            <a:r>
              <a:rPr lang="en-US" baseline="0" dirty="0"/>
              <a:t> talking about models just like this one, which are more generally called “linear compartment models”, so let me formally define them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A472-93B0-45C5-AF91-5BDFD1F8BC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I’m going to be</a:t>
            </a:r>
            <a:r>
              <a:rPr lang="en-US" baseline="0" dirty="0"/>
              <a:t> talking about models just like this one, which are more generally called “linear compartment models”, so let me formally define them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A472-93B0-45C5-AF91-5BDFD1F8BC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I’m going to be</a:t>
            </a:r>
            <a:r>
              <a:rPr lang="en-US" baseline="0" dirty="0"/>
              <a:t> talking about models just like this one, which are more generally called “linear compartment models”, so let me formally define them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A472-93B0-45C5-AF91-5BDFD1F8BC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4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I’m going to be</a:t>
            </a:r>
            <a:r>
              <a:rPr lang="en-US" baseline="0" dirty="0"/>
              <a:t> talking about models just like this one, which are more generally called “linear compartment models”, so let me formally define them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A472-93B0-45C5-AF91-5BDFD1F8BC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I’m going to be</a:t>
            </a:r>
            <a:r>
              <a:rPr lang="en-US" baseline="0" dirty="0"/>
              <a:t> talking about models just like this one, which are more generally called “linear compartment models”, so let me formally define them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A472-93B0-45C5-AF91-5BDFD1F8BC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I’m going to be</a:t>
            </a:r>
            <a:r>
              <a:rPr lang="en-US" baseline="0" dirty="0"/>
              <a:t> talking about models just like this one, which are more generally called “linear compartment models”, so let me formally define them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A472-93B0-45C5-AF91-5BDFD1F8BC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67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I’m going to be</a:t>
            </a:r>
            <a:r>
              <a:rPr lang="en-US" baseline="0" dirty="0"/>
              <a:t> talking about models just like this one, which are more generally called “linear compartment models”, so let me formally define them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A472-93B0-45C5-AF91-5BDFD1F8BC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4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002-7BDF-4A81-B6A9-C48D22951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41986-4CA3-446A-BDC3-FC378CCCB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03598-FDE7-492C-8114-D69BDF098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828-A59E-45B5-9734-9F48D2E0E7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B4BED-4F22-42DB-B754-489E49AE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271F7-4D77-419B-A150-7D40AD96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5596-1101-408D-84D5-53FA1518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0892-5E45-4FB0-B6D5-D8146EE3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B1B8F-89FD-468D-A3F4-A9DD9279A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40D28-F216-47C5-B39F-35F2901C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828-A59E-45B5-9734-9F48D2E0E7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32DE3-AE97-423D-9EEA-DBFB8C12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88998-2070-4B3E-B42D-3B8C0090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5596-1101-408D-84D5-53FA1518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F6F155-C823-4C3C-8052-96B699A31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8695A-33C4-4943-86A5-AC74D3EE2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9003D-B91E-4B1E-B204-61AC30FF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828-A59E-45B5-9734-9F48D2E0E7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17DB5-1822-47C8-8678-CD408A7D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32F99-DF15-4C4D-9E87-26AFA22D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5596-1101-408D-84D5-53FA1518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5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AFC5-4B6B-4FCA-9A61-DD57CB3F3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BBF5B-39F3-4685-9466-906163C6D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6FE3B-89E1-4535-AF21-EFDBBA5E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8B93-CB97-4934-AE5E-37F84DD32F9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42B50-E0AF-43D1-A9A7-6328F6B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13AD2-5789-4CE5-978B-FECC3495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A489-57A2-4194-BF9A-83104587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1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279D-BCA1-4C5A-8468-F8B445FD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34B5-E2F7-469D-8607-B721F268A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1EEA-63F9-4267-A8A1-90204997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8B93-CB97-4934-AE5E-37F84DD32F9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00EF4-1F64-4E42-B1D7-C8BB8F51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BF219-F1DF-4426-B255-4B5CDF88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A489-57A2-4194-BF9A-83104587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34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DABE-B00C-462B-AE87-CE28A89E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5FE32-52C6-4AC6-BB0F-5718FABF4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8E5B9-BDF4-4FD8-839C-411F35E6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8B93-CB97-4934-AE5E-37F84DD32F9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67D83-BF7E-4566-B160-49613EA6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07904-8680-4A76-B629-075662DA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A489-57A2-4194-BF9A-83104587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98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8480-53F3-4D14-8A44-9C41BC66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D7C3C-655A-440C-A29E-9390B6EA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824EB-09A0-45CC-A684-8E7445B5B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FB4D-A5D7-49C0-A6E7-D1AD5FA5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8B93-CB97-4934-AE5E-37F84DD32F9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1086D-7A4E-4AC8-9352-B3AE191D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33344-7DCC-4911-BA82-C500E4C0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A489-57A2-4194-BF9A-83104587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7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8473-FDAF-4DD8-A3E7-C4C7DB2E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DC868-DFB8-4C58-AA06-4BE250BDA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27A35-A2E4-493B-B1F1-0A5121F7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2A80A-9EBD-45BB-A4B1-9407BE360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CAAD31-C6B5-42A9-9C77-3E8A658FB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BE8D22-DAE0-47A8-ACF3-00DE5B1D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8B93-CB97-4934-AE5E-37F84DD32F9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84DAE-F0E5-443C-BC33-265FFC8B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04248-E823-4297-B95D-257273A4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A489-57A2-4194-BF9A-83104587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03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85EF-5BC5-43E3-96D8-277DECFF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E0FA4-9C7C-4585-ACFA-11549472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8B93-CB97-4934-AE5E-37F84DD32F9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D915C-A702-46B3-B49D-380D2CCB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F23DB-63A8-430B-9DDA-4168704F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A489-57A2-4194-BF9A-83104587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15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C0F13-D117-4CB6-8856-320FD401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8B93-CB97-4934-AE5E-37F84DD32F9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CBBB4-7419-4091-B892-D37F6D54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EDA27-85A2-4174-9959-363C3FB7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A489-57A2-4194-BF9A-83104587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1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A54D-1831-46F3-98C5-FC5B9A6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BE75-B9A6-4AC4-AA5A-F6DFF26E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2D30A-EC60-4428-8E9E-08EE5C4A8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34091-108C-4E3F-A0A8-D48175C1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8B93-CB97-4934-AE5E-37F84DD32F9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A361C-AD41-4C8B-AE73-A76D512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66F61-A45E-4E6B-B1A8-FE174D31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A489-57A2-4194-BF9A-83104587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2A6E2-7ED7-417B-9AF5-8DAD1BA7F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Identifiability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527D6-5EEA-47B6-A035-AA5488CEDE2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Identifiability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9CB5C-6AFC-409D-BC55-230F6789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828-A59E-45B5-9734-9F48D2E0E7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72F34-486F-4E2D-8CD0-6CC5F27E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E0AD9-BF18-4079-92D5-CCADAF09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5596-1101-408D-84D5-53FA1518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20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A9CD-6BAB-48A7-A2D1-B11C157C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4C795-7EEB-4D9E-9C9E-251B7AEA1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BFC58-37DC-4A32-B30E-516A49AB6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18E61-8089-44B9-B68B-6A409B42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8B93-CB97-4934-AE5E-37F84DD32F9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03635-E011-4629-BE0A-35CD5874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F8025-CAA8-4665-AC55-4AA4FF96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A489-57A2-4194-BF9A-83104587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1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173B-F010-47A0-8197-0E95C766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78E31-F6EF-442F-8762-E9E2C9F30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A574B-C113-4EAA-B79C-13C60E23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8B93-CB97-4934-AE5E-37F84DD32F9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AFC4B-D0FF-47C7-AB99-705D5DCF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35E93-7257-4028-A010-8F5CBB2C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A489-57A2-4194-BF9A-83104587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6F742-936C-4F52-980A-F0E0D7408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00B0E-6995-4696-B06D-40EA82A2F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91782-C35D-47FF-AAFA-3CFB98B29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8B93-CB97-4934-AE5E-37F84DD32F9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88EBF-8DB0-40BC-9D90-992F8DCA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0DB63-EFC6-4863-A156-A0E5C41F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A489-57A2-4194-BF9A-83104587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2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9DEE-3E9C-4470-A200-DF0FF88D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56353-30FC-4BB7-84D4-A43A43B67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6C014-D34F-4D8D-B4F4-F6669D1F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828-A59E-45B5-9734-9F48D2E0E7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1A5F1-7A0A-4FA3-9FFC-0EE4C234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69E56-89E7-4CBF-8C27-900780D2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5596-1101-408D-84D5-53FA1518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6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3763-07C9-48BA-9B8B-4F4E9F60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3EE59-9F91-4BD2-9AF2-D6CC8F45E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DC7BA-66C6-4404-9089-56F34BB85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317ED-8602-4160-B410-7C39A0F4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828-A59E-45B5-9734-9F48D2E0E7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27CDA-682D-427A-A577-7BA48BC6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943B1-36D2-41AF-9712-C81444A5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5596-1101-408D-84D5-53FA1518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5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C033-C5C0-46EE-BA46-BBC89B08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0DCC6-00C9-4478-9FC9-FD2BED6B7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77AB5-56F9-4073-96F6-3FD2205FD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EDCE5-6074-40FE-825F-001377B24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EC5D6-AE61-4987-BAE0-07C082DE1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09EB7-F78C-4371-A9BE-55967022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828-A59E-45B5-9734-9F48D2E0E7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199BF-062F-4404-AE14-8024F855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FD5B8-CBA0-4DB3-86F2-5E573D6F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5596-1101-408D-84D5-53FA1518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F734-3D9A-47B9-BD21-22AEAD57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8D1C7-39D9-41A2-ABB0-AE69DA68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828-A59E-45B5-9734-9F48D2E0E7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E937F-52BD-4912-A8E0-40CDC179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945DF-4215-402F-93F8-9C5EFF43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5596-1101-408D-84D5-53FA1518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F80592-7B5A-4EE1-AB17-0E698DF8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828-A59E-45B5-9734-9F48D2E0E7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BC576-EBA6-464D-9D63-121ED4DF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73E58-7BAC-47AD-958A-AC406189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5596-1101-408D-84D5-53FA1518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49A47-AB64-48E2-AC63-4BDD6130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93C1-EA58-4D29-96F5-54BB5D280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02577-B769-4993-A0D7-D564EA401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A9E06-B5CB-4657-BD63-DBE62021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828-A59E-45B5-9734-9F48D2E0E7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EB84D-2349-423D-BEDB-6BCAC3F8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C2006-DE5E-4AE1-B610-B4581FA8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5596-1101-408D-84D5-53FA1518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04D0-FE0E-4477-BADC-9CAADE55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7C2CCA-14CC-4DD8-9116-0D5E0D182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ED9F-662B-4942-9CFF-609EC4564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C0A29-FE31-4CF1-A113-D2722DDE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828-A59E-45B5-9734-9F48D2E0E7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44EB4-8A49-47B6-B274-55CC5B12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38F57-DF24-4351-9CED-D14ED1B3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5596-1101-408D-84D5-53FA1518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84ECA-4F0F-48BC-B1BF-14C38576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6C735-743A-4BC9-B781-26E1C53C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E9894-E20C-465F-B734-A490F9458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828-A59E-45B5-9734-9F48D2E0E7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07EE4-9CA9-4924-98D9-ACE83C6DD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CD881-FCA1-4FA3-98AF-67FDAD62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85596-1101-408D-84D5-53FA1518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2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13286-6F00-4A48-92FF-1D7C328F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95D0C-761C-4E7F-9BC4-0434434BC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17A48-593A-4383-8BAE-E1E018962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C8B93-CB97-4934-AE5E-37F84DD32F9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E4E61-970C-4F34-88ED-DFF3C38F2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715C-A878-47D1-B065-E031337A5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A489-57A2-4194-BF9A-83104587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1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10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2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34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1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4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0.png"/><Relationship Id="rId4" Type="http://schemas.openxmlformats.org/officeDocument/2006/relationships/image" Target="../media/image1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0.png"/><Relationship Id="rId4" Type="http://schemas.openxmlformats.org/officeDocument/2006/relationships/image" Target="../media/image1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3.png"/><Relationship Id="rId4" Type="http://schemas.openxmlformats.org/officeDocument/2006/relationships/image" Target="../media/image2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3.png"/><Relationship Id="rId4" Type="http://schemas.openxmlformats.org/officeDocument/2006/relationships/image" Target="../media/image2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31.png"/><Relationship Id="rId7" Type="http://schemas.openxmlformats.org/officeDocument/2006/relationships/image" Target="../media/image3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4" Type="http://schemas.openxmlformats.org/officeDocument/2006/relationships/image" Target="../media/image32.png"/><Relationship Id="rId9" Type="http://schemas.openxmlformats.org/officeDocument/2006/relationships/image" Target="../media/image4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31.png"/><Relationship Id="rId7" Type="http://schemas.openxmlformats.org/officeDocument/2006/relationships/image" Target="../media/image33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0" Type="http://schemas.openxmlformats.org/officeDocument/2006/relationships/image" Target="../media/image32.png"/><Relationship Id="rId9" Type="http://schemas.openxmlformats.org/officeDocument/2006/relationships/image" Target="../media/image4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31.png"/><Relationship Id="rId3" Type="http://schemas.openxmlformats.org/officeDocument/2006/relationships/image" Target="../media/image31.png"/><Relationship Id="rId7" Type="http://schemas.openxmlformats.org/officeDocument/2006/relationships/image" Target="../media/image33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1.png"/><Relationship Id="rId11" Type="http://schemas.openxmlformats.org/officeDocument/2006/relationships/image" Target="../media/image212.png"/><Relationship Id="rId15" Type="http://schemas.openxmlformats.org/officeDocument/2006/relationships/image" Target="../media/image32.png"/><Relationship Id="rId10" Type="http://schemas.openxmlformats.org/officeDocument/2006/relationships/image" Target="../media/image35.png"/><Relationship Id="rId9" Type="http://schemas.openxmlformats.org/officeDocument/2006/relationships/image" Target="../media/image34.png"/><Relationship Id="rId14" Type="http://schemas.openxmlformats.org/officeDocument/2006/relationships/image" Target="../media/image4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31.png"/><Relationship Id="rId3" Type="http://schemas.openxmlformats.org/officeDocument/2006/relationships/image" Target="../media/image31.png"/><Relationship Id="rId7" Type="http://schemas.openxmlformats.org/officeDocument/2006/relationships/image" Target="../media/image330.png"/><Relationship Id="rId17" Type="http://schemas.openxmlformats.org/officeDocument/2006/relationships/image" Target="../media/image32.png"/><Relationship Id="rId2" Type="http://schemas.openxmlformats.org/officeDocument/2006/relationships/image" Target="../media/image30.png"/><Relationship Id="rId16" Type="http://schemas.openxmlformats.org/officeDocument/2006/relationships/image" Target="../media/image4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1.png"/><Relationship Id="rId11" Type="http://schemas.openxmlformats.org/officeDocument/2006/relationships/image" Target="../media/image212.png"/><Relationship Id="rId15" Type="http://schemas.openxmlformats.org/officeDocument/2006/relationships/image" Target="../media/image250.png"/><Relationship Id="rId10" Type="http://schemas.openxmlformats.org/officeDocument/2006/relationships/image" Target="../media/image35.pn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31.png"/><Relationship Id="rId3" Type="http://schemas.openxmlformats.org/officeDocument/2006/relationships/image" Target="../media/image31.png"/><Relationship Id="rId7" Type="http://schemas.openxmlformats.org/officeDocument/2006/relationships/image" Target="../media/image330.png"/><Relationship Id="rId17" Type="http://schemas.openxmlformats.org/officeDocument/2006/relationships/image" Target="../media/image32.png"/><Relationship Id="rId2" Type="http://schemas.openxmlformats.org/officeDocument/2006/relationships/image" Target="../media/image30.png"/><Relationship Id="rId16" Type="http://schemas.openxmlformats.org/officeDocument/2006/relationships/image" Target="../media/image4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1.png"/><Relationship Id="rId11" Type="http://schemas.openxmlformats.org/officeDocument/2006/relationships/image" Target="../media/image212.png"/><Relationship Id="rId15" Type="http://schemas.openxmlformats.org/officeDocument/2006/relationships/image" Target="../media/image250.png"/><Relationship Id="rId10" Type="http://schemas.openxmlformats.org/officeDocument/2006/relationships/image" Target="../media/image37.pn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31.png"/><Relationship Id="rId1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30.png"/><Relationship Id="rId17" Type="http://schemas.openxmlformats.org/officeDocument/2006/relationships/image" Target="../media/image412.png"/><Relationship Id="rId2" Type="http://schemas.openxmlformats.org/officeDocument/2006/relationships/image" Target="../media/image370.png"/><Relationship Id="rId16" Type="http://schemas.openxmlformats.org/officeDocument/2006/relationships/image" Target="../media/image5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1.png"/><Relationship Id="rId11" Type="http://schemas.openxmlformats.org/officeDocument/2006/relationships/image" Target="../media/image212.png"/><Relationship Id="rId15" Type="http://schemas.openxmlformats.org/officeDocument/2006/relationships/image" Target="../media/image250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0.png"/><Relationship Id="rId14" Type="http://schemas.openxmlformats.org/officeDocument/2006/relationships/image" Target="../media/image3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7" Type="http://schemas.openxmlformats.org/officeDocument/2006/relationships/image" Target="../media/image320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3.png"/><Relationship Id="rId5" Type="http://schemas.openxmlformats.org/officeDocument/2006/relationships/image" Target="../media/image401.png"/><Relationship Id="rId4" Type="http://schemas.openxmlformats.org/officeDocument/2006/relationships/image" Target="../media/image3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7" Type="http://schemas.openxmlformats.org/officeDocument/2006/relationships/image" Target="../media/image320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2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2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68.png"/><Relationship Id="rId7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380.png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image" Target="../media/image4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68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2.png"/><Relationship Id="rId5" Type="http://schemas.openxmlformats.org/officeDocument/2006/relationships/image" Target="../media/image380.png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image" Target="../media/image42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68.png"/><Relationship Id="rId7" Type="http://schemas.openxmlformats.org/officeDocument/2006/relationships/image" Target="../media/image64.png"/><Relationship Id="rId12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2.png"/><Relationship Id="rId11" Type="http://schemas.openxmlformats.org/officeDocument/2006/relationships/image" Target="../media/image65.png"/><Relationship Id="rId5" Type="http://schemas.openxmlformats.org/officeDocument/2006/relationships/image" Target="../media/image380.png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image" Target="../media/image42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68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2.png"/><Relationship Id="rId5" Type="http://schemas.openxmlformats.org/officeDocument/2006/relationships/image" Target="../media/image380.png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image" Target="../media/image42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76.png"/><Relationship Id="rId3" Type="http://schemas.openxmlformats.org/officeDocument/2006/relationships/image" Target="../media/image540.png"/><Relationship Id="rId7" Type="http://schemas.openxmlformats.org/officeDocument/2006/relationships/image" Target="../media/image78.png"/><Relationship Id="rId12" Type="http://schemas.openxmlformats.org/officeDocument/2006/relationships/image" Target="../media/image66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0.png"/><Relationship Id="rId11" Type="http://schemas.openxmlformats.org/officeDocument/2006/relationships/image" Target="../media/image651.png"/><Relationship Id="rId5" Type="http://schemas.openxmlformats.org/officeDocument/2006/relationships/image" Target="../media/image560.png"/><Relationship Id="rId10" Type="http://schemas.openxmlformats.org/officeDocument/2006/relationships/image" Target="../media/image81.png"/><Relationship Id="rId4" Type="http://schemas.openxmlformats.org/officeDocument/2006/relationships/image" Target="../media/image550.png"/><Relationship Id="rId9" Type="http://schemas.openxmlformats.org/officeDocument/2006/relationships/image" Target="../media/image8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76.png"/><Relationship Id="rId3" Type="http://schemas.openxmlformats.org/officeDocument/2006/relationships/image" Target="../media/image540.png"/><Relationship Id="rId7" Type="http://schemas.openxmlformats.org/officeDocument/2006/relationships/image" Target="../media/image78.png"/><Relationship Id="rId12" Type="http://schemas.openxmlformats.org/officeDocument/2006/relationships/image" Target="../media/image66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0.png"/><Relationship Id="rId11" Type="http://schemas.openxmlformats.org/officeDocument/2006/relationships/image" Target="../media/image651.png"/><Relationship Id="rId5" Type="http://schemas.openxmlformats.org/officeDocument/2006/relationships/image" Target="../media/image560.png"/><Relationship Id="rId10" Type="http://schemas.openxmlformats.org/officeDocument/2006/relationships/image" Target="../media/image81.png"/><Relationship Id="rId4" Type="http://schemas.openxmlformats.org/officeDocument/2006/relationships/image" Target="../media/image550.png"/><Relationship Id="rId9" Type="http://schemas.openxmlformats.org/officeDocument/2006/relationships/image" Target="../media/image80.png"/><Relationship Id="rId14" Type="http://schemas.openxmlformats.org/officeDocument/2006/relationships/image" Target="../media/image6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8" Type="http://schemas.openxmlformats.org/officeDocument/2006/relationships/image" Target="../media/image76.png"/><Relationship Id="rId3" Type="http://schemas.openxmlformats.org/officeDocument/2006/relationships/image" Target="../media/image540.png"/><Relationship Id="rId7" Type="http://schemas.openxmlformats.org/officeDocument/2006/relationships/image" Target="../media/image78.png"/><Relationship Id="rId17" Type="http://schemas.openxmlformats.org/officeDocument/2006/relationships/image" Target="../media/image661.png"/><Relationship Id="rId2" Type="http://schemas.openxmlformats.org/officeDocument/2006/relationships/image" Target="../media/image71.png"/><Relationship Id="rId16" Type="http://schemas.openxmlformats.org/officeDocument/2006/relationships/image" Target="../media/image6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0.png"/><Relationship Id="rId11" Type="http://schemas.openxmlformats.org/officeDocument/2006/relationships/image" Target="../media/image67.png"/><Relationship Id="rId5" Type="http://schemas.openxmlformats.org/officeDocument/2006/relationships/image" Target="../media/image560.png"/><Relationship Id="rId10" Type="http://schemas.openxmlformats.org/officeDocument/2006/relationships/image" Target="../media/image81.png"/><Relationship Id="rId4" Type="http://schemas.openxmlformats.org/officeDocument/2006/relationships/image" Target="../media/image550.png"/><Relationship Id="rId9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40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10" Type="http://schemas.openxmlformats.org/officeDocument/2006/relationships/image" Target="../media/image81.png"/><Relationship Id="rId4" Type="http://schemas.openxmlformats.org/officeDocument/2006/relationships/image" Target="../media/image550.png"/><Relationship Id="rId9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03.png"/><Relationship Id="rId7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0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230.png"/><Relationship Id="rId18" Type="http://schemas.openxmlformats.org/officeDocument/2006/relationships/image" Target="../media/image280.png"/><Relationship Id="rId3" Type="http://schemas.openxmlformats.org/officeDocument/2006/relationships/image" Target="../media/image130.png"/><Relationship Id="rId7" Type="http://schemas.openxmlformats.org/officeDocument/2006/relationships/image" Target="../media/image561.png"/><Relationship Id="rId12" Type="http://schemas.openxmlformats.org/officeDocument/2006/relationships/image" Target="../media/image220.png"/><Relationship Id="rId17" Type="http://schemas.openxmlformats.org/officeDocument/2006/relationships/image" Target="../media/image620.png"/><Relationship Id="rId2" Type="http://schemas.openxmlformats.org/officeDocument/2006/relationships/image" Target="../media/image120.png"/><Relationship Id="rId16" Type="http://schemas.openxmlformats.org/officeDocument/2006/relationships/image" Target="../media/image6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2.png"/><Relationship Id="rId11" Type="http://schemas.openxmlformats.org/officeDocument/2006/relationships/image" Target="../media/image210.png"/><Relationship Id="rId5" Type="http://schemas.openxmlformats.org/officeDocument/2006/relationships/image" Target="../media/image150.png"/><Relationship Id="rId15" Type="http://schemas.openxmlformats.org/officeDocument/2006/relationships/image" Target="../media/image600.png"/><Relationship Id="rId10" Type="http://schemas.openxmlformats.org/officeDocument/2006/relationships/image" Target="../media/image200.png"/><Relationship Id="rId4" Type="http://schemas.openxmlformats.org/officeDocument/2006/relationships/image" Target="../media/image140.png"/><Relationship Id="rId9" Type="http://schemas.openxmlformats.org/officeDocument/2006/relationships/image" Target="../media/image580.png"/><Relationship Id="rId14" Type="http://schemas.openxmlformats.org/officeDocument/2006/relationships/image" Target="../media/image590.pn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230.png"/><Relationship Id="rId18" Type="http://schemas.openxmlformats.org/officeDocument/2006/relationships/image" Target="../media/image631.png"/><Relationship Id="rId3" Type="http://schemas.openxmlformats.org/officeDocument/2006/relationships/image" Target="../media/image130.png"/><Relationship Id="rId7" Type="http://schemas.openxmlformats.org/officeDocument/2006/relationships/image" Target="../media/image561.png"/><Relationship Id="rId12" Type="http://schemas.openxmlformats.org/officeDocument/2006/relationships/image" Target="../media/image220.png"/><Relationship Id="rId17" Type="http://schemas.openxmlformats.org/officeDocument/2006/relationships/image" Target="../media/image620.png"/><Relationship Id="rId2" Type="http://schemas.openxmlformats.org/officeDocument/2006/relationships/image" Target="../media/image120.png"/><Relationship Id="rId16" Type="http://schemas.openxmlformats.org/officeDocument/2006/relationships/image" Target="../media/image6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2.png"/><Relationship Id="rId11" Type="http://schemas.openxmlformats.org/officeDocument/2006/relationships/image" Target="../media/image210.png"/><Relationship Id="rId5" Type="http://schemas.openxmlformats.org/officeDocument/2006/relationships/image" Target="../media/image150.png"/><Relationship Id="rId15" Type="http://schemas.openxmlformats.org/officeDocument/2006/relationships/image" Target="../media/image600.png"/><Relationship Id="rId10" Type="http://schemas.openxmlformats.org/officeDocument/2006/relationships/image" Target="../media/image200.png"/><Relationship Id="rId4" Type="http://schemas.openxmlformats.org/officeDocument/2006/relationships/image" Target="../media/image140.png"/><Relationship Id="rId9" Type="http://schemas.openxmlformats.org/officeDocument/2006/relationships/image" Target="../media/image580.png"/><Relationship Id="rId14" Type="http://schemas.openxmlformats.org/officeDocument/2006/relationships/image" Target="../media/image59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230.png"/><Relationship Id="rId18" Type="http://schemas.openxmlformats.org/officeDocument/2006/relationships/image" Target="../media/image631.png"/><Relationship Id="rId3" Type="http://schemas.openxmlformats.org/officeDocument/2006/relationships/image" Target="../media/image130.png"/><Relationship Id="rId7" Type="http://schemas.openxmlformats.org/officeDocument/2006/relationships/image" Target="../media/image561.png"/><Relationship Id="rId12" Type="http://schemas.openxmlformats.org/officeDocument/2006/relationships/image" Target="../media/image220.png"/><Relationship Id="rId17" Type="http://schemas.openxmlformats.org/officeDocument/2006/relationships/image" Target="../media/image620.png"/><Relationship Id="rId2" Type="http://schemas.openxmlformats.org/officeDocument/2006/relationships/image" Target="../media/image120.png"/><Relationship Id="rId16" Type="http://schemas.openxmlformats.org/officeDocument/2006/relationships/image" Target="../media/image6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2.png"/><Relationship Id="rId11" Type="http://schemas.openxmlformats.org/officeDocument/2006/relationships/image" Target="../media/image210.png"/><Relationship Id="rId5" Type="http://schemas.openxmlformats.org/officeDocument/2006/relationships/image" Target="../media/image150.png"/><Relationship Id="rId15" Type="http://schemas.openxmlformats.org/officeDocument/2006/relationships/image" Target="../media/image600.png"/><Relationship Id="rId10" Type="http://schemas.openxmlformats.org/officeDocument/2006/relationships/image" Target="../media/image200.png"/><Relationship Id="rId4" Type="http://schemas.openxmlformats.org/officeDocument/2006/relationships/image" Target="../media/image140.png"/><Relationship Id="rId9" Type="http://schemas.openxmlformats.org/officeDocument/2006/relationships/image" Target="../media/image580.png"/><Relationship Id="rId14" Type="http://schemas.openxmlformats.org/officeDocument/2006/relationships/image" Target="../media/image59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430.png"/><Relationship Id="rId3" Type="http://schemas.openxmlformats.org/officeDocument/2006/relationships/image" Target="../media/image130.png"/><Relationship Id="rId7" Type="http://schemas.openxmlformats.org/officeDocument/2006/relationships/image" Target="../media/image561.png"/><Relationship Id="rId12" Type="http://schemas.openxmlformats.org/officeDocument/2006/relationships/image" Target="../media/image421.png"/><Relationship Id="rId2" Type="http://schemas.openxmlformats.org/officeDocument/2006/relationships/image" Target="../media/image120.png"/><Relationship Id="rId16" Type="http://schemas.openxmlformats.org/officeDocument/2006/relationships/image" Target="../media/image6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2.png"/><Relationship Id="rId11" Type="http://schemas.openxmlformats.org/officeDocument/2006/relationships/image" Target="../media/image411.png"/><Relationship Id="rId5" Type="http://schemas.openxmlformats.org/officeDocument/2006/relationships/image" Target="../media/image150.png"/><Relationship Id="rId15" Type="http://schemas.openxmlformats.org/officeDocument/2006/relationships/image" Target="../media/image650.png"/><Relationship Id="rId10" Type="http://schemas.openxmlformats.org/officeDocument/2006/relationships/image" Target="../media/image400.png"/><Relationship Id="rId4" Type="http://schemas.openxmlformats.org/officeDocument/2006/relationships/image" Target="../media/image140.png"/><Relationship Id="rId9" Type="http://schemas.openxmlformats.org/officeDocument/2006/relationships/image" Target="../media/image630.png"/><Relationship Id="rId14" Type="http://schemas.openxmlformats.org/officeDocument/2006/relationships/image" Target="../media/image64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430.png"/><Relationship Id="rId3" Type="http://schemas.openxmlformats.org/officeDocument/2006/relationships/image" Target="../media/image130.png"/><Relationship Id="rId7" Type="http://schemas.openxmlformats.org/officeDocument/2006/relationships/image" Target="../media/image561.png"/><Relationship Id="rId12" Type="http://schemas.openxmlformats.org/officeDocument/2006/relationships/image" Target="../media/image421.png"/><Relationship Id="rId2" Type="http://schemas.openxmlformats.org/officeDocument/2006/relationships/image" Target="../media/image120.png"/><Relationship Id="rId16" Type="http://schemas.openxmlformats.org/officeDocument/2006/relationships/image" Target="../media/image6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2.png"/><Relationship Id="rId11" Type="http://schemas.openxmlformats.org/officeDocument/2006/relationships/image" Target="../media/image411.png"/><Relationship Id="rId5" Type="http://schemas.openxmlformats.org/officeDocument/2006/relationships/image" Target="../media/image150.png"/><Relationship Id="rId15" Type="http://schemas.openxmlformats.org/officeDocument/2006/relationships/image" Target="../media/image650.png"/><Relationship Id="rId10" Type="http://schemas.openxmlformats.org/officeDocument/2006/relationships/image" Target="../media/image400.png"/><Relationship Id="rId4" Type="http://schemas.openxmlformats.org/officeDocument/2006/relationships/image" Target="../media/image140.png"/><Relationship Id="rId9" Type="http://schemas.openxmlformats.org/officeDocument/2006/relationships/image" Target="../media/image630.png"/><Relationship Id="rId14" Type="http://schemas.openxmlformats.org/officeDocument/2006/relationships/image" Target="../media/image64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1.png"/><Relationship Id="rId3" Type="http://schemas.openxmlformats.org/officeDocument/2006/relationships/image" Target="../media/image900.png"/><Relationship Id="rId7" Type="http://schemas.openxmlformats.org/officeDocument/2006/relationships/image" Target="../media/image102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0.png"/><Relationship Id="rId5" Type="http://schemas.openxmlformats.org/officeDocument/2006/relationships/image" Target="../media/image920.png"/><Relationship Id="rId4" Type="http://schemas.openxmlformats.org/officeDocument/2006/relationships/image" Target="../media/image910.png"/><Relationship Id="rId9" Type="http://schemas.openxmlformats.org/officeDocument/2006/relationships/image" Target="../media/image10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1.png"/><Relationship Id="rId3" Type="http://schemas.openxmlformats.org/officeDocument/2006/relationships/image" Target="../media/image900.png"/><Relationship Id="rId7" Type="http://schemas.openxmlformats.org/officeDocument/2006/relationships/image" Target="../media/image102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0.png"/><Relationship Id="rId5" Type="http://schemas.openxmlformats.org/officeDocument/2006/relationships/image" Target="../media/image920.png"/><Relationship Id="rId4" Type="http://schemas.openxmlformats.org/officeDocument/2006/relationships/image" Target="../media/image910.png"/><Relationship Id="rId9" Type="http://schemas.openxmlformats.org/officeDocument/2006/relationships/image" Target="../media/image104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1.png"/><Relationship Id="rId3" Type="http://schemas.openxmlformats.org/officeDocument/2006/relationships/image" Target="../media/image900.png"/><Relationship Id="rId7" Type="http://schemas.openxmlformats.org/officeDocument/2006/relationships/image" Target="../media/image102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0.png"/><Relationship Id="rId5" Type="http://schemas.openxmlformats.org/officeDocument/2006/relationships/image" Target="../media/image920.png"/><Relationship Id="rId4" Type="http://schemas.openxmlformats.org/officeDocument/2006/relationships/image" Target="../media/image910.png"/><Relationship Id="rId9" Type="http://schemas.openxmlformats.org/officeDocument/2006/relationships/image" Target="../media/image1041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60.png"/><Relationship Id="rId7" Type="http://schemas.openxmlformats.org/officeDocument/2006/relationships/image" Target="../media/image11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98.png"/><Relationship Id="rId10" Type="http://schemas.openxmlformats.org/officeDocument/2006/relationships/image" Target="../media/image113.png"/><Relationship Id="rId4" Type="http://schemas.openxmlformats.org/officeDocument/2006/relationships/image" Target="../media/image970.png"/><Relationship Id="rId9" Type="http://schemas.openxmlformats.org/officeDocument/2006/relationships/image" Target="../media/image11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60.png"/><Relationship Id="rId7" Type="http://schemas.openxmlformats.org/officeDocument/2006/relationships/image" Target="../media/image99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98.png"/><Relationship Id="rId10" Type="http://schemas.openxmlformats.org/officeDocument/2006/relationships/image" Target="../media/image115.png"/><Relationship Id="rId4" Type="http://schemas.openxmlformats.org/officeDocument/2006/relationships/image" Target="../media/image970.png"/><Relationship Id="rId9" Type="http://schemas.openxmlformats.org/officeDocument/2006/relationships/image" Target="../media/image1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60.png"/><Relationship Id="rId7" Type="http://schemas.openxmlformats.org/officeDocument/2006/relationships/image" Target="../media/image111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0.png"/><Relationship Id="rId10" Type="http://schemas.openxmlformats.org/officeDocument/2006/relationships/image" Target="../media/image119.png"/><Relationship Id="rId4" Type="http://schemas.openxmlformats.org/officeDocument/2006/relationships/image" Target="../media/image970.png"/><Relationship Id="rId9" Type="http://schemas.openxmlformats.org/officeDocument/2006/relationships/image" Target="../media/image118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CE9B-5E7F-479B-84FE-6DEB988BA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Identifiability and Indistinguishability of Linear Compartmental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CB35D-E272-4992-B5E3-81AE1DA5E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261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Nikki </a:t>
            </a:r>
            <a:r>
              <a:rPr lang="en-US" dirty="0" err="1"/>
              <a:t>Meshkat</a:t>
            </a:r>
            <a:endParaRPr lang="en-US" dirty="0"/>
          </a:p>
          <a:p>
            <a:r>
              <a:rPr lang="en-US" dirty="0"/>
              <a:t>Santa Clara University</a:t>
            </a:r>
          </a:p>
          <a:p>
            <a:r>
              <a:rPr lang="en-US" dirty="0"/>
              <a:t>San Jose State University Colloquium</a:t>
            </a:r>
          </a:p>
          <a:p>
            <a:r>
              <a:rPr lang="en-US" dirty="0"/>
              <a:t>March 15, 2023</a:t>
            </a:r>
          </a:p>
        </p:txBody>
      </p:sp>
    </p:spTree>
    <p:extLst>
      <p:ext uri="{BB962C8B-B14F-4D97-AF65-F5344CB8AC3E}">
        <p14:creationId xmlns:p14="http://schemas.microsoft.com/office/powerpoint/2010/main" val="1399139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52400"/>
            <a:ext cx="3771900" cy="1295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Example: Linear 2-Compartment Model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2057400" y="228600"/>
            <a:ext cx="6019800" cy="4648200"/>
            <a:chOff x="1524000" y="1033272"/>
            <a:chExt cx="6019800" cy="4648200"/>
          </a:xfrm>
        </p:grpSpPr>
        <p:sp>
          <p:nvSpPr>
            <p:cNvPr id="20" name="Oval 19"/>
            <p:cNvSpPr/>
            <p:nvPr/>
          </p:nvSpPr>
          <p:spPr>
            <a:xfrm>
              <a:off x="24384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 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1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5626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2</a:t>
              </a:r>
              <a:endParaRPr lang="en-US" sz="6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376928" y="31242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343400" y="37338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2797270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923058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1959069" y="1773142"/>
              <a:ext cx="880872" cy="8397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979958" y="1812830"/>
              <a:ext cx="880872" cy="76041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sz="4000" baseline="-25000" dirty="0"/>
                          <m:t>1</m:t>
                        </m:r>
                      </m:oMath>
                    </m:oMathPara>
                  </a14:m>
                  <a:endParaRPr lang="en-US" sz="4000" baseline="-25000" dirty="0"/>
                </a:p>
                <a:p>
                  <a:endParaRPr lang="en-US" sz="4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1524000" y="1033272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u</a:t>
              </a:r>
              <a:r>
                <a:rPr lang="en-US" sz="4000" baseline="-25000" dirty="0"/>
                <a:t>1</a:t>
              </a:r>
            </a:p>
          </p:txBody>
        </p:sp>
      </p:grp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91300" y="180049"/>
            <a:ext cx="3848100" cy="12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81737" y="5224272"/>
            <a:ext cx="8060774" cy="1482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99386" y="6235981"/>
                <a:ext cx="1243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86" y="6235981"/>
                <a:ext cx="12434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AF39BB-1EF2-E254-ED0B-02D459576BEC}"/>
                  </a:ext>
                </a:extLst>
              </p:cNvPr>
              <p:cNvSpPr txBox="1"/>
              <p:nvPr/>
            </p:nvSpPr>
            <p:spPr>
              <a:xfrm>
                <a:off x="1980322" y="5407153"/>
                <a:ext cx="7940507" cy="832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AF39BB-1EF2-E254-ED0B-02D459576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322" y="5407153"/>
                <a:ext cx="7940507" cy="8322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3062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Distinguishable models: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Model 1					Model 2		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I/O </a:t>
                </a:r>
                <a:r>
                  <a:rPr lang="en-US" sz="2800" dirty="0" err="1"/>
                  <a:t>eqn</a:t>
                </a:r>
                <a:r>
                  <a:rPr lang="en-US" sz="2800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⃛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	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⃛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EB0F815-5A71-C6FC-B80C-F4FB1BF0D58A}"/>
              </a:ext>
            </a:extLst>
          </p:cNvPr>
          <p:cNvSpPr/>
          <p:nvPr/>
        </p:nvSpPr>
        <p:spPr>
          <a:xfrm>
            <a:off x="7689945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D0BAC8-5B23-7B8C-B051-93F887C65598}"/>
              </a:ext>
            </a:extLst>
          </p:cNvPr>
          <p:cNvSpPr/>
          <p:nvPr/>
        </p:nvSpPr>
        <p:spPr>
          <a:xfrm>
            <a:off x="8909145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D19FBA-7DDF-A387-C18C-EF839B54C323}"/>
              </a:ext>
            </a:extLst>
          </p:cNvPr>
          <p:cNvSpPr/>
          <p:nvPr/>
        </p:nvSpPr>
        <p:spPr>
          <a:xfrm>
            <a:off x="6470745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4304F0-C6F4-86C5-4D72-13AB62E0A36D}"/>
              </a:ext>
            </a:extLst>
          </p:cNvPr>
          <p:cNvCxnSpPr>
            <a:cxnSpLocks/>
          </p:cNvCxnSpPr>
          <p:nvPr/>
        </p:nvCxnSpPr>
        <p:spPr>
          <a:xfrm>
            <a:off x="7080345" y="27562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1CCADD-ABDC-21C8-603C-9A0555F2E5A9}"/>
              </a:ext>
            </a:extLst>
          </p:cNvPr>
          <p:cNvCxnSpPr>
            <a:cxnSpLocks/>
          </p:cNvCxnSpPr>
          <p:nvPr/>
        </p:nvCxnSpPr>
        <p:spPr>
          <a:xfrm>
            <a:off x="8299545" y="2745139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4F06E9-39A1-78C3-2686-3BA953F442C6}"/>
              </a:ext>
            </a:extLst>
          </p:cNvPr>
          <p:cNvSpPr txBox="1"/>
          <p:nvPr/>
        </p:nvSpPr>
        <p:spPr>
          <a:xfrm>
            <a:off x="7811041" y="25182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68757-3DCA-32E9-DA63-37F69746EE09}"/>
              </a:ext>
            </a:extLst>
          </p:cNvPr>
          <p:cNvSpPr txBox="1"/>
          <p:nvPr/>
        </p:nvSpPr>
        <p:spPr>
          <a:xfrm>
            <a:off x="6588047" y="24946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CF2336-132B-5745-B5A3-64C36A996264}"/>
              </a:ext>
            </a:extLst>
          </p:cNvPr>
          <p:cNvSpPr txBox="1"/>
          <p:nvPr/>
        </p:nvSpPr>
        <p:spPr>
          <a:xfrm>
            <a:off x="9030241" y="25106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C28EF3-FF3D-BD50-3361-76F29233DDEB}"/>
              </a:ext>
            </a:extLst>
          </p:cNvPr>
          <p:cNvCxnSpPr>
            <a:cxnSpLocks/>
          </p:cNvCxnSpPr>
          <p:nvPr/>
        </p:nvCxnSpPr>
        <p:spPr>
          <a:xfrm>
            <a:off x="6139692" y="218075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1E99C2-6449-29B8-EFA2-D717D56D3793}"/>
              </a:ext>
            </a:extLst>
          </p:cNvPr>
          <p:cNvCxnSpPr>
            <a:cxnSpLocks/>
          </p:cNvCxnSpPr>
          <p:nvPr/>
        </p:nvCxnSpPr>
        <p:spPr>
          <a:xfrm rot="5400000">
            <a:off x="7685401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FA4CA8-8A2B-D5E3-A3F5-DE118B9BA893}"/>
              </a:ext>
            </a:extLst>
          </p:cNvPr>
          <p:cNvCxnSpPr>
            <a:cxnSpLocks/>
          </p:cNvCxnSpPr>
          <p:nvPr/>
        </p:nvCxnSpPr>
        <p:spPr>
          <a:xfrm flipV="1">
            <a:off x="9422391" y="228794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AEBFD1E-6AD7-F5AD-C585-1A849E50EF4F}"/>
              </a:ext>
            </a:extLst>
          </p:cNvPr>
          <p:cNvSpPr/>
          <p:nvPr/>
        </p:nvSpPr>
        <p:spPr>
          <a:xfrm flipV="1">
            <a:off x="9694255" y="220140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D019F0-1B17-58E6-E92C-1DA2D3804A8D}"/>
              </a:ext>
            </a:extLst>
          </p:cNvPr>
          <p:cNvSpPr/>
          <p:nvPr/>
        </p:nvSpPr>
        <p:spPr>
          <a:xfrm>
            <a:off x="2051544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D091E2-2792-F371-A9BF-3158FB960BD5}"/>
              </a:ext>
            </a:extLst>
          </p:cNvPr>
          <p:cNvSpPr/>
          <p:nvPr/>
        </p:nvSpPr>
        <p:spPr>
          <a:xfrm>
            <a:off x="3270744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0DAA6A-2B8A-1CEA-828F-4CCA7B27308A}"/>
              </a:ext>
            </a:extLst>
          </p:cNvPr>
          <p:cNvSpPr/>
          <p:nvPr/>
        </p:nvSpPr>
        <p:spPr>
          <a:xfrm>
            <a:off x="832344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FBED64-15DE-96ED-8122-91898056B4B8}"/>
              </a:ext>
            </a:extLst>
          </p:cNvPr>
          <p:cNvCxnSpPr>
            <a:cxnSpLocks/>
          </p:cNvCxnSpPr>
          <p:nvPr/>
        </p:nvCxnSpPr>
        <p:spPr>
          <a:xfrm>
            <a:off x="1441944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290E12-EABF-524E-81A7-FB6B8A503F29}"/>
              </a:ext>
            </a:extLst>
          </p:cNvPr>
          <p:cNvCxnSpPr>
            <a:cxnSpLocks/>
          </p:cNvCxnSpPr>
          <p:nvPr/>
        </p:nvCxnSpPr>
        <p:spPr>
          <a:xfrm>
            <a:off x="2661144" y="277826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99002BC-D879-0F15-7F7E-A18735C3B931}"/>
              </a:ext>
            </a:extLst>
          </p:cNvPr>
          <p:cNvSpPr txBox="1"/>
          <p:nvPr/>
        </p:nvSpPr>
        <p:spPr>
          <a:xfrm>
            <a:off x="2172640" y="2530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5C3B90-4DB4-3222-80D2-F6306B65E02C}"/>
              </a:ext>
            </a:extLst>
          </p:cNvPr>
          <p:cNvSpPr txBox="1"/>
          <p:nvPr/>
        </p:nvSpPr>
        <p:spPr>
          <a:xfrm>
            <a:off x="949646" y="25070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C1A7A8-118F-273F-773B-F81BDB59FFB6}"/>
              </a:ext>
            </a:extLst>
          </p:cNvPr>
          <p:cNvSpPr txBox="1"/>
          <p:nvPr/>
        </p:nvSpPr>
        <p:spPr>
          <a:xfrm>
            <a:off x="3391840" y="2522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2C3C4E-7646-5213-B12C-0016755E4E35}"/>
              </a:ext>
            </a:extLst>
          </p:cNvPr>
          <p:cNvCxnSpPr>
            <a:cxnSpLocks/>
          </p:cNvCxnSpPr>
          <p:nvPr/>
        </p:nvCxnSpPr>
        <p:spPr>
          <a:xfrm>
            <a:off x="501291" y="2193098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B7DBD3-9456-BF7E-E9A4-64EA095B8734}"/>
              </a:ext>
            </a:extLst>
          </p:cNvPr>
          <p:cNvCxnSpPr>
            <a:cxnSpLocks/>
          </p:cNvCxnSpPr>
          <p:nvPr/>
        </p:nvCxnSpPr>
        <p:spPr>
          <a:xfrm rot="5400000">
            <a:off x="828550" y="33658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253830-9A9B-8515-7C6C-8B6D9EEF20D0}"/>
              </a:ext>
            </a:extLst>
          </p:cNvPr>
          <p:cNvCxnSpPr>
            <a:cxnSpLocks/>
          </p:cNvCxnSpPr>
          <p:nvPr/>
        </p:nvCxnSpPr>
        <p:spPr>
          <a:xfrm flipV="1">
            <a:off x="3783990" y="230029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17C54F8-7BA0-6FD1-0CD6-15435B633EC1}"/>
              </a:ext>
            </a:extLst>
          </p:cNvPr>
          <p:cNvSpPr/>
          <p:nvPr/>
        </p:nvSpPr>
        <p:spPr>
          <a:xfrm flipV="1">
            <a:off x="4055854" y="221375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CCD091E-0A04-4919-42DF-BC14F94B8ED2}"/>
              </a:ext>
            </a:extLst>
          </p:cNvPr>
          <p:cNvCxnSpPr>
            <a:cxnSpLocks/>
          </p:cNvCxnSpPr>
          <p:nvPr/>
        </p:nvCxnSpPr>
        <p:spPr>
          <a:xfrm>
            <a:off x="1809313" y="212603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310D23-F36D-1AF2-250D-8AAAD8582FA9}"/>
              </a:ext>
            </a:extLst>
          </p:cNvPr>
          <p:cNvCxnSpPr>
            <a:cxnSpLocks/>
          </p:cNvCxnSpPr>
          <p:nvPr/>
        </p:nvCxnSpPr>
        <p:spPr>
          <a:xfrm>
            <a:off x="7438986" y="2137226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947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Distinguishable models: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Model 1					Model 2		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I/O </a:t>
                </a:r>
                <a:r>
                  <a:rPr lang="en-US" sz="2800" dirty="0" err="1"/>
                  <a:t>eqn</a:t>
                </a:r>
                <a:r>
                  <a:rPr lang="en-US" sz="2800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⃛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	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⃛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EB0F815-5A71-C6FC-B80C-F4FB1BF0D58A}"/>
              </a:ext>
            </a:extLst>
          </p:cNvPr>
          <p:cNvSpPr/>
          <p:nvPr/>
        </p:nvSpPr>
        <p:spPr>
          <a:xfrm>
            <a:off x="7689945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D0BAC8-5B23-7B8C-B051-93F887C65598}"/>
              </a:ext>
            </a:extLst>
          </p:cNvPr>
          <p:cNvSpPr/>
          <p:nvPr/>
        </p:nvSpPr>
        <p:spPr>
          <a:xfrm>
            <a:off x="8909145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D19FBA-7DDF-A387-C18C-EF839B54C323}"/>
              </a:ext>
            </a:extLst>
          </p:cNvPr>
          <p:cNvSpPr/>
          <p:nvPr/>
        </p:nvSpPr>
        <p:spPr>
          <a:xfrm>
            <a:off x="6470745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4304F0-C6F4-86C5-4D72-13AB62E0A36D}"/>
              </a:ext>
            </a:extLst>
          </p:cNvPr>
          <p:cNvCxnSpPr>
            <a:cxnSpLocks/>
          </p:cNvCxnSpPr>
          <p:nvPr/>
        </p:nvCxnSpPr>
        <p:spPr>
          <a:xfrm>
            <a:off x="7080345" y="27562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1CCADD-ABDC-21C8-603C-9A0555F2E5A9}"/>
              </a:ext>
            </a:extLst>
          </p:cNvPr>
          <p:cNvCxnSpPr>
            <a:cxnSpLocks/>
          </p:cNvCxnSpPr>
          <p:nvPr/>
        </p:nvCxnSpPr>
        <p:spPr>
          <a:xfrm>
            <a:off x="8299545" y="2745139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4F06E9-39A1-78C3-2686-3BA953F442C6}"/>
              </a:ext>
            </a:extLst>
          </p:cNvPr>
          <p:cNvSpPr txBox="1"/>
          <p:nvPr/>
        </p:nvSpPr>
        <p:spPr>
          <a:xfrm>
            <a:off x="7811041" y="25182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68757-3DCA-32E9-DA63-37F69746EE09}"/>
              </a:ext>
            </a:extLst>
          </p:cNvPr>
          <p:cNvSpPr txBox="1"/>
          <p:nvPr/>
        </p:nvSpPr>
        <p:spPr>
          <a:xfrm>
            <a:off x="6588047" y="24946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CF2336-132B-5745-B5A3-64C36A996264}"/>
              </a:ext>
            </a:extLst>
          </p:cNvPr>
          <p:cNvSpPr txBox="1"/>
          <p:nvPr/>
        </p:nvSpPr>
        <p:spPr>
          <a:xfrm>
            <a:off x="9030241" y="25106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C28EF3-FF3D-BD50-3361-76F29233DDEB}"/>
              </a:ext>
            </a:extLst>
          </p:cNvPr>
          <p:cNvCxnSpPr>
            <a:cxnSpLocks/>
          </p:cNvCxnSpPr>
          <p:nvPr/>
        </p:nvCxnSpPr>
        <p:spPr>
          <a:xfrm>
            <a:off x="6139692" y="218075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1E99C2-6449-29B8-EFA2-D717D56D3793}"/>
              </a:ext>
            </a:extLst>
          </p:cNvPr>
          <p:cNvCxnSpPr>
            <a:cxnSpLocks/>
          </p:cNvCxnSpPr>
          <p:nvPr/>
        </p:nvCxnSpPr>
        <p:spPr>
          <a:xfrm rot="5400000">
            <a:off x="7685401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FA4CA8-8A2B-D5E3-A3F5-DE118B9BA893}"/>
              </a:ext>
            </a:extLst>
          </p:cNvPr>
          <p:cNvCxnSpPr>
            <a:cxnSpLocks/>
          </p:cNvCxnSpPr>
          <p:nvPr/>
        </p:nvCxnSpPr>
        <p:spPr>
          <a:xfrm flipV="1">
            <a:off x="9422391" y="228794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AEBFD1E-6AD7-F5AD-C585-1A849E50EF4F}"/>
              </a:ext>
            </a:extLst>
          </p:cNvPr>
          <p:cNvSpPr/>
          <p:nvPr/>
        </p:nvSpPr>
        <p:spPr>
          <a:xfrm flipV="1">
            <a:off x="9694255" y="220140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D019F0-1B17-58E6-E92C-1DA2D3804A8D}"/>
              </a:ext>
            </a:extLst>
          </p:cNvPr>
          <p:cNvSpPr/>
          <p:nvPr/>
        </p:nvSpPr>
        <p:spPr>
          <a:xfrm>
            <a:off x="2051544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D091E2-2792-F371-A9BF-3158FB960BD5}"/>
              </a:ext>
            </a:extLst>
          </p:cNvPr>
          <p:cNvSpPr/>
          <p:nvPr/>
        </p:nvSpPr>
        <p:spPr>
          <a:xfrm>
            <a:off x="3270744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0DAA6A-2B8A-1CEA-828F-4CCA7B27308A}"/>
              </a:ext>
            </a:extLst>
          </p:cNvPr>
          <p:cNvSpPr/>
          <p:nvPr/>
        </p:nvSpPr>
        <p:spPr>
          <a:xfrm>
            <a:off x="832344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FBED64-15DE-96ED-8122-91898056B4B8}"/>
              </a:ext>
            </a:extLst>
          </p:cNvPr>
          <p:cNvCxnSpPr>
            <a:cxnSpLocks/>
          </p:cNvCxnSpPr>
          <p:nvPr/>
        </p:nvCxnSpPr>
        <p:spPr>
          <a:xfrm>
            <a:off x="1441944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290E12-EABF-524E-81A7-FB6B8A503F29}"/>
              </a:ext>
            </a:extLst>
          </p:cNvPr>
          <p:cNvCxnSpPr>
            <a:cxnSpLocks/>
          </p:cNvCxnSpPr>
          <p:nvPr/>
        </p:nvCxnSpPr>
        <p:spPr>
          <a:xfrm>
            <a:off x="2661144" y="277826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99002BC-D879-0F15-7F7E-A18735C3B931}"/>
              </a:ext>
            </a:extLst>
          </p:cNvPr>
          <p:cNvSpPr txBox="1"/>
          <p:nvPr/>
        </p:nvSpPr>
        <p:spPr>
          <a:xfrm>
            <a:off x="2172640" y="2530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5C3B90-4DB4-3222-80D2-F6306B65E02C}"/>
              </a:ext>
            </a:extLst>
          </p:cNvPr>
          <p:cNvSpPr txBox="1"/>
          <p:nvPr/>
        </p:nvSpPr>
        <p:spPr>
          <a:xfrm>
            <a:off x="949646" y="25070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C1A7A8-118F-273F-773B-F81BDB59FFB6}"/>
              </a:ext>
            </a:extLst>
          </p:cNvPr>
          <p:cNvSpPr txBox="1"/>
          <p:nvPr/>
        </p:nvSpPr>
        <p:spPr>
          <a:xfrm>
            <a:off x="3391840" y="2522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2C3C4E-7646-5213-B12C-0016755E4E35}"/>
              </a:ext>
            </a:extLst>
          </p:cNvPr>
          <p:cNvCxnSpPr>
            <a:cxnSpLocks/>
          </p:cNvCxnSpPr>
          <p:nvPr/>
        </p:nvCxnSpPr>
        <p:spPr>
          <a:xfrm>
            <a:off x="501291" y="2193098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B7DBD3-9456-BF7E-E9A4-64EA095B8734}"/>
              </a:ext>
            </a:extLst>
          </p:cNvPr>
          <p:cNvCxnSpPr>
            <a:cxnSpLocks/>
          </p:cNvCxnSpPr>
          <p:nvPr/>
        </p:nvCxnSpPr>
        <p:spPr>
          <a:xfrm rot="5400000">
            <a:off x="828550" y="33658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253830-9A9B-8515-7C6C-8B6D9EEF20D0}"/>
              </a:ext>
            </a:extLst>
          </p:cNvPr>
          <p:cNvCxnSpPr>
            <a:cxnSpLocks/>
          </p:cNvCxnSpPr>
          <p:nvPr/>
        </p:nvCxnSpPr>
        <p:spPr>
          <a:xfrm flipV="1">
            <a:off x="3783990" y="230029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17C54F8-7BA0-6FD1-0CD6-15435B633EC1}"/>
              </a:ext>
            </a:extLst>
          </p:cNvPr>
          <p:cNvSpPr/>
          <p:nvPr/>
        </p:nvSpPr>
        <p:spPr>
          <a:xfrm flipV="1">
            <a:off x="4055854" y="221375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CCD091E-0A04-4919-42DF-BC14F94B8ED2}"/>
              </a:ext>
            </a:extLst>
          </p:cNvPr>
          <p:cNvCxnSpPr>
            <a:cxnSpLocks/>
          </p:cNvCxnSpPr>
          <p:nvPr/>
        </p:nvCxnSpPr>
        <p:spPr>
          <a:xfrm>
            <a:off x="1809313" y="212603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310D23-F36D-1AF2-250D-8AAAD8582FA9}"/>
              </a:ext>
            </a:extLst>
          </p:cNvPr>
          <p:cNvCxnSpPr>
            <a:cxnSpLocks/>
          </p:cNvCxnSpPr>
          <p:nvPr/>
        </p:nvCxnSpPr>
        <p:spPr>
          <a:xfrm>
            <a:off x="7438986" y="2137226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996B54-0E2D-2C0B-05F5-8091078E71B4}"/>
                  </a:ext>
                </a:extLst>
              </p:cNvPr>
              <p:cNvSpPr txBox="1"/>
              <p:nvPr/>
            </p:nvSpPr>
            <p:spPr>
              <a:xfrm>
                <a:off x="2965944" y="4079732"/>
                <a:ext cx="255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996B54-0E2D-2C0B-05F5-8091078E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944" y="4079732"/>
                <a:ext cx="255070" cy="276999"/>
              </a:xfrm>
              <a:prstGeom prst="rect">
                <a:avLst/>
              </a:prstGeom>
              <a:blipFill>
                <a:blip r:embed="rId3"/>
                <a:stretch>
                  <a:fillRect l="-14634" r="-731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025352-5E35-AFAA-449B-ECCD2A890DB2}"/>
                  </a:ext>
                </a:extLst>
              </p:cNvPr>
              <p:cNvSpPr txBox="1"/>
              <p:nvPr/>
            </p:nvSpPr>
            <p:spPr>
              <a:xfrm>
                <a:off x="6488086" y="4073131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025352-5E35-AFAA-449B-ECCD2A890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086" y="4073131"/>
                <a:ext cx="260391" cy="276999"/>
              </a:xfrm>
              <a:prstGeom prst="rect">
                <a:avLst/>
              </a:prstGeom>
              <a:blipFill>
                <a:blip r:embed="rId4"/>
                <a:stretch>
                  <a:fillRect l="-11628" r="-930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B98BC6-E1CD-781F-A3B1-198314E47926}"/>
                  </a:ext>
                </a:extLst>
              </p:cNvPr>
              <p:cNvSpPr txBox="1"/>
              <p:nvPr/>
            </p:nvSpPr>
            <p:spPr>
              <a:xfrm>
                <a:off x="9162000" y="4049914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B98BC6-E1CD-781F-A3B1-198314E47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000" y="4049914"/>
                <a:ext cx="260391" cy="276999"/>
              </a:xfrm>
              <a:prstGeom prst="rect">
                <a:avLst/>
              </a:prstGeom>
              <a:blipFill>
                <a:blip r:embed="rId5"/>
                <a:stretch>
                  <a:fillRect l="-11628" r="-697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304017-6295-1ECF-591E-6B415EB972E2}"/>
                  </a:ext>
                </a:extLst>
              </p:cNvPr>
              <p:cNvSpPr txBox="1"/>
              <p:nvPr/>
            </p:nvSpPr>
            <p:spPr>
              <a:xfrm>
                <a:off x="982834" y="5354802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304017-6295-1ECF-591E-6B415EB97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34" y="5354802"/>
                <a:ext cx="260391" cy="276999"/>
              </a:xfrm>
              <a:prstGeom prst="rect">
                <a:avLst/>
              </a:prstGeom>
              <a:blipFill>
                <a:blip r:embed="rId6"/>
                <a:stretch>
                  <a:fillRect l="-11628" r="-930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03FB7-3AB4-EE73-3836-35437C05CE35}"/>
                  </a:ext>
                </a:extLst>
              </p:cNvPr>
              <p:cNvSpPr txBox="1"/>
              <p:nvPr/>
            </p:nvSpPr>
            <p:spPr>
              <a:xfrm>
                <a:off x="3619953" y="5354801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03FB7-3AB4-EE73-3836-35437C05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953" y="5354801"/>
                <a:ext cx="260391" cy="276999"/>
              </a:xfrm>
              <a:prstGeom prst="rect">
                <a:avLst/>
              </a:prstGeom>
              <a:blipFill>
                <a:blip r:embed="rId7"/>
                <a:stretch>
                  <a:fillRect l="-11628" r="-930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09008D27-5532-B247-5EED-E41D1A38B123}"/>
              </a:ext>
            </a:extLst>
          </p:cNvPr>
          <p:cNvSpPr/>
          <p:nvPr/>
        </p:nvSpPr>
        <p:spPr>
          <a:xfrm rot="5400000">
            <a:off x="3001189" y="3243078"/>
            <a:ext cx="122401" cy="22917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23B6AC3-4E7F-88D0-0298-B28C42890677}"/>
              </a:ext>
            </a:extLst>
          </p:cNvPr>
          <p:cNvSpPr/>
          <p:nvPr/>
        </p:nvSpPr>
        <p:spPr>
          <a:xfrm rot="5400000">
            <a:off x="6519689" y="3156087"/>
            <a:ext cx="68403" cy="24102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4D765586-B885-F36D-B6E8-D3A9AA940CA1}"/>
              </a:ext>
            </a:extLst>
          </p:cNvPr>
          <p:cNvSpPr/>
          <p:nvPr/>
        </p:nvSpPr>
        <p:spPr>
          <a:xfrm rot="5400000">
            <a:off x="9177000" y="3972052"/>
            <a:ext cx="93886" cy="9406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A310902B-37B4-2E6B-2F1B-E78F49A04F45}"/>
              </a:ext>
            </a:extLst>
          </p:cNvPr>
          <p:cNvSpPr/>
          <p:nvPr/>
        </p:nvSpPr>
        <p:spPr>
          <a:xfrm rot="5400000" flipH="1" flipV="1">
            <a:off x="1083001" y="5032152"/>
            <a:ext cx="130274" cy="5876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82197F82-B3B7-27B3-641C-5964F1EB3D0B}"/>
              </a:ext>
            </a:extLst>
          </p:cNvPr>
          <p:cNvSpPr/>
          <p:nvPr/>
        </p:nvSpPr>
        <p:spPr>
          <a:xfrm rot="16200000" flipV="1">
            <a:off x="3554816" y="4130217"/>
            <a:ext cx="130273" cy="24332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554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Distinguishable models: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Model 1					Model 2		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I/O </a:t>
                </a:r>
                <a:r>
                  <a:rPr lang="en-US" sz="2800" dirty="0" err="1"/>
                  <a:t>eqn</a:t>
                </a:r>
                <a:r>
                  <a:rPr lang="en-US" sz="2800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⃛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	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⃛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EB0F815-5A71-C6FC-B80C-F4FB1BF0D58A}"/>
              </a:ext>
            </a:extLst>
          </p:cNvPr>
          <p:cNvSpPr/>
          <p:nvPr/>
        </p:nvSpPr>
        <p:spPr>
          <a:xfrm>
            <a:off x="7689945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D0BAC8-5B23-7B8C-B051-93F887C65598}"/>
              </a:ext>
            </a:extLst>
          </p:cNvPr>
          <p:cNvSpPr/>
          <p:nvPr/>
        </p:nvSpPr>
        <p:spPr>
          <a:xfrm>
            <a:off x="8909145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D19FBA-7DDF-A387-C18C-EF839B54C323}"/>
              </a:ext>
            </a:extLst>
          </p:cNvPr>
          <p:cNvSpPr/>
          <p:nvPr/>
        </p:nvSpPr>
        <p:spPr>
          <a:xfrm>
            <a:off x="6470745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4304F0-C6F4-86C5-4D72-13AB62E0A36D}"/>
              </a:ext>
            </a:extLst>
          </p:cNvPr>
          <p:cNvCxnSpPr>
            <a:cxnSpLocks/>
          </p:cNvCxnSpPr>
          <p:nvPr/>
        </p:nvCxnSpPr>
        <p:spPr>
          <a:xfrm>
            <a:off x="7080345" y="27562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1CCADD-ABDC-21C8-603C-9A0555F2E5A9}"/>
              </a:ext>
            </a:extLst>
          </p:cNvPr>
          <p:cNvCxnSpPr>
            <a:cxnSpLocks/>
          </p:cNvCxnSpPr>
          <p:nvPr/>
        </p:nvCxnSpPr>
        <p:spPr>
          <a:xfrm>
            <a:off x="8299545" y="2745139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4F06E9-39A1-78C3-2686-3BA953F442C6}"/>
              </a:ext>
            </a:extLst>
          </p:cNvPr>
          <p:cNvSpPr txBox="1"/>
          <p:nvPr/>
        </p:nvSpPr>
        <p:spPr>
          <a:xfrm>
            <a:off x="7811041" y="25182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68757-3DCA-32E9-DA63-37F69746EE09}"/>
              </a:ext>
            </a:extLst>
          </p:cNvPr>
          <p:cNvSpPr txBox="1"/>
          <p:nvPr/>
        </p:nvSpPr>
        <p:spPr>
          <a:xfrm>
            <a:off x="6588047" y="24946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CF2336-132B-5745-B5A3-64C36A996264}"/>
              </a:ext>
            </a:extLst>
          </p:cNvPr>
          <p:cNvSpPr txBox="1"/>
          <p:nvPr/>
        </p:nvSpPr>
        <p:spPr>
          <a:xfrm>
            <a:off x="9030241" y="25106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C28EF3-FF3D-BD50-3361-76F29233DDEB}"/>
              </a:ext>
            </a:extLst>
          </p:cNvPr>
          <p:cNvCxnSpPr>
            <a:cxnSpLocks/>
          </p:cNvCxnSpPr>
          <p:nvPr/>
        </p:nvCxnSpPr>
        <p:spPr>
          <a:xfrm>
            <a:off x="6139692" y="218075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1E99C2-6449-29B8-EFA2-D717D56D3793}"/>
              </a:ext>
            </a:extLst>
          </p:cNvPr>
          <p:cNvCxnSpPr>
            <a:cxnSpLocks/>
          </p:cNvCxnSpPr>
          <p:nvPr/>
        </p:nvCxnSpPr>
        <p:spPr>
          <a:xfrm rot="5400000">
            <a:off x="7685401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FA4CA8-8A2B-D5E3-A3F5-DE118B9BA893}"/>
              </a:ext>
            </a:extLst>
          </p:cNvPr>
          <p:cNvCxnSpPr>
            <a:cxnSpLocks/>
          </p:cNvCxnSpPr>
          <p:nvPr/>
        </p:nvCxnSpPr>
        <p:spPr>
          <a:xfrm flipV="1">
            <a:off x="9422391" y="228794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AEBFD1E-6AD7-F5AD-C585-1A849E50EF4F}"/>
              </a:ext>
            </a:extLst>
          </p:cNvPr>
          <p:cNvSpPr/>
          <p:nvPr/>
        </p:nvSpPr>
        <p:spPr>
          <a:xfrm flipV="1">
            <a:off x="9694255" y="220140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D019F0-1B17-58E6-E92C-1DA2D3804A8D}"/>
              </a:ext>
            </a:extLst>
          </p:cNvPr>
          <p:cNvSpPr/>
          <p:nvPr/>
        </p:nvSpPr>
        <p:spPr>
          <a:xfrm>
            <a:off x="2051544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D091E2-2792-F371-A9BF-3158FB960BD5}"/>
              </a:ext>
            </a:extLst>
          </p:cNvPr>
          <p:cNvSpPr/>
          <p:nvPr/>
        </p:nvSpPr>
        <p:spPr>
          <a:xfrm>
            <a:off x="3270744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0DAA6A-2B8A-1CEA-828F-4CCA7B27308A}"/>
              </a:ext>
            </a:extLst>
          </p:cNvPr>
          <p:cNvSpPr/>
          <p:nvPr/>
        </p:nvSpPr>
        <p:spPr>
          <a:xfrm>
            <a:off x="832344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FBED64-15DE-96ED-8122-91898056B4B8}"/>
              </a:ext>
            </a:extLst>
          </p:cNvPr>
          <p:cNvCxnSpPr>
            <a:cxnSpLocks/>
          </p:cNvCxnSpPr>
          <p:nvPr/>
        </p:nvCxnSpPr>
        <p:spPr>
          <a:xfrm>
            <a:off x="1441944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290E12-EABF-524E-81A7-FB6B8A503F29}"/>
              </a:ext>
            </a:extLst>
          </p:cNvPr>
          <p:cNvCxnSpPr>
            <a:cxnSpLocks/>
          </p:cNvCxnSpPr>
          <p:nvPr/>
        </p:nvCxnSpPr>
        <p:spPr>
          <a:xfrm>
            <a:off x="2661144" y="277826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99002BC-D879-0F15-7F7E-A18735C3B931}"/>
              </a:ext>
            </a:extLst>
          </p:cNvPr>
          <p:cNvSpPr txBox="1"/>
          <p:nvPr/>
        </p:nvSpPr>
        <p:spPr>
          <a:xfrm>
            <a:off x="2172640" y="2530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5C3B90-4DB4-3222-80D2-F6306B65E02C}"/>
              </a:ext>
            </a:extLst>
          </p:cNvPr>
          <p:cNvSpPr txBox="1"/>
          <p:nvPr/>
        </p:nvSpPr>
        <p:spPr>
          <a:xfrm>
            <a:off x="949646" y="25070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C1A7A8-118F-273F-773B-F81BDB59FFB6}"/>
              </a:ext>
            </a:extLst>
          </p:cNvPr>
          <p:cNvSpPr txBox="1"/>
          <p:nvPr/>
        </p:nvSpPr>
        <p:spPr>
          <a:xfrm>
            <a:off x="3391840" y="2522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2C3C4E-7646-5213-B12C-0016755E4E35}"/>
              </a:ext>
            </a:extLst>
          </p:cNvPr>
          <p:cNvCxnSpPr>
            <a:cxnSpLocks/>
          </p:cNvCxnSpPr>
          <p:nvPr/>
        </p:nvCxnSpPr>
        <p:spPr>
          <a:xfrm>
            <a:off x="501291" y="2193098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B7DBD3-9456-BF7E-E9A4-64EA095B8734}"/>
              </a:ext>
            </a:extLst>
          </p:cNvPr>
          <p:cNvCxnSpPr>
            <a:cxnSpLocks/>
          </p:cNvCxnSpPr>
          <p:nvPr/>
        </p:nvCxnSpPr>
        <p:spPr>
          <a:xfrm rot="5400000">
            <a:off x="828550" y="33658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253830-9A9B-8515-7C6C-8B6D9EEF20D0}"/>
              </a:ext>
            </a:extLst>
          </p:cNvPr>
          <p:cNvCxnSpPr>
            <a:cxnSpLocks/>
          </p:cNvCxnSpPr>
          <p:nvPr/>
        </p:nvCxnSpPr>
        <p:spPr>
          <a:xfrm flipV="1">
            <a:off x="3783990" y="230029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17C54F8-7BA0-6FD1-0CD6-15435B633EC1}"/>
              </a:ext>
            </a:extLst>
          </p:cNvPr>
          <p:cNvSpPr/>
          <p:nvPr/>
        </p:nvSpPr>
        <p:spPr>
          <a:xfrm flipV="1">
            <a:off x="4055854" y="221375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CCD091E-0A04-4919-42DF-BC14F94B8ED2}"/>
              </a:ext>
            </a:extLst>
          </p:cNvPr>
          <p:cNvCxnSpPr>
            <a:cxnSpLocks/>
          </p:cNvCxnSpPr>
          <p:nvPr/>
        </p:nvCxnSpPr>
        <p:spPr>
          <a:xfrm>
            <a:off x="1809313" y="212603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310D23-F36D-1AF2-250D-8AAAD8582FA9}"/>
              </a:ext>
            </a:extLst>
          </p:cNvPr>
          <p:cNvCxnSpPr>
            <a:cxnSpLocks/>
          </p:cNvCxnSpPr>
          <p:nvPr/>
        </p:nvCxnSpPr>
        <p:spPr>
          <a:xfrm>
            <a:off x="7438986" y="2137226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996B54-0E2D-2C0B-05F5-8091078E71B4}"/>
                  </a:ext>
                </a:extLst>
              </p:cNvPr>
              <p:cNvSpPr txBox="1"/>
              <p:nvPr/>
            </p:nvSpPr>
            <p:spPr>
              <a:xfrm>
                <a:off x="2943956" y="5305932"/>
                <a:ext cx="255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996B54-0E2D-2C0B-05F5-8091078E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56" y="5305932"/>
                <a:ext cx="255070" cy="276999"/>
              </a:xfrm>
              <a:prstGeom prst="rect">
                <a:avLst/>
              </a:prstGeom>
              <a:blipFill>
                <a:blip r:embed="rId3"/>
                <a:stretch>
                  <a:fillRect l="-14286" r="-476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025352-5E35-AFAA-449B-ECCD2A890DB2}"/>
                  </a:ext>
                </a:extLst>
              </p:cNvPr>
              <p:cNvSpPr txBox="1"/>
              <p:nvPr/>
            </p:nvSpPr>
            <p:spPr>
              <a:xfrm>
                <a:off x="6466098" y="5299331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025352-5E35-AFAA-449B-ECCD2A890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098" y="5299331"/>
                <a:ext cx="260391" cy="276999"/>
              </a:xfrm>
              <a:prstGeom prst="rect">
                <a:avLst/>
              </a:prstGeom>
              <a:blipFill>
                <a:blip r:embed="rId4"/>
                <a:stretch>
                  <a:fillRect l="-11905" r="-952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B98BC6-E1CD-781F-A3B1-198314E47926}"/>
                  </a:ext>
                </a:extLst>
              </p:cNvPr>
              <p:cNvSpPr txBox="1"/>
              <p:nvPr/>
            </p:nvSpPr>
            <p:spPr>
              <a:xfrm>
                <a:off x="9140012" y="5276114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B98BC6-E1CD-781F-A3B1-198314E47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012" y="5276114"/>
                <a:ext cx="260391" cy="276999"/>
              </a:xfrm>
              <a:prstGeom prst="rect">
                <a:avLst/>
              </a:prstGeom>
              <a:blipFill>
                <a:blip r:embed="rId5"/>
                <a:stretch>
                  <a:fillRect l="-11628" r="-930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304017-6295-1ECF-591E-6B415EB972E2}"/>
                  </a:ext>
                </a:extLst>
              </p:cNvPr>
              <p:cNvSpPr txBox="1"/>
              <p:nvPr/>
            </p:nvSpPr>
            <p:spPr>
              <a:xfrm>
                <a:off x="960846" y="6581002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304017-6295-1ECF-591E-6B415EB97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46" y="6581002"/>
                <a:ext cx="260391" cy="276999"/>
              </a:xfrm>
              <a:prstGeom prst="rect">
                <a:avLst/>
              </a:prstGeom>
              <a:blipFill>
                <a:blip r:embed="rId6"/>
                <a:stretch>
                  <a:fillRect l="-11905" r="-952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03FB7-3AB4-EE73-3836-35437C05CE35}"/>
                  </a:ext>
                </a:extLst>
              </p:cNvPr>
              <p:cNvSpPr txBox="1"/>
              <p:nvPr/>
            </p:nvSpPr>
            <p:spPr>
              <a:xfrm>
                <a:off x="2787471" y="6581001"/>
                <a:ext cx="26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03FB7-3AB4-EE73-3836-35437C05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71" y="6581001"/>
                <a:ext cx="260391" cy="276999"/>
              </a:xfrm>
              <a:prstGeom prst="rect">
                <a:avLst/>
              </a:prstGeom>
              <a:blipFill>
                <a:blip r:embed="rId7"/>
                <a:stretch>
                  <a:fillRect l="-11628" r="-930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09008D27-5532-B247-5EED-E41D1A38B123}"/>
              </a:ext>
            </a:extLst>
          </p:cNvPr>
          <p:cNvSpPr/>
          <p:nvPr/>
        </p:nvSpPr>
        <p:spPr>
          <a:xfrm rot="5400000">
            <a:off x="2979201" y="4469278"/>
            <a:ext cx="122401" cy="22917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23B6AC3-4E7F-88D0-0298-B28C42890677}"/>
              </a:ext>
            </a:extLst>
          </p:cNvPr>
          <p:cNvSpPr/>
          <p:nvPr/>
        </p:nvSpPr>
        <p:spPr>
          <a:xfrm rot="5400000">
            <a:off x="6497701" y="4382287"/>
            <a:ext cx="68403" cy="24102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4D765586-B885-F36D-B6E8-D3A9AA940CA1}"/>
              </a:ext>
            </a:extLst>
          </p:cNvPr>
          <p:cNvSpPr/>
          <p:nvPr/>
        </p:nvSpPr>
        <p:spPr>
          <a:xfrm rot="5400000">
            <a:off x="9155012" y="5198252"/>
            <a:ext cx="93886" cy="9406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A310902B-37B4-2E6B-2F1B-E78F49A04F45}"/>
              </a:ext>
            </a:extLst>
          </p:cNvPr>
          <p:cNvSpPr/>
          <p:nvPr/>
        </p:nvSpPr>
        <p:spPr>
          <a:xfrm rot="5400000" flipH="1" flipV="1">
            <a:off x="1061013" y="6258352"/>
            <a:ext cx="130274" cy="5876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82197F82-B3B7-27B3-641C-5964F1EB3D0B}"/>
              </a:ext>
            </a:extLst>
          </p:cNvPr>
          <p:cNvSpPr/>
          <p:nvPr/>
        </p:nvSpPr>
        <p:spPr>
          <a:xfrm rot="16200000" flipV="1">
            <a:off x="2825384" y="6071730"/>
            <a:ext cx="122403" cy="10105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491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Distinguishable models: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82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Model 1					Model 2		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Algebraic dependency relationships:</a:t>
                </a:r>
              </a:p>
              <a:p>
                <a:r>
                  <a:rPr lang="en-US" sz="2800" dirty="0"/>
                  <a:t>Model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=0,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Model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=0,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Distinguishable!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82152"/>
              </a:xfrm>
              <a:prstGeom prst="rect">
                <a:avLst/>
              </a:prstGeom>
              <a:blipFill>
                <a:blip r:embed="rId2"/>
                <a:stretch>
                  <a:fillRect l="-1217" t="-1155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EB0F815-5A71-C6FC-B80C-F4FB1BF0D58A}"/>
              </a:ext>
            </a:extLst>
          </p:cNvPr>
          <p:cNvSpPr/>
          <p:nvPr/>
        </p:nvSpPr>
        <p:spPr>
          <a:xfrm>
            <a:off x="7689945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D0BAC8-5B23-7B8C-B051-93F887C65598}"/>
              </a:ext>
            </a:extLst>
          </p:cNvPr>
          <p:cNvSpPr/>
          <p:nvPr/>
        </p:nvSpPr>
        <p:spPr>
          <a:xfrm>
            <a:off x="8909145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D19FBA-7DDF-A387-C18C-EF839B54C323}"/>
              </a:ext>
            </a:extLst>
          </p:cNvPr>
          <p:cNvSpPr/>
          <p:nvPr/>
        </p:nvSpPr>
        <p:spPr>
          <a:xfrm>
            <a:off x="6470745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4304F0-C6F4-86C5-4D72-13AB62E0A36D}"/>
              </a:ext>
            </a:extLst>
          </p:cNvPr>
          <p:cNvCxnSpPr>
            <a:cxnSpLocks/>
          </p:cNvCxnSpPr>
          <p:nvPr/>
        </p:nvCxnSpPr>
        <p:spPr>
          <a:xfrm>
            <a:off x="7080345" y="27562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1CCADD-ABDC-21C8-603C-9A0555F2E5A9}"/>
              </a:ext>
            </a:extLst>
          </p:cNvPr>
          <p:cNvCxnSpPr>
            <a:cxnSpLocks/>
          </p:cNvCxnSpPr>
          <p:nvPr/>
        </p:nvCxnSpPr>
        <p:spPr>
          <a:xfrm>
            <a:off x="8299545" y="2745139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4F06E9-39A1-78C3-2686-3BA953F442C6}"/>
              </a:ext>
            </a:extLst>
          </p:cNvPr>
          <p:cNvSpPr txBox="1"/>
          <p:nvPr/>
        </p:nvSpPr>
        <p:spPr>
          <a:xfrm>
            <a:off x="7811041" y="25182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68757-3DCA-32E9-DA63-37F69746EE09}"/>
              </a:ext>
            </a:extLst>
          </p:cNvPr>
          <p:cNvSpPr txBox="1"/>
          <p:nvPr/>
        </p:nvSpPr>
        <p:spPr>
          <a:xfrm>
            <a:off x="6588047" y="24946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CF2336-132B-5745-B5A3-64C36A996264}"/>
              </a:ext>
            </a:extLst>
          </p:cNvPr>
          <p:cNvSpPr txBox="1"/>
          <p:nvPr/>
        </p:nvSpPr>
        <p:spPr>
          <a:xfrm>
            <a:off x="9030241" y="25106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C28EF3-FF3D-BD50-3361-76F29233DDEB}"/>
              </a:ext>
            </a:extLst>
          </p:cNvPr>
          <p:cNvCxnSpPr>
            <a:cxnSpLocks/>
          </p:cNvCxnSpPr>
          <p:nvPr/>
        </p:nvCxnSpPr>
        <p:spPr>
          <a:xfrm>
            <a:off x="6139692" y="218075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1E99C2-6449-29B8-EFA2-D717D56D3793}"/>
              </a:ext>
            </a:extLst>
          </p:cNvPr>
          <p:cNvCxnSpPr>
            <a:cxnSpLocks/>
          </p:cNvCxnSpPr>
          <p:nvPr/>
        </p:nvCxnSpPr>
        <p:spPr>
          <a:xfrm rot="5400000">
            <a:off x="7685401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FA4CA8-8A2B-D5E3-A3F5-DE118B9BA893}"/>
              </a:ext>
            </a:extLst>
          </p:cNvPr>
          <p:cNvCxnSpPr>
            <a:cxnSpLocks/>
          </p:cNvCxnSpPr>
          <p:nvPr/>
        </p:nvCxnSpPr>
        <p:spPr>
          <a:xfrm flipV="1">
            <a:off x="9422391" y="228794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AEBFD1E-6AD7-F5AD-C585-1A849E50EF4F}"/>
              </a:ext>
            </a:extLst>
          </p:cNvPr>
          <p:cNvSpPr/>
          <p:nvPr/>
        </p:nvSpPr>
        <p:spPr>
          <a:xfrm flipV="1">
            <a:off x="9694255" y="220140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D019F0-1B17-58E6-E92C-1DA2D3804A8D}"/>
              </a:ext>
            </a:extLst>
          </p:cNvPr>
          <p:cNvSpPr/>
          <p:nvPr/>
        </p:nvSpPr>
        <p:spPr>
          <a:xfrm>
            <a:off x="2051544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D091E2-2792-F371-A9BF-3158FB960BD5}"/>
              </a:ext>
            </a:extLst>
          </p:cNvPr>
          <p:cNvSpPr/>
          <p:nvPr/>
        </p:nvSpPr>
        <p:spPr>
          <a:xfrm>
            <a:off x="3270744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0DAA6A-2B8A-1CEA-828F-4CCA7B27308A}"/>
              </a:ext>
            </a:extLst>
          </p:cNvPr>
          <p:cNvSpPr/>
          <p:nvPr/>
        </p:nvSpPr>
        <p:spPr>
          <a:xfrm>
            <a:off x="832344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FBED64-15DE-96ED-8122-91898056B4B8}"/>
              </a:ext>
            </a:extLst>
          </p:cNvPr>
          <p:cNvCxnSpPr>
            <a:cxnSpLocks/>
          </p:cNvCxnSpPr>
          <p:nvPr/>
        </p:nvCxnSpPr>
        <p:spPr>
          <a:xfrm>
            <a:off x="1441944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290E12-EABF-524E-81A7-FB6B8A503F29}"/>
              </a:ext>
            </a:extLst>
          </p:cNvPr>
          <p:cNvCxnSpPr>
            <a:cxnSpLocks/>
          </p:cNvCxnSpPr>
          <p:nvPr/>
        </p:nvCxnSpPr>
        <p:spPr>
          <a:xfrm>
            <a:off x="2661144" y="277826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99002BC-D879-0F15-7F7E-A18735C3B931}"/>
              </a:ext>
            </a:extLst>
          </p:cNvPr>
          <p:cNvSpPr txBox="1"/>
          <p:nvPr/>
        </p:nvSpPr>
        <p:spPr>
          <a:xfrm>
            <a:off x="2172640" y="2530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5C3B90-4DB4-3222-80D2-F6306B65E02C}"/>
              </a:ext>
            </a:extLst>
          </p:cNvPr>
          <p:cNvSpPr txBox="1"/>
          <p:nvPr/>
        </p:nvSpPr>
        <p:spPr>
          <a:xfrm>
            <a:off x="949646" y="25070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C1A7A8-118F-273F-773B-F81BDB59FFB6}"/>
              </a:ext>
            </a:extLst>
          </p:cNvPr>
          <p:cNvSpPr txBox="1"/>
          <p:nvPr/>
        </p:nvSpPr>
        <p:spPr>
          <a:xfrm>
            <a:off x="3391840" y="2522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2C3C4E-7646-5213-B12C-0016755E4E35}"/>
              </a:ext>
            </a:extLst>
          </p:cNvPr>
          <p:cNvCxnSpPr>
            <a:cxnSpLocks/>
          </p:cNvCxnSpPr>
          <p:nvPr/>
        </p:nvCxnSpPr>
        <p:spPr>
          <a:xfrm>
            <a:off x="501291" y="2193098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B7DBD3-9456-BF7E-E9A4-64EA095B8734}"/>
              </a:ext>
            </a:extLst>
          </p:cNvPr>
          <p:cNvCxnSpPr>
            <a:cxnSpLocks/>
          </p:cNvCxnSpPr>
          <p:nvPr/>
        </p:nvCxnSpPr>
        <p:spPr>
          <a:xfrm rot="5400000">
            <a:off x="828550" y="33658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253830-9A9B-8515-7C6C-8B6D9EEF20D0}"/>
              </a:ext>
            </a:extLst>
          </p:cNvPr>
          <p:cNvCxnSpPr>
            <a:cxnSpLocks/>
          </p:cNvCxnSpPr>
          <p:nvPr/>
        </p:nvCxnSpPr>
        <p:spPr>
          <a:xfrm flipV="1">
            <a:off x="3783990" y="230029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17C54F8-7BA0-6FD1-0CD6-15435B633EC1}"/>
              </a:ext>
            </a:extLst>
          </p:cNvPr>
          <p:cNvSpPr/>
          <p:nvPr/>
        </p:nvSpPr>
        <p:spPr>
          <a:xfrm flipV="1">
            <a:off x="4055854" y="221375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CCD091E-0A04-4919-42DF-BC14F94B8ED2}"/>
              </a:ext>
            </a:extLst>
          </p:cNvPr>
          <p:cNvCxnSpPr>
            <a:cxnSpLocks/>
          </p:cNvCxnSpPr>
          <p:nvPr/>
        </p:nvCxnSpPr>
        <p:spPr>
          <a:xfrm>
            <a:off x="1809313" y="212603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310D23-F36D-1AF2-250D-8AAAD8582FA9}"/>
              </a:ext>
            </a:extLst>
          </p:cNvPr>
          <p:cNvCxnSpPr>
            <a:cxnSpLocks/>
          </p:cNvCxnSpPr>
          <p:nvPr/>
        </p:nvCxnSpPr>
        <p:spPr>
          <a:xfrm>
            <a:off x="7438986" y="2137226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5403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Indistinguishability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Two models are </a:t>
                </a:r>
                <a:r>
                  <a:rPr lang="en-US" sz="2800" u="sng" dirty="0"/>
                  <a:t>indistinguishable</a:t>
                </a:r>
                <a:r>
                  <a:rPr lang="en-US" sz="2800" dirty="0"/>
                  <a:t> if for any choice of parameter values in the first model, there is a choice of parameter values in the second model that will yield the same dynamics, and vice versa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Necessary conditions: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Same input/output variables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Same structure of I/O </a:t>
                </a:r>
                <a:r>
                  <a:rPr lang="en-US" sz="2800" dirty="0" err="1"/>
                  <a:t>eqns</a:t>
                </a:r>
                <a:r>
                  <a:rPr lang="en-US" sz="2800" dirty="0"/>
                  <a:t>, i.e. same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/>
                  <a:t>, … terms appearing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Coefficients must satisfy the same algebraic dependency relationships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r>
                  <a:rPr lang="en-US" sz="2800" dirty="0"/>
                  <a:t>How to prove indistinguishability?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0974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Indistinguishability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Two models are </a:t>
                </a:r>
                <a:r>
                  <a:rPr lang="en-US" sz="2800" u="sng" dirty="0"/>
                  <a:t>indistinguishable</a:t>
                </a:r>
                <a:r>
                  <a:rPr lang="en-US" sz="2800" dirty="0"/>
                  <a:t> if for any choice of parameter values in the first model, there is a choice of parameter values in the second model that will yield the same dynamics, and vice versa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Necessary conditions: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Same input/output variables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Same structure of I/O </a:t>
                </a:r>
                <a:r>
                  <a:rPr lang="en-US" sz="2800" dirty="0" err="1"/>
                  <a:t>eqns</a:t>
                </a:r>
                <a:r>
                  <a:rPr lang="en-US" sz="2800" dirty="0"/>
                  <a:t>, i.e. same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/>
                  <a:t>, … terms appearing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Coefficients must satisfy the same algebraic dependency relationships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r>
                  <a:rPr lang="en-US" sz="2800" dirty="0"/>
                  <a:t>Sufficient: Check that images of coefficient maps are the same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A077525-C214-06B2-BA9D-686BCB10A4FC}"/>
              </a:ext>
            </a:extLst>
          </p:cNvPr>
          <p:cNvSpPr txBox="1"/>
          <p:nvPr/>
        </p:nvSpPr>
        <p:spPr>
          <a:xfrm>
            <a:off x="9643545" y="6443011"/>
            <a:ext cx="254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[M-Rosen-</a:t>
            </a:r>
            <a:r>
              <a:rPr lang="en-US" dirty="0" err="1"/>
              <a:t>Sullivant</a:t>
            </a:r>
            <a:r>
              <a:rPr lang="en-US" dirty="0"/>
              <a:t> 2018]</a:t>
            </a:r>
          </a:p>
        </p:txBody>
      </p:sp>
    </p:spTree>
    <p:extLst>
      <p:ext uri="{BB962C8B-B14F-4D97-AF65-F5344CB8AC3E}">
        <p14:creationId xmlns:p14="http://schemas.microsoft.com/office/powerpoint/2010/main" val="313450198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Consider the following models: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Model 1			Model 2				Model 3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Coefficient maps: all </a:t>
                </a:r>
                <a:r>
                  <a:rPr lang="en-US" sz="2800" b="1" dirty="0"/>
                  <a:t>surjective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28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1FD55A1-2BDA-AAF0-9949-0435182C47BE}"/>
              </a:ext>
            </a:extLst>
          </p:cNvPr>
          <p:cNvSpPr/>
          <p:nvPr/>
        </p:nvSpPr>
        <p:spPr>
          <a:xfrm>
            <a:off x="99657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32E43F0-BD3C-F547-15FC-70D97B64E9C0}"/>
              </a:ext>
            </a:extLst>
          </p:cNvPr>
          <p:cNvSpPr/>
          <p:nvPr/>
        </p:nvSpPr>
        <p:spPr>
          <a:xfrm>
            <a:off x="111849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F598F6-9112-2745-3B1C-4332E9842C62}"/>
              </a:ext>
            </a:extLst>
          </p:cNvPr>
          <p:cNvSpPr/>
          <p:nvPr/>
        </p:nvSpPr>
        <p:spPr>
          <a:xfrm>
            <a:off x="87465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D7F3AF-6AB6-746F-42F4-BB386FE02A3B}"/>
              </a:ext>
            </a:extLst>
          </p:cNvPr>
          <p:cNvCxnSpPr>
            <a:cxnSpLocks/>
          </p:cNvCxnSpPr>
          <p:nvPr/>
        </p:nvCxnSpPr>
        <p:spPr>
          <a:xfrm>
            <a:off x="9356151" y="277253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23B150-6C95-75D5-45C8-C175705F3CD0}"/>
              </a:ext>
            </a:extLst>
          </p:cNvPr>
          <p:cNvCxnSpPr>
            <a:cxnSpLocks/>
          </p:cNvCxnSpPr>
          <p:nvPr/>
        </p:nvCxnSpPr>
        <p:spPr>
          <a:xfrm>
            <a:off x="10575351" y="269633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5C7B54-8E59-67CD-FEB7-7D3E520B0892}"/>
              </a:ext>
            </a:extLst>
          </p:cNvPr>
          <p:cNvCxnSpPr>
            <a:cxnSpLocks/>
          </p:cNvCxnSpPr>
          <p:nvPr/>
        </p:nvCxnSpPr>
        <p:spPr>
          <a:xfrm flipH="1">
            <a:off x="10575351" y="289195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CC3DDC-45FC-78FC-A744-28E22A1F020D}"/>
              </a:ext>
            </a:extLst>
          </p:cNvPr>
          <p:cNvSpPr txBox="1"/>
          <p:nvPr/>
        </p:nvSpPr>
        <p:spPr>
          <a:xfrm>
            <a:off x="10086847" y="25344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10214-3F66-158B-C3EA-6BEC22576E72}"/>
              </a:ext>
            </a:extLst>
          </p:cNvPr>
          <p:cNvSpPr txBox="1"/>
          <p:nvPr/>
        </p:nvSpPr>
        <p:spPr>
          <a:xfrm>
            <a:off x="8863853" y="25109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F3385E-7BA8-9AFA-6EF9-7EA2FD466A1A}"/>
              </a:ext>
            </a:extLst>
          </p:cNvPr>
          <p:cNvSpPr txBox="1"/>
          <p:nvPr/>
        </p:nvSpPr>
        <p:spPr>
          <a:xfrm>
            <a:off x="11306047" y="25268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1EFB37-7E9A-F417-110D-8504E162AC00}"/>
              </a:ext>
            </a:extLst>
          </p:cNvPr>
          <p:cNvCxnSpPr>
            <a:cxnSpLocks/>
          </p:cNvCxnSpPr>
          <p:nvPr/>
        </p:nvCxnSpPr>
        <p:spPr>
          <a:xfrm>
            <a:off x="8415498" y="219699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6A3B1E-EF02-CCFB-C22A-EBC81F045E38}"/>
              </a:ext>
            </a:extLst>
          </p:cNvPr>
          <p:cNvCxnSpPr>
            <a:cxnSpLocks/>
          </p:cNvCxnSpPr>
          <p:nvPr/>
        </p:nvCxnSpPr>
        <p:spPr>
          <a:xfrm flipV="1">
            <a:off x="11698197" y="230418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4F28446-0438-9892-6190-17AD13495750}"/>
              </a:ext>
            </a:extLst>
          </p:cNvPr>
          <p:cNvSpPr/>
          <p:nvPr/>
        </p:nvSpPr>
        <p:spPr>
          <a:xfrm flipV="1">
            <a:off x="11970061" y="221764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DA2DC0-2113-EE9E-8066-2D7060CCFCAD}"/>
              </a:ext>
            </a:extLst>
          </p:cNvPr>
          <p:cNvSpPr/>
          <p:nvPr/>
        </p:nvSpPr>
        <p:spPr>
          <a:xfrm>
            <a:off x="57572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995D8B-9246-91BF-CB0D-6BBBAD81DAE5}"/>
              </a:ext>
            </a:extLst>
          </p:cNvPr>
          <p:cNvSpPr/>
          <p:nvPr/>
        </p:nvSpPr>
        <p:spPr>
          <a:xfrm>
            <a:off x="69764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347E4B-D9B7-A23B-89E0-B86F587F20C1}"/>
              </a:ext>
            </a:extLst>
          </p:cNvPr>
          <p:cNvSpPr/>
          <p:nvPr/>
        </p:nvSpPr>
        <p:spPr>
          <a:xfrm>
            <a:off x="45380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947F75-A4BE-A556-A4A6-9973EC7F8728}"/>
              </a:ext>
            </a:extLst>
          </p:cNvPr>
          <p:cNvCxnSpPr>
            <a:cxnSpLocks/>
          </p:cNvCxnSpPr>
          <p:nvPr/>
        </p:nvCxnSpPr>
        <p:spPr>
          <a:xfrm>
            <a:off x="5147629" y="27562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C12C40-15ED-2511-3AF8-D802019FAAA8}"/>
              </a:ext>
            </a:extLst>
          </p:cNvPr>
          <p:cNvCxnSpPr>
            <a:cxnSpLocks/>
          </p:cNvCxnSpPr>
          <p:nvPr/>
        </p:nvCxnSpPr>
        <p:spPr>
          <a:xfrm>
            <a:off x="6366829" y="277826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8F2D5AD-D654-1336-5A03-CC31EB9720E4}"/>
              </a:ext>
            </a:extLst>
          </p:cNvPr>
          <p:cNvSpPr txBox="1"/>
          <p:nvPr/>
        </p:nvSpPr>
        <p:spPr>
          <a:xfrm>
            <a:off x="5878325" y="25182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655370-C3A6-7AC1-9903-FAE7FC30BE25}"/>
              </a:ext>
            </a:extLst>
          </p:cNvPr>
          <p:cNvSpPr txBox="1"/>
          <p:nvPr/>
        </p:nvSpPr>
        <p:spPr>
          <a:xfrm>
            <a:off x="4655331" y="24946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3BC01D-0C40-D01B-DBDE-3197E931A850}"/>
              </a:ext>
            </a:extLst>
          </p:cNvPr>
          <p:cNvSpPr txBox="1"/>
          <p:nvPr/>
        </p:nvSpPr>
        <p:spPr>
          <a:xfrm>
            <a:off x="7097525" y="25106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B2D44F-A9CB-F09A-79A0-CACFC2A7138F}"/>
              </a:ext>
            </a:extLst>
          </p:cNvPr>
          <p:cNvCxnSpPr>
            <a:cxnSpLocks/>
          </p:cNvCxnSpPr>
          <p:nvPr/>
        </p:nvCxnSpPr>
        <p:spPr>
          <a:xfrm>
            <a:off x="4206976" y="218075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2F7B41-F922-19F4-3518-426014A04A9B}"/>
              </a:ext>
            </a:extLst>
          </p:cNvPr>
          <p:cNvCxnSpPr>
            <a:cxnSpLocks/>
          </p:cNvCxnSpPr>
          <p:nvPr/>
        </p:nvCxnSpPr>
        <p:spPr>
          <a:xfrm rot="5400000">
            <a:off x="5790119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D7E980-FE3B-C13F-7D48-466133146AF0}"/>
              </a:ext>
            </a:extLst>
          </p:cNvPr>
          <p:cNvCxnSpPr>
            <a:cxnSpLocks/>
          </p:cNvCxnSpPr>
          <p:nvPr/>
        </p:nvCxnSpPr>
        <p:spPr>
          <a:xfrm flipV="1">
            <a:off x="7489675" y="228794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9F90B98-AAC5-867D-5EDC-E5CAC3005DC1}"/>
              </a:ext>
            </a:extLst>
          </p:cNvPr>
          <p:cNvSpPr/>
          <p:nvPr/>
        </p:nvSpPr>
        <p:spPr>
          <a:xfrm flipV="1">
            <a:off x="7761539" y="220140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AF93437-97EE-209F-CBC7-70CACD5EFA83}"/>
              </a:ext>
            </a:extLst>
          </p:cNvPr>
          <p:cNvSpPr/>
          <p:nvPr/>
        </p:nvSpPr>
        <p:spPr>
          <a:xfrm>
            <a:off x="16462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3C87622-9339-5A34-E2DC-2AB217FE1C3D}"/>
              </a:ext>
            </a:extLst>
          </p:cNvPr>
          <p:cNvSpPr/>
          <p:nvPr/>
        </p:nvSpPr>
        <p:spPr>
          <a:xfrm>
            <a:off x="28654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7B43D82-04CC-D174-AF7F-B630C7642FE7}"/>
              </a:ext>
            </a:extLst>
          </p:cNvPr>
          <p:cNvSpPr/>
          <p:nvPr/>
        </p:nvSpPr>
        <p:spPr>
          <a:xfrm>
            <a:off x="4270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7072133-756A-BBB3-F343-A9C0953ACBF6}"/>
              </a:ext>
            </a:extLst>
          </p:cNvPr>
          <p:cNvCxnSpPr>
            <a:cxnSpLocks/>
          </p:cNvCxnSpPr>
          <p:nvPr/>
        </p:nvCxnSpPr>
        <p:spPr>
          <a:xfrm>
            <a:off x="1036695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622707-9D67-5249-6C95-47869AC40D4D}"/>
              </a:ext>
            </a:extLst>
          </p:cNvPr>
          <p:cNvCxnSpPr>
            <a:cxnSpLocks/>
          </p:cNvCxnSpPr>
          <p:nvPr/>
        </p:nvCxnSpPr>
        <p:spPr>
          <a:xfrm>
            <a:off x="2255895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3871F06-7AB0-79F3-9F5A-22BA4E098EE7}"/>
              </a:ext>
            </a:extLst>
          </p:cNvPr>
          <p:cNvSpPr txBox="1"/>
          <p:nvPr/>
        </p:nvSpPr>
        <p:spPr>
          <a:xfrm>
            <a:off x="1767391" y="2530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0774094-9F5E-6FD1-C61F-5866EA7B313E}"/>
              </a:ext>
            </a:extLst>
          </p:cNvPr>
          <p:cNvSpPr txBox="1"/>
          <p:nvPr/>
        </p:nvSpPr>
        <p:spPr>
          <a:xfrm>
            <a:off x="544397" y="25070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2595F2-36C4-603F-03DE-81866EAEE1AF}"/>
              </a:ext>
            </a:extLst>
          </p:cNvPr>
          <p:cNvSpPr txBox="1"/>
          <p:nvPr/>
        </p:nvSpPr>
        <p:spPr>
          <a:xfrm>
            <a:off x="2986591" y="2522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887EEAD-EB8E-8E6F-7C3F-23FC51961BAC}"/>
              </a:ext>
            </a:extLst>
          </p:cNvPr>
          <p:cNvCxnSpPr>
            <a:cxnSpLocks/>
          </p:cNvCxnSpPr>
          <p:nvPr/>
        </p:nvCxnSpPr>
        <p:spPr>
          <a:xfrm>
            <a:off x="96042" y="2193098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E33B39C-BDF4-21AD-2DED-8B274364F786}"/>
              </a:ext>
            </a:extLst>
          </p:cNvPr>
          <p:cNvCxnSpPr>
            <a:cxnSpLocks/>
          </p:cNvCxnSpPr>
          <p:nvPr/>
        </p:nvCxnSpPr>
        <p:spPr>
          <a:xfrm rot="5400000">
            <a:off x="425349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8A6BCBF-E850-C625-499E-6630F7092113}"/>
              </a:ext>
            </a:extLst>
          </p:cNvPr>
          <p:cNvCxnSpPr>
            <a:cxnSpLocks/>
          </p:cNvCxnSpPr>
          <p:nvPr/>
        </p:nvCxnSpPr>
        <p:spPr>
          <a:xfrm flipV="1">
            <a:off x="3378741" y="230029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2ABCECE3-ABBA-8247-2C6D-FCC79ADA2A76}"/>
              </a:ext>
            </a:extLst>
          </p:cNvPr>
          <p:cNvSpPr/>
          <p:nvPr/>
        </p:nvSpPr>
        <p:spPr>
          <a:xfrm flipV="1">
            <a:off x="3650605" y="221375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46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Conditions on graph?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Consider Model 1 and Model 2: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Noticed we “moved the leak down the path”</a:t>
            </a:r>
          </a:p>
          <a:p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58B6B5-63EB-5A0B-F748-4E00B1737312}"/>
              </a:ext>
            </a:extLst>
          </p:cNvPr>
          <p:cNvSpPr/>
          <p:nvPr/>
        </p:nvSpPr>
        <p:spPr>
          <a:xfrm>
            <a:off x="57572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6B199F-B22B-EA2A-EA0C-15E8A50534A2}"/>
              </a:ext>
            </a:extLst>
          </p:cNvPr>
          <p:cNvSpPr/>
          <p:nvPr/>
        </p:nvSpPr>
        <p:spPr>
          <a:xfrm>
            <a:off x="69764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D0C455-EA25-FE4B-481D-8D1D4D45CC8D}"/>
              </a:ext>
            </a:extLst>
          </p:cNvPr>
          <p:cNvSpPr/>
          <p:nvPr/>
        </p:nvSpPr>
        <p:spPr>
          <a:xfrm>
            <a:off x="45380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407CB0-213D-9951-4B73-9D02F643A34A}"/>
              </a:ext>
            </a:extLst>
          </p:cNvPr>
          <p:cNvCxnSpPr>
            <a:cxnSpLocks/>
          </p:cNvCxnSpPr>
          <p:nvPr/>
        </p:nvCxnSpPr>
        <p:spPr>
          <a:xfrm>
            <a:off x="5147629" y="27562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C52283-7450-B493-7DD6-970987CC07F3}"/>
              </a:ext>
            </a:extLst>
          </p:cNvPr>
          <p:cNvCxnSpPr>
            <a:cxnSpLocks/>
          </p:cNvCxnSpPr>
          <p:nvPr/>
        </p:nvCxnSpPr>
        <p:spPr>
          <a:xfrm>
            <a:off x="6366829" y="277826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84E93DC-067F-F7ED-239E-D2A640DD7C5E}"/>
              </a:ext>
            </a:extLst>
          </p:cNvPr>
          <p:cNvSpPr txBox="1"/>
          <p:nvPr/>
        </p:nvSpPr>
        <p:spPr>
          <a:xfrm>
            <a:off x="5878325" y="25182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F74A0-0EBC-6078-41BE-BD3F85FB1645}"/>
              </a:ext>
            </a:extLst>
          </p:cNvPr>
          <p:cNvSpPr txBox="1"/>
          <p:nvPr/>
        </p:nvSpPr>
        <p:spPr>
          <a:xfrm>
            <a:off x="4655331" y="24946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3C5665-4914-194A-30E8-DD387570D2C4}"/>
              </a:ext>
            </a:extLst>
          </p:cNvPr>
          <p:cNvSpPr txBox="1"/>
          <p:nvPr/>
        </p:nvSpPr>
        <p:spPr>
          <a:xfrm>
            <a:off x="7097525" y="25106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999E2E-AF6B-4F66-ABCA-EFF24F726196}"/>
              </a:ext>
            </a:extLst>
          </p:cNvPr>
          <p:cNvCxnSpPr>
            <a:cxnSpLocks/>
          </p:cNvCxnSpPr>
          <p:nvPr/>
        </p:nvCxnSpPr>
        <p:spPr>
          <a:xfrm>
            <a:off x="4206976" y="218075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2CB6BD-DFE9-40AF-47ED-59B36000AACA}"/>
              </a:ext>
            </a:extLst>
          </p:cNvPr>
          <p:cNvCxnSpPr>
            <a:cxnSpLocks/>
          </p:cNvCxnSpPr>
          <p:nvPr/>
        </p:nvCxnSpPr>
        <p:spPr>
          <a:xfrm rot="5400000">
            <a:off x="5790119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4D9166-C7A6-772A-E3DB-170F3993958B}"/>
              </a:ext>
            </a:extLst>
          </p:cNvPr>
          <p:cNvCxnSpPr>
            <a:cxnSpLocks/>
          </p:cNvCxnSpPr>
          <p:nvPr/>
        </p:nvCxnSpPr>
        <p:spPr>
          <a:xfrm flipV="1">
            <a:off x="7489675" y="228794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D747086-7170-654C-74F3-E0CD21091BEF}"/>
              </a:ext>
            </a:extLst>
          </p:cNvPr>
          <p:cNvSpPr/>
          <p:nvPr/>
        </p:nvSpPr>
        <p:spPr>
          <a:xfrm flipV="1">
            <a:off x="7761539" y="220140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37C4ED-33E5-C98E-909A-FD0B0B44BC1A}"/>
              </a:ext>
            </a:extLst>
          </p:cNvPr>
          <p:cNvSpPr/>
          <p:nvPr/>
        </p:nvSpPr>
        <p:spPr>
          <a:xfrm>
            <a:off x="16462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613D60-B5C0-AC59-93A6-12BA0BA2531F}"/>
              </a:ext>
            </a:extLst>
          </p:cNvPr>
          <p:cNvSpPr/>
          <p:nvPr/>
        </p:nvSpPr>
        <p:spPr>
          <a:xfrm>
            <a:off x="28654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5B88CE-D57F-CB7B-618D-81245E44042A}"/>
              </a:ext>
            </a:extLst>
          </p:cNvPr>
          <p:cNvSpPr/>
          <p:nvPr/>
        </p:nvSpPr>
        <p:spPr>
          <a:xfrm>
            <a:off x="4270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BAE32C-B24B-0244-E13B-3FEC22D4BC1C}"/>
              </a:ext>
            </a:extLst>
          </p:cNvPr>
          <p:cNvCxnSpPr>
            <a:cxnSpLocks/>
          </p:cNvCxnSpPr>
          <p:nvPr/>
        </p:nvCxnSpPr>
        <p:spPr>
          <a:xfrm>
            <a:off x="1036695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877216-0D4A-C5C5-7143-E8F06DDAECB1}"/>
              </a:ext>
            </a:extLst>
          </p:cNvPr>
          <p:cNvCxnSpPr>
            <a:cxnSpLocks/>
          </p:cNvCxnSpPr>
          <p:nvPr/>
        </p:nvCxnSpPr>
        <p:spPr>
          <a:xfrm>
            <a:off x="2255895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38F80B9-E212-2EF9-8664-F4F3AECE7F0A}"/>
              </a:ext>
            </a:extLst>
          </p:cNvPr>
          <p:cNvSpPr txBox="1"/>
          <p:nvPr/>
        </p:nvSpPr>
        <p:spPr>
          <a:xfrm>
            <a:off x="1767391" y="2530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00916-B6F5-C277-1431-CA5F0D9C25F7}"/>
              </a:ext>
            </a:extLst>
          </p:cNvPr>
          <p:cNvSpPr txBox="1"/>
          <p:nvPr/>
        </p:nvSpPr>
        <p:spPr>
          <a:xfrm>
            <a:off x="544397" y="25070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D04E55-E994-8EBE-2061-B4891768AC9C}"/>
              </a:ext>
            </a:extLst>
          </p:cNvPr>
          <p:cNvSpPr txBox="1"/>
          <p:nvPr/>
        </p:nvSpPr>
        <p:spPr>
          <a:xfrm>
            <a:off x="2986591" y="2522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6E252C-D9D3-16D7-B2AF-275E459B5D12}"/>
              </a:ext>
            </a:extLst>
          </p:cNvPr>
          <p:cNvCxnSpPr>
            <a:cxnSpLocks/>
          </p:cNvCxnSpPr>
          <p:nvPr/>
        </p:nvCxnSpPr>
        <p:spPr>
          <a:xfrm>
            <a:off x="96042" y="2193098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7BE057-0C67-CC73-1B18-88048AE8FF16}"/>
              </a:ext>
            </a:extLst>
          </p:cNvPr>
          <p:cNvCxnSpPr>
            <a:cxnSpLocks/>
          </p:cNvCxnSpPr>
          <p:nvPr/>
        </p:nvCxnSpPr>
        <p:spPr>
          <a:xfrm rot="5400000">
            <a:off x="425349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FBD9D50-F26F-0770-B8AF-F0BBDA31B61E}"/>
              </a:ext>
            </a:extLst>
          </p:cNvPr>
          <p:cNvCxnSpPr>
            <a:cxnSpLocks/>
          </p:cNvCxnSpPr>
          <p:nvPr/>
        </p:nvCxnSpPr>
        <p:spPr>
          <a:xfrm flipV="1">
            <a:off x="3378741" y="230029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A1B33904-23EB-0C33-C7F9-8630C749F227}"/>
              </a:ext>
            </a:extLst>
          </p:cNvPr>
          <p:cNvSpPr/>
          <p:nvPr/>
        </p:nvSpPr>
        <p:spPr>
          <a:xfrm flipV="1">
            <a:off x="3650605" y="221375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512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Detour indistinguishability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46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Consider path models with a “detour”: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exit and entry nodes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with outgoing and incoming edges connecting to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4678204"/>
              </a:xfrm>
              <a:prstGeom prst="rect">
                <a:avLst/>
              </a:prstGeom>
              <a:blipFill>
                <a:blip r:embed="rId2"/>
                <a:stretch>
                  <a:fillRect l="-1217" t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5737C4ED-33E5-C98E-909A-FD0B0B44BC1A}"/>
              </a:ext>
            </a:extLst>
          </p:cNvPr>
          <p:cNvSpPr/>
          <p:nvPr/>
        </p:nvSpPr>
        <p:spPr>
          <a:xfrm>
            <a:off x="1958025" y="3201597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613D60-B5C0-AC59-93A6-12BA0BA2531F}"/>
              </a:ext>
            </a:extLst>
          </p:cNvPr>
          <p:cNvSpPr/>
          <p:nvPr/>
        </p:nvSpPr>
        <p:spPr>
          <a:xfrm>
            <a:off x="4391431" y="3221304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5B88CE-D57F-CB7B-618D-81245E44042A}"/>
              </a:ext>
            </a:extLst>
          </p:cNvPr>
          <p:cNvSpPr/>
          <p:nvPr/>
        </p:nvSpPr>
        <p:spPr>
          <a:xfrm>
            <a:off x="738825" y="3201597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BAE32C-B24B-0244-E13B-3FEC22D4BC1C}"/>
              </a:ext>
            </a:extLst>
          </p:cNvPr>
          <p:cNvCxnSpPr>
            <a:cxnSpLocks/>
          </p:cNvCxnSpPr>
          <p:nvPr/>
        </p:nvCxnSpPr>
        <p:spPr>
          <a:xfrm>
            <a:off x="1348425" y="3506397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877216-0D4A-C5C5-7143-E8F06DDAECB1}"/>
              </a:ext>
            </a:extLst>
          </p:cNvPr>
          <p:cNvCxnSpPr>
            <a:cxnSpLocks/>
          </p:cNvCxnSpPr>
          <p:nvPr/>
        </p:nvCxnSpPr>
        <p:spPr>
          <a:xfrm>
            <a:off x="2567625" y="3506397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38F80B9-E212-2EF9-8664-F4F3AECE7F0A}"/>
              </a:ext>
            </a:extLst>
          </p:cNvPr>
          <p:cNvSpPr txBox="1"/>
          <p:nvPr/>
        </p:nvSpPr>
        <p:spPr>
          <a:xfrm>
            <a:off x="2079121" y="326833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00916-B6F5-C277-1431-CA5F0D9C25F7}"/>
              </a:ext>
            </a:extLst>
          </p:cNvPr>
          <p:cNvSpPr txBox="1"/>
          <p:nvPr/>
        </p:nvSpPr>
        <p:spPr>
          <a:xfrm>
            <a:off x="856127" y="32447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D04E55-E994-8EBE-2061-B4891768AC9C}"/>
              </a:ext>
            </a:extLst>
          </p:cNvPr>
          <p:cNvSpPr txBox="1"/>
          <p:nvPr/>
        </p:nvSpPr>
        <p:spPr>
          <a:xfrm>
            <a:off x="4512527" y="32804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6E252C-D9D3-16D7-B2AF-275E459B5D12}"/>
              </a:ext>
            </a:extLst>
          </p:cNvPr>
          <p:cNvCxnSpPr>
            <a:cxnSpLocks/>
          </p:cNvCxnSpPr>
          <p:nvPr/>
        </p:nvCxnSpPr>
        <p:spPr>
          <a:xfrm>
            <a:off x="407772" y="2930855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7BE057-0C67-CC73-1B18-88048AE8FF16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1089690" y="3811197"/>
            <a:ext cx="938413" cy="73220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FBD9D50-F26F-0770-B8AF-F0BBDA31B61E}"/>
              </a:ext>
            </a:extLst>
          </p:cNvPr>
          <p:cNvCxnSpPr>
            <a:cxnSpLocks/>
          </p:cNvCxnSpPr>
          <p:nvPr/>
        </p:nvCxnSpPr>
        <p:spPr>
          <a:xfrm flipV="1">
            <a:off x="4904677" y="3057758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A1B33904-23EB-0C33-C7F9-8630C749F227}"/>
              </a:ext>
            </a:extLst>
          </p:cNvPr>
          <p:cNvSpPr/>
          <p:nvPr/>
        </p:nvSpPr>
        <p:spPr>
          <a:xfrm flipV="1">
            <a:off x="5176541" y="2971216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23CB024-5928-1CD5-5C39-A9ED87F4BF8E}"/>
              </a:ext>
            </a:extLst>
          </p:cNvPr>
          <p:cNvSpPr/>
          <p:nvPr/>
        </p:nvSpPr>
        <p:spPr>
          <a:xfrm>
            <a:off x="3170298" y="3199328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76B918-E38C-A4AE-594B-714C806EEE1D}"/>
              </a:ext>
            </a:extLst>
          </p:cNvPr>
          <p:cNvCxnSpPr>
            <a:cxnSpLocks/>
          </p:cNvCxnSpPr>
          <p:nvPr/>
        </p:nvCxnSpPr>
        <p:spPr>
          <a:xfrm>
            <a:off x="3779898" y="3526104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E86AF5E-8D87-4383-9EC2-6ECF25AD8B43}"/>
              </a:ext>
            </a:extLst>
          </p:cNvPr>
          <p:cNvSpPr txBox="1"/>
          <p:nvPr/>
        </p:nvSpPr>
        <p:spPr>
          <a:xfrm>
            <a:off x="3291394" y="32660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FD0472-A467-912F-9F20-1170A93B2631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2442704" y="3805442"/>
            <a:ext cx="926089" cy="73796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0AA0D3-6C01-5A51-BEF6-2DD883765154}"/>
                  </a:ext>
                </a:extLst>
              </p:cNvPr>
              <p:cNvSpPr txBox="1"/>
              <p:nvPr/>
            </p:nvSpPr>
            <p:spPr>
              <a:xfrm>
                <a:off x="2028103" y="4266404"/>
                <a:ext cx="4146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0AA0D3-6C01-5A51-BEF6-2DD883765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03" y="4266404"/>
                <a:ext cx="41460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90D3DEF-80F1-A8C8-8BD8-B764F44DF8EF}"/>
              </a:ext>
            </a:extLst>
          </p:cNvPr>
          <p:cNvSpPr txBox="1"/>
          <p:nvPr/>
        </p:nvSpPr>
        <p:spPr>
          <a:xfrm>
            <a:off x="9653154" y="6369627"/>
            <a:ext cx="245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Bortner</a:t>
            </a:r>
            <a:r>
              <a:rPr lang="en-US" dirty="0"/>
              <a:t>-M, in progress]</a:t>
            </a:r>
          </a:p>
        </p:txBody>
      </p:sp>
    </p:spTree>
    <p:extLst>
      <p:ext uri="{BB962C8B-B14F-4D97-AF65-F5344CB8AC3E}">
        <p14:creationId xmlns:p14="http://schemas.microsoft.com/office/powerpoint/2010/main" val="393139794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Detour indistinguishability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Consider path models with a “detour”: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exit and entry nodes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with outgoing and incoming edges connecting to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Then we can move the “detour” down the path: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New exit and entry notes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These models are indistinguishable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539978"/>
              </a:xfrm>
              <a:prstGeom prst="rect">
                <a:avLst/>
              </a:prstGeom>
              <a:blipFill>
                <a:blip r:embed="rId2"/>
                <a:stretch>
                  <a:fillRect l="-1217" t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5737C4ED-33E5-C98E-909A-FD0B0B44BC1A}"/>
              </a:ext>
            </a:extLst>
          </p:cNvPr>
          <p:cNvSpPr/>
          <p:nvPr/>
        </p:nvSpPr>
        <p:spPr>
          <a:xfrm>
            <a:off x="1958025" y="3201597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613D60-B5C0-AC59-93A6-12BA0BA2531F}"/>
              </a:ext>
            </a:extLst>
          </p:cNvPr>
          <p:cNvSpPr/>
          <p:nvPr/>
        </p:nvSpPr>
        <p:spPr>
          <a:xfrm>
            <a:off x="4391431" y="3221304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5B88CE-D57F-CB7B-618D-81245E44042A}"/>
              </a:ext>
            </a:extLst>
          </p:cNvPr>
          <p:cNvSpPr/>
          <p:nvPr/>
        </p:nvSpPr>
        <p:spPr>
          <a:xfrm>
            <a:off x="738825" y="3201597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BAE32C-B24B-0244-E13B-3FEC22D4BC1C}"/>
              </a:ext>
            </a:extLst>
          </p:cNvPr>
          <p:cNvCxnSpPr>
            <a:cxnSpLocks/>
          </p:cNvCxnSpPr>
          <p:nvPr/>
        </p:nvCxnSpPr>
        <p:spPr>
          <a:xfrm>
            <a:off x="1348425" y="3506397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877216-0D4A-C5C5-7143-E8F06DDAECB1}"/>
              </a:ext>
            </a:extLst>
          </p:cNvPr>
          <p:cNvCxnSpPr>
            <a:cxnSpLocks/>
          </p:cNvCxnSpPr>
          <p:nvPr/>
        </p:nvCxnSpPr>
        <p:spPr>
          <a:xfrm>
            <a:off x="2567625" y="3506397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38F80B9-E212-2EF9-8664-F4F3AECE7F0A}"/>
              </a:ext>
            </a:extLst>
          </p:cNvPr>
          <p:cNvSpPr txBox="1"/>
          <p:nvPr/>
        </p:nvSpPr>
        <p:spPr>
          <a:xfrm>
            <a:off x="2079121" y="326833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00916-B6F5-C277-1431-CA5F0D9C25F7}"/>
              </a:ext>
            </a:extLst>
          </p:cNvPr>
          <p:cNvSpPr txBox="1"/>
          <p:nvPr/>
        </p:nvSpPr>
        <p:spPr>
          <a:xfrm>
            <a:off x="856127" y="32447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D04E55-E994-8EBE-2061-B4891768AC9C}"/>
              </a:ext>
            </a:extLst>
          </p:cNvPr>
          <p:cNvSpPr txBox="1"/>
          <p:nvPr/>
        </p:nvSpPr>
        <p:spPr>
          <a:xfrm>
            <a:off x="4512527" y="32804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6E252C-D9D3-16D7-B2AF-275E459B5D12}"/>
              </a:ext>
            </a:extLst>
          </p:cNvPr>
          <p:cNvCxnSpPr>
            <a:cxnSpLocks/>
          </p:cNvCxnSpPr>
          <p:nvPr/>
        </p:nvCxnSpPr>
        <p:spPr>
          <a:xfrm>
            <a:off x="407772" y="2930855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7BE057-0C67-CC73-1B18-88048AE8FF16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1089690" y="3811197"/>
            <a:ext cx="938413" cy="73220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FBD9D50-F26F-0770-B8AF-F0BBDA31B61E}"/>
              </a:ext>
            </a:extLst>
          </p:cNvPr>
          <p:cNvCxnSpPr>
            <a:cxnSpLocks/>
          </p:cNvCxnSpPr>
          <p:nvPr/>
        </p:nvCxnSpPr>
        <p:spPr>
          <a:xfrm flipV="1">
            <a:off x="4904677" y="3057758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A1B33904-23EB-0C33-C7F9-8630C749F227}"/>
              </a:ext>
            </a:extLst>
          </p:cNvPr>
          <p:cNvSpPr/>
          <p:nvPr/>
        </p:nvSpPr>
        <p:spPr>
          <a:xfrm flipV="1">
            <a:off x="5176541" y="2971216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23CB024-5928-1CD5-5C39-A9ED87F4BF8E}"/>
              </a:ext>
            </a:extLst>
          </p:cNvPr>
          <p:cNvSpPr/>
          <p:nvPr/>
        </p:nvSpPr>
        <p:spPr>
          <a:xfrm>
            <a:off x="3170298" y="3199328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76B918-E38C-A4AE-594B-714C806EEE1D}"/>
              </a:ext>
            </a:extLst>
          </p:cNvPr>
          <p:cNvCxnSpPr>
            <a:cxnSpLocks/>
          </p:cNvCxnSpPr>
          <p:nvPr/>
        </p:nvCxnSpPr>
        <p:spPr>
          <a:xfrm>
            <a:off x="3779898" y="3526104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E86AF5E-8D87-4383-9EC2-6ECF25AD8B43}"/>
              </a:ext>
            </a:extLst>
          </p:cNvPr>
          <p:cNvSpPr txBox="1"/>
          <p:nvPr/>
        </p:nvSpPr>
        <p:spPr>
          <a:xfrm>
            <a:off x="3291394" y="32660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FD0472-A467-912F-9F20-1170A93B2631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2442704" y="3805442"/>
            <a:ext cx="926089" cy="73796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0AA0D3-6C01-5A51-BEF6-2DD883765154}"/>
                  </a:ext>
                </a:extLst>
              </p:cNvPr>
              <p:cNvSpPr txBox="1"/>
              <p:nvPr/>
            </p:nvSpPr>
            <p:spPr>
              <a:xfrm>
                <a:off x="2028103" y="4266404"/>
                <a:ext cx="4146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0AA0D3-6C01-5A51-BEF6-2DD883765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03" y="4266404"/>
                <a:ext cx="41460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FC8F826E-2242-9A5C-27E5-030037BD76C5}"/>
              </a:ext>
            </a:extLst>
          </p:cNvPr>
          <p:cNvSpPr/>
          <p:nvPr/>
        </p:nvSpPr>
        <p:spPr>
          <a:xfrm>
            <a:off x="7993136" y="3235643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1EA376A-62AD-9C67-D406-88C84D2AE196}"/>
              </a:ext>
            </a:extLst>
          </p:cNvPr>
          <p:cNvSpPr/>
          <p:nvPr/>
        </p:nvSpPr>
        <p:spPr>
          <a:xfrm>
            <a:off x="10426542" y="325535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A17F0DE-6040-6AEA-B30C-01136D985220}"/>
              </a:ext>
            </a:extLst>
          </p:cNvPr>
          <p:cNvSpPr/>
          <p:nvPr/>
        </p:nvSpPr>
        <p:spPr>
          <a:xfrm>
            <a:off x="6773936" y="3235643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E9745AA-02CA-9D89-A654-313A9AA27504}"/>
              </a:ext>
            </a:extLst>
          </p:cNvPr>
          <p:cNvCxnSpPr>
            <a:cxnSpLocks/>
          </p:cNvCxnSpPr>
          <p:nvPr/>
        </p:nvCxnSpPr>
        <p:spPr>
          <a:xfrm>
            <a:off x="7383536" y="354044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2037870-E6A6-83E5-00E5-9EFDF9009FF8}"/>
              </a:ext>
            </a:extLst>
          </p:cNvPr>
          <p:cNvCxnSpPr>
            <a:cxnSpLocks/>
          </p:cNvCxnSpPr>
          <p:nvPr/>
        </p:nvCxnSpPr>
        <p:spPr>
          <a:xfrm>
            <a:off x="8602736" y="354044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6B7C340-C865-C9CA-DF22-AF7853D0E8E6}"/>
              </a:ext>
            </a:extLst>
          </p:cNvPr>
          <p:cNvSpPr txBox="1"/>
          <p:nvPr/>
        </p:nvSpPr>
        <p:spPr>
          <a:xfrm>
            <a:off x="8114232" y="330237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E3E841-368B-A8CC-33B4-2D65E7DF86BA}"/>
              </a:ext>
            </a:extLst>
          </p:cNvPr>
          <p:cNvSpPr txBox="1"/>
          <p:nvPr/>
        </p:nvSpPr>
        <p:spPr>
          <a:xfrm>
            <a:off x="6891238" y="327883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3ADFA1-AF5A-D95C-CFB3-31183A8F3C19}"/>
              </a:ext>
            </a:extLst>
          </p:cNvPr>
          <p:cNvSpPr txBox="1"/>
          <p:nvPr/>
        </p:nvSpPr>
        <p:spPr>
          <a:xfrm>
            <a:off x="10547638" y="33144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C935005-A8D5-F643-8ED6-00C00AC2A260}"/>
              </a:ext>
            </a:extLst>
          </p:cNvPr>
          <p:cNvCxnSpPr>
            <a:cxnSpLocks/>
          </p:cNvCxnSpPr>
          <p:nvPr/>
        </p:nvCxnSpPr>
        <p:spPr>
          <a:xfrm>
            <a:off x="6442883" y="2964901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A4B85FA-3C7F-BE9B-AF78-A6A919B3C1A3}"/>
              </a:ext>
            </a:extLst>
          </p:cNvPr>
          <p:cNvCxnSpPr>
            <a:cxnSpLocks/>
          </p:cNvCxnSpPr>
          <p:nvPr/>
        </p:nvCxnSpPr>
        <p:spPr>
          <a:xfrm>
            <a:off x="8330150" y="3845243"/>
            <a:ext cx="938413" cy="73220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3CA03B0-8A32-41DE-BB1D-A9D28DEA5EF6}"/>
              </a:ext>
            </a:extLst>
          </p:cNvPr>
          <p:cNvCxnSpPr>
            <a:cxnSpLocks/>
          </p:cNvCxnSpPr>
          <p:nvPr/>
        </p:nvCxnSpPr>
        <p:spPr>
          <a:xfrm flipV="1">
            <a:off x="10939788" y="309180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890976EB-7973-AC5D-946F-3EC4AA8770F3}"/>
              </a:ext>
            </a:extLst>
          </p:cNvPr>
          <p:cNvSpPr/>
          <p:nvPr/>
        </p:nvSpPr>
        <p:spPr>
          <a:xfrm flipV="1">
            <a:off x="11211652" y="300526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96ED863-4288-EF21-EA6E-DA5D111CC531}"/>
              </a:ext>
            </a:extLst>
          </p:cNvPr>
          <p:cNvSpPr/>
          <p:nvPr/>
        </p:nvSpPr>
        <p:spPr>
          <a:xfrm>
            <a:off x="9205409" y="3233374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BF449E6-6C3B-B18B-A74E-690866FC2630}"/>
              </a:ext>
            </a:extLst>
          </p:cNvPr>
          <p:cNvCxnSpPr>
            <a:cxnSpLocks/>
          </p:cNvCxnSpPr>
          <p:nvPr/>
        </p:nvCxnSpPr>
        <p:spPr>
          <a:xfrm>
            <a:off x="9815009" y="356015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A321565-4E4C-7A51-4778-93372E83A906}"/>
              </a:ext>
            </a:extLst>
          </p:cNvPr>
          <p:cNvSpPr txBox="1"/>
          <p:nvPr/>
        </p:nvSpPr>
        <p:spPr>
          <a:xfrm>
            <a:off x="9326505" y="33001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9031DE3-A2AB-DE1E-DBCE-C020B31F2CB2}"/>
              </a:ext>
            </a:extLst>
          </p:cNvPr>
          <p:cNvCxnSpPr>
            <a:cxnSpLocks/>
          </p:cNvCxnSpPr>
          <p:nvPr/>
        </p:nvCxnSpPr>
        <p:spPr>
          <a:xfrm flipV="1">
            <a:off x="9683164" y="3839488"/>
            <a:ext cx="926089" cy="73796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5B77542-0867-7D38-778F-F85A891FCB4D}"/>
                  </a:ext>
                </a:extLst>
              </p:cNvPr>
              <p:cNvSpPr txBox="1"/>
              <p:nvPr/>
            </p:nvSpPr>
            <p:spPr>
              <a:xfrm>
                <a:off x="9256239" y="4316353"/>
                <a:ext cx="4146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5B77542-0867-7D38-778F-F85A891FC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239" y="4316353"/>
                <a:ext cx="41460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895738F-CC67-3EC4-B5C6-9C15C5DBF88D}"/>
              </a:ext>
            </a:extLst>
          </p:cNvPr>
          <p:cNvSpPr txBox="1"/>
          <p:nvPr/>
        </p:nvSpPr>
        <p:spPr>
          <a:xfrm>
            <a:off x="9653154" y="6369627"/>
            <a:ext cx="245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Bortner</a:t>
            </a:r>
            <a:r>
              <a:rPr lang="en-US" dirty="0"/>
              <a:t>-M, in progress]</a:t>
            </a:r>
          </a:p>
        </p:txBody>
      </p:sp>
    </p:spTree>
    <p:extLst>
      <p:ext uri="{BB962C8B-B14F-4D97-AF65-F5344CB8AC3E}">
        <p14:creationId xmlns:p14="http://schemas.microsoft.com/office/powerpoint/2010/main" val="334680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52400"/>
            <a:ext cx="3771900" cy="1295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Example: Linear 2-Compartment Model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2057400" y="228600"/>
            <a:ext cx="6019800" cy="4648200"/>
            <a:chOff x="1524000" y="1033272"/>
            <a:chExt cx="6019800" cy="4648200"/>
          </a:xfrm>
        </p:grpSpPr>
        <p:sp>
          <p:nvSpPr>
            <p:cNvPr id="20" name="Oval 19"/>
            <p:cNvSpPr/>
            <p:nvPr/>
          </p:nvSpPr>
          <p:spPr>
            <a:xfrm>
              <a:off x="24384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 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1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5626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2</a:t>
              </a:r>
              <a:endParaRPr lang="en-US" sz="6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376928" y="31242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343400" y="37338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2797270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923058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1959069" y="1773142"/>
              <a:ext cx="880872" cy="8397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979958" y="1812830"/>
              <a:ext cx="880872" cy="76041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sz="4000" baseline="-25000" dirty="0"/>
                          <m:t>1</m:t>
                        </m:r>
                      </m:oMath>
                    </m:oMathPara>
                  </a14:m>
                  <a:endParaRPr lang="en-US" sz="4000" baseline="-25000" dirty="0"/>
                </a:p>
                <a:p>
                  <a:endParaRPr lang="en-US" sz="4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1524000" y="1033272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u</a:t>
              </a:r>
              <a:r>
                <a:rPr lang="en-US" sz="4000" baseline="-25000" dirty="0"/>
                <a:t>1</a:t>
              </a:r>
            </a:p>
          </p:txBody>
        </p:sp>
      </p:grp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91300" y="180049"/>
            <a:ext cx="3848100" cy="12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81737" y="5224272"/>
            <a:ext cx="8060774" cy="1482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99386" y="6235981"/>
                <a:ext cx="1243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86" y="6235981"/>
                <a:ext cx="12434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AF39BB-1EF2-E254-ED0B-02D459576BEC}"/>
                  </a:ext>
                </a:extLst>
              </p:cNvPr>
              <p:cNvSpPr txBox="1"/>
              <p:nvPr/>
            </p:nvSpPr>
            <p:spPr>
              <a:xfrm>
                <a:off x="1980322" y="5407153"/>
                <a:ext cx="7940507" cy="832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AF39BB-1EF2-E254-ED0B-02D459576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322" y="5407153"/>
                <a:ext cx="7940507" cy="8322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5924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Final thoughts…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2098123"/>
                <a:ext cx="10515600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Can we answer these same types of questions for </a:t>
                </a:r>
                <a:r>
                  <a:rPr lang="en-US" sz="2800" u="sng" dirty="0"/>
                  <a:t>nonlinear</a:t>
                </a:r>
                <a:r>
                  <a:rPr lang="en-US" sz="2800" dirty="0"/>
                  <a:t> models?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98123"/>
                <a:ext cx="10515600" cy="1661993"/>
              </a:xfrm>
              <a:prstGeom prst="rect">
                <a:avLst/>
              </a:prstGeom>
              <a:blipFill>
                <a:blip r:embed="rId2"/>
                <a:stretch>
                  <a:fillRect l="-1217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06CDFF-BEA4-40F3-BA7F-A9E50C1F40ED}"/>
                  </a:ext>
                </a:extLst>
              </p:cNvPr>
              <p:cNvSpPr txBox="1"/>
              <p:nvPr/>
            </p:nvSpPr>
            <p:spPr>
              <a:xfrm>
                <a:off x="4083978" y="3848100"/>
                <a:ext cx="28804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06CDFF-BEA4-40F3-BA7F-A9E50C1F4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978" y="3848100"/>
                <a:ext cx="2880469" cy="369332"/>
              </a:xfrm>
              <a:prstGeom prst="rect">
                <a:avLst/>
              </a:prstGeom>
              <a:blipFill>
                <a:blip r:embed="rId3"/>
                <a:stretch>
                  <a:fillRect l="-1059" t="-3279" r="-63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6DF0DD-231B-4CE9-BC22-43385CC19BBC}"/>
                  </a:ext>
                </a:extLst>
              </p:cNvPr>
              <p:cNvSpPr txBox="1"/>
              <p:nvPr/>
            </p:nvSpPr>
            <p:spPr>
              <a:xfrm>
                <a:off x="4083978" y="4559212"/>
                <a:ext cx="26583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6DF0DD-231B-4CE9-BC22-43385CC19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978" y="4559212"/>
                <a:ext cx="2658356" cy="369332"/>
              </a:xfrm>
              <a:prstGeom prst="rect">
                <a:avLst/>
              </a:prstGeom>
              <a:blipFill>
                <a:blip r:embed="rId4"/>
                <a:stretch>
                  <a:fillRect l="-1147" t="-5000" r="-68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92E9F5-2932-4F35-B67E-C2D59495DC60}"/>
                  </a:ext>
                </a:extLst>
              </p:cNvPr>
              <p:cNvSpPr txBox="1"/>
              <p:nvPr/>
            </p:nvSpPr>
            <p:spPr>
              <a:xfrm>
                <a:off x="4174755" y="5363643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92E9F5-2932-4F35-B67E-C2D59495D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755" y="5363643"/>
                <a:ext cx="1062791" cy="369332"/>
              </a:xfrm>
              <a:prstGeom prst="rect">
                <a:avLst/>
              </a:prstGeom>
              <a:blipFill>
                <a:blip r:embed="rId5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83841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96F8-5507-4B60-86B4-3164E6DE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039A4-9290-49A0-9116-9487A7A8D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406115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361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Theorem</a:t>
                </a:r>
                <a:r>
                  <a:rPr lang="en-US" sz="2800" dirty="0"/>
                  <a:t> (M-</a:t>
                </a:r>
                <a:r>
                  <a:rPr lang="en-US" sz="2800" dirty="0" err="1"/>
                  <a:t>Sullivant</a:t>
                </a:r>
                <a:r>
                  <a:rPr lang="en-US" sz="2800" dirty="0"/>
                  <a:t>-Eisenberg)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𝑂𝑢𝑡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𝐿𝑒𝑎𝑘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a linear compartmental model with at least one input.  Then the following equations are input-output equations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𝑂𝑢𝑡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pPr algn="ctr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  <a:p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3612399"/>
              </a:xfrm>
              <a:prstGeom prst="rect">
                <a:avLst/>
              </a:prstGeom>
              <a:blipFill>
                <a:blip r:embed="rId2"/>
                <a:stretch>
                  <a:fillRect l="-1217" t="-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6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52400"/>
            <a:ext cx="3771900" cy="1295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Example: Linear 2-Compartment Model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2057400" y="228600"/>
            <a:ext cx="6019800" cy="4648200"/>
            <a:chOff x="1524000" y="1033272"/>
            <a:chExt cx="6019800" cy="4648200"/>
          </a:xfrm>
        </p:grpSpPr>
        <p:sp>
          <p:nvSpPr>
            <p:cNvPr id="20" name="Oval 19"/>
            <p:cNvSpPr/>
            <p:nvPr/>
          </p:nvSpPr>
          <p:spPr>
            <a:xfrm>
              <a:off x="24384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 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1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5626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2</a:t>
              </a:r>
              <a:endParaRPr lang="en-US" sz="6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376928" y="31242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343400" y="37338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2797270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923058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1959069" y="1773142"/>
              <a:ext cx="880872" cy="8397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979958" y="1812830"/>
              <a:ext cx="880872" cy="76041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sz="4000" baseline="-25000" dirty="0"/>
                          <m:t>1</m:t>
                        </m:r>
                      </m:oMath>
                    </m:oMathPara>
                  </a14:m>
                  <a:endParaRPr lang="en-US" sz="4000" baseline="-25000" dirty="0"/>
                </a:p>
                <a:p>
                  <a:endParaRPr lang="en-US" sz="4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1524000" y="1033272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u</a:t>
              </a:r>
              <a:r>
                <a:rPr lang="en-US" sz="4000" baseline="-25000" dirty="0"/>
                <a:t>1</a:t>
              </a:r>
            </a:p>
          </p:txBody>
        </p:sp>
      </p:grp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91300" y="180049"/>
            <a:ext cx="3848100" cy="12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81737" y="5224272"/>
            <a:ext cx="8060774" cy="1482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99386" y="6235981"/>
                <a:ext cx="1243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86" y="6235981"/>
                <a:ext cx="12434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AF39BB-1EF2-E254-ED0B-02D459576BEC}"/>
                  </a:ext>
                </a:extLst>
              </p:cNvPr>
              <p:cNvSpPr txBox="1"/>
              <p:nvPr/>
            </p:nvSpPr>
            <p:spPr>
              <a:xfrm>
                <a:off x="1980322" y="5407153"/>
                <a:ext cx="7940507" cy="832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AF39BB-1EF2-E254-ED0B-02D459576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322" y="5407153"/>
                <a:ext cx="7940507" cy="8322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66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83A7-37F3-4FB1-9FE7-08763C65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en-US" dirty="0"/>
              <a:t>How to test identifiability – Diff. alg.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A85168-7FEF-48A6-AB9B-BDEB83623672}"/>
                  </a:ext>
                </a:extLst>
              </p:cNvPr>
              <p:cNvSpPr txBox="1"/>
              <p:nvPr/>
            </p:nvSpPr>
            <p:spPr>
              <a:xfrm>
                <a:off x="1085850" y="1690688"/>
                <a:ext cx="105156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Have ODE model: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Have known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A85168-7FEF-48A6-AB9B-BDEB83623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690688"/>
                <a:ext cx="10515600" cy="3970318"/>
              </a:xfrm>
              <a:prstGeom prst="rect">
                <a:avLst/>
              </a:prstGeom>
              <a:blipFill>
                <a:blip r:embed="rId2"/>
                <a:stretch>
                  <a:fillRect l="-1043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DDB908-33B4-411B-AB01-9AA32FC0C06E}"/>
                  </a:ext>
                </a:extLst>
              </p:cNvPr>
              <p:cNvSpPr txBox="1"/>
              <p:nvPr/>
            </p:nvSpPr>
            <p:spPr>
              <a:xfrm>
                <a:off x="3436278" y="2213908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DDB908-33B4-411B-AB01-9AA32FC0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78" y="2213908"/>
                <a:ext cx="4691028" cy="369332"/>
              </a:xfrm>
              <a:prstGeom prst="rect">
                <a:avLst/>
              </a:prstGeom>
              <a:blipFill>
                <a:blip r:embed="rId3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85BCD1-467B-4F9F-9F16-2563642F3B0D}"/>
                  </a:ext>
                </a:extLst>
              </p:cNvPr>
              <p:cNvSpPr txBox="1"/>
              <p:nvPr/>
            </p:nvSpPr>
            <p:spPr>
              <a:xfrm>
                <a:off x="3436278" y="2879415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85BCD1-467B-4F9F-9F16-2563642F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78" y="2879415"/>
                <a:ext cx="3859390" cy="369332"/>
              </a:xfrm>
              <a:prstGeom prst="rect">
                <a:avLst/>
              </a:prstGeom>
              <a:blipFill>
                <a:blip r:embed="rId4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11DAF-7045-404E-ACD5-00B451A191A1}"/>
                  </a:ext>
                </a:extLst>
              </p:cNvPr>
              <p:cNvSpPr txBox="1"/>
              <p:nvPr/>
            </p:nvSpPr>
            <p:spPr>
              <a:xfrm>
                <a:off x="3603255" y="3544922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11DAF-7045-404E-ACD5-00B451A19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255" y="3544922"/>
                <a:ext cx="1062791" cy="369332"/>
              </a:xfrm>
              <a:prstGeom prst="rect">
                <a:avLst/>
              </a:prstGeom>
              <a:blipFill>
                <a:blip r:embed="rId5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CAD0E49-9E6E-A506-BF39-3EC49FFC9567}"/>
              </a:ext>
            </a:extLst>
          </p:cNvPr>
          <p:cNvSpPr txBox="1"/>
          <p:nvPr/>
        </p:nvSpPr>
        <p:spPr>
          <a:xfrm>
            <a:off x="8979304" y="6338114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 err="1"/>
              <a:t>Ollivier</a:t>
            </a:r>
            <a:r>
              <a:rPr lang="en-US" sz="1800" dirty="0"/>
              <a:t> 1990, </a:t>
            </a:r>
            <a:r>
              <a:rPr lang="en-US" sz="1800" dirty="0" err="1"/>
              <a:t>Ljung</a:t>
            </a:r>
            <a:r>
              <a:rPr lang="en-US" sz="1800" dirty="0"/>
              <a:t>-Glad 1994]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48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83A7-37F3-4FB1-9FE7-08763C65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en-US" dirty="0"/>
              <a:t>How to test identifiability – Diff. alg.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A85168-7FEF-48A6-AB9B-BDEB83623672}"/>
                  </a:ext>
                </a:extLst>
              </p:cNvPr>
              <p:cNvSpPr txBox="1"/>
              <p:nvPr/>
            </p:nvSpPr>
            <p:spPr>
              <a:xfrm>
                <a:off x="1085850" y="1690688"/>
                <a:ext cx="105156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Have ODE model: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Have known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Assuming perfect data,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A85168-7FEF-48A6-AB9B-BDEB83623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690688"/>
                <a:ext cx="10515600" cy="4401205"/>
              </a:xfrm>
              <a:prstGeom prst="rect">
                <a:avLst/>
              </a:prstGeom>
              <a:blipFill>
                <a:blip r:embed="rId2"/>
                <a:stretch>
                  <a:fillRect l="-1043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DDB908-33B4-411B-AB01-9AA32FC0C06E}"/>
                  </a:ext>
                </a:extLst>
              </p:cNvPr>
              <p:cNvSpPr txBox="1"/>
              <p:nvPr/>
            </p:nvSpPr>
            <p:spPr>
              <a:xfrm>
                <a:off x="3436278" y="2213908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DDB908-33B4-411B-AB01-9AA32FC0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78" y="2213908"/>
                <a:ext cx="4691028" cy="369332"/>
              </a:xfrm>
              <a:prstGeom prst="rect">
                <a:avLst/>
              </a:prstGeom>
              <a:blipFill>
                <a:blip r:embed="rId3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85BCD1-467B-4F9F-9F16-2563642F3B0D}"/>
                  </a:ext>
                </a:extLst>
              </p:cNvPr>
              <p:cNvSpPr txBox="1"/>
              <p:nvPr/>
            </p:nvSpPr>
            <p:spPr>
              <a:xfrm>
                <a:off x="3436278" y="2879415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85BCD1-467B-4F9F-9F16-2563642F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78" y="2879415"/>
                <a:ext cx="3859390" cy="369332"/>
              </a:xfrm>
              <a:prstGeom prst="rect">
                <a:avLst/>
              </a:prstGeom>
              <a:blipFill>
                <a:blip r:embed="rId4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11DAF-7045-404E-ACD5-00B451A191A1}"/>
                  </a:ext>
                </a:extLst>
              </p:cNvPr>
              <p:cNvSpPr txBox="1"/>
              <p:nvPr/>
            </p:nvSpPr>
            <p:spPr>
              <a:xfrm>
                <a:off x="3603255" y="3544922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11DAF-7045-404E-ACD5-00B451A19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255" y="3544922"/>
                <a:ext cx="1062791" cy="369332"/>
              </a:xfrm>
              <a:prstGeom prst="rect">
                <a:avLst/>
              </a:prstGeom>
              <a:blipFill>
                <a:blip r:embed="rId5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B487AE8-B015-ECCD-7429-94742DABFDEE}"/>
              </a:ext>
            </a:extLst>
          </p:cNvPr>
          <p:cNvSpPr txBox="1"/>
          <p:nvPr/>
        </p:nvSpPr>
        <p:spPr>
          <a:xfrm>
            <a:off x="8979304" y="6338114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 err="1"/>
              <a:t>Ollivier</a:t>
            </a:r>
            <a:r>
              <a:rPr lang="en-US" sz="1800" dirty="0"/>
              <a:t> 1990, </a:t>
            </a:r>
            <a:r>
              <a:rPr lang="en-US" sz="1800" dirty="0" err="1"/>
              <a:t>Ljung</a:t>
            </a:r>
            <a:r>
              <a:rPr lang="en-US" sz="1800" dirty="0"/>
              <a:t>-Glad 1994]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3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83A7-37F3-4FB1-9FE7-08763C65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en-US" dirty="0"/>
              <a:t>How to test identifiability – Diff. alg.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A85168-7FEF-48A6-AB9B-BDEB83623672}"/>
                  </a:ext>
                </a:extLst>
              </p:cNvPr>
              <p:cNvSpPr txBox="1"/>
              <p:nvPr/>
            </p:nvSpPr>
            <p:spPr>
              <a:xfrm>
                <a:off x="1085850" y="1690688"/>
                <a:ext cx="105156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Have ODE model: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Have known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Assuming perfect data,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Can we eliminate unknown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A85168-7FEF-48A6-AB9B-BDEB83623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690688"/>
                <a:ext cx="10515600" cy="4401205"/>
              </a:xfrm>
              <a:prstGeom prst="rect">
                <a:avLst/>
              </a:prstGeom>
              <a:blipFill>
                <a:blip r:embed="rId2"/>
                <a:stretch>
                  <a:fillRect l="-1043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DDB908-33B4-411B-AB01-9AA32FC0C06E}"/>
                  </a:ext>
                </a:extLst>
              </p:cNvPr>
              <p:cNvSpPr txBox="1"/>
              <p:nvPr/>
            </p:nvSpPr>
            <p:spPr>
              <a:xfrm>
                <a:off x="3436278" y="2213908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DDB908-33B4-411B-AB01-9AA32FC0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78" y="2213908"/>
                <a:ext cx="4691028" cy="369332"/>
              </a:xfrm>
              <a:prstGeom prst="rect">
                <a:avLst/>
              </a:prstGeom>
              <a:blipFill>
                <a:blip r:embed="rId3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85BCD1-467B-4F9F-9F16-2563642F3B0D}"/>
                  </a:ext>
                </a:extLst>
              </p:cNvPr>
              <p:cNvSpPr txBox="1"/>
              <p:nvPr/>
            </p:nvSpPr>
            <p:spPr>
              <a:xfrm>
                <a:off x="3436278" y="2879415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85BCD1-467B-4F9F-9F16-2563642F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78" y="2879415"/>
                <a:ext cx="3859390" cy="369332"/>
              </a:xfrm>
              <a:prstGeom prst="rect">
                <a:avLst/>
              </a:prstGeom>
              <a:blipFill>
                <a:blip r:embed="rId4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11DAF-7045-404E-ACD5-00B451A191A1}"/>
                  </a:ext>
                </a:extLst>
              </p:cNvPr>
              <p:cNvSpPr txBox="1"/>
              <p:nvPr/>
            </p:nvSpPr>
            <p:spPr>
              <a:xfrm>
                <a:off x="3603255" y="3544922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11DAF-7045-404E-ACD5-00B451A19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255" y="3544922"/>
                <a:ext cx="1062791" cy="369332"/>
              </a:xfrm>
              <a:prstGeom prst="rect">
                <a:avLst/>
              </a:prstGeom>
              <a:blipFill>
                <a:blip r:embed="rId5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2E64E4B-5E93-59D9-507A-22972393731E}"/>
              </a:ext>
            </a:extLst>
          </p:cNvPr>
          <p:cNvSpPr txBox="1"/>
          <p:nvPr/>
        </p:nvSpPr>
        <p:spPr>
          <a:xfrm>
            <a:off x="8979304" y="6338114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 err="1"/>
              <a:t>Ollivier</a:t>
            </a:r>
            <a:r>
              <a:rPr lang="en-US" sz="1800" dirty="0"/>
              <a:t> 1990, </a:t>
            </a:r>
            <a:r>
              <a:rPr lang="en-US" sz="1800" dirty="0" err="1"/>
              <a:t>Ljung</a:t>
            </a:r>
            <a:r>
              <a:rPr lang="en-US" sz="1800" dirty="0"/>
              <a:t>-Glad 1994]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1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83A7-37F3-4FB1-9FE7-08763C65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en-US" dirty="0"/>
              <a:t>How to test identifiability – Diff. alg.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A85168-7FEF-48A6-AB9B-BDEB83623672}"/>
                  </a:ext>
                </a:extLst>
              </p:cNvPr>
              <p:cNvSpPr txBox="1"/>
              <p:nvPr/>
            </p:nvSpPr>
            <p:spPr>
              <a:xfrm>
                <a:off x="1085850" y="1690688"/>
                <a:ext cx="105156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Have ODE model: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Have known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Assuming perfect data,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Can we eliminate unknown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Must determine </a:t>
                </a:r>
                <a:r>
                  <a:rPr lang="en-US" sz="2800" i="1" dirty="0"/>
                  <a:t>input-output equation</a:t>
                </a:r>
                <a:r>
                  <a:rPr lang="en-US" sz="2800" dirty="0"/>
                  <a:t> (in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A85168-7FEF-48A6-AB9B-BDEB83623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690688"/>
                <a:ext cx="10515600" cy="4832092"/>
              </a:xfrm>
              <a:prstGeom prst="rect">
                <a:avLst/>
              </a:prstGeom>
              <a:blipFill>
                <a:blip r:embed="rId2"/>
                <a:stretch>
                  <a:fillRect l="-1043" t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DDB908-33B4-411B-AB01-9AA32FC0C06E}"/>
                  </a:ext>
                </a:extLst>
              </p:cNvPr>
              <p:cNvSpPr txBox="1"/>
              <p:nvPr/>
            </p:nvSpPr>
            <p:spPr>
              <a:xfrm>
                <a:off x="3436278" y="2213908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DDB908-33B4-411B-AB01-9AA32FC0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78" y="2213908"/>
                <a:ext cx="4691028" cy="369332"/>
              </a:xfrm>
              <a:prstGeom prst="rect">
                <a:avLst/>
              </a:prstGeom>
              <a:blipFill>
                <a:blip r:embed="rId3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85BCD1-467B-4F9F-9F16-2563642F3B0D}"/>
                  </a:ext>
                </a:extLst>
              </p:cNvPr>
              <p:cNvSpPr txBox="1"/>
              <p:nvPr/>
            </p:nvSpPr>
            <p:spPr>
              <a:xfrm>
                <a:off x="3436278" y="2879415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85BCD1-467B-4F9F-9F16-2563642F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78" y="2879415"/>
                <a:ext cx="3859390" cy="369332"/>
              </a:xfrm>
              <a:prstGeom prst="rect">
                <a:avLst/>
              </a:prstGeom>
              <a:blipFill>
                <a:blip r:embed="rId4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11DAF-7045-404E-ACD5-00B451A191A1}"/>
                  </a:ext>
                </a:extLst>
              </p:cNvPr>
              <p:cNvSpPr txBox="1"/>
              <p:nvPr/>
            </p:nvSpPr>
            <p:spPr>
              <a:xfrm>
                <a:off x="3603255" y="3544922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11DAF-7045-404E-ACD5-00B451A19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255" y="3544922"/>
                <a:ext cx="1062791" cy="369332"/>
              </a:xfrm>
              <a:prstGeom prst="rect">
                <a:avLst/>
              </a:prstGeom>
              <a:blipFill>
                <a:blip r:embed="rId5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5F91F5D-F777-9647-F5E8-924E5D1283E5}"/>
              </a:ext>
            </a:extLst>
          </p:cNvPr>
          <p:cNvSpPr txBox="1"/>
          <p:nvPr/>
        </p:nvSpPr>
        <p:spPr>
          <a:xfrm>
            <a:off x="8979304" y="6338114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 err="1"/>
              <a:t>Ollivier</a:t>
            </a:r>
            <a:r>
              <a:rPr lang="en-US" sz="1800" dirty="0"/>
              <a:t> 1990, </a:t>
            </a:r>
            <a:r>
              <a:rPr lang="en-US" sz="1800" dirty="0" err="1"/>
              <a:t>Ljung</a:t>
            </a:r>
            <a:r>
              <a:rPr lang="en-US" sz="1800" dirty="0"/>
              <a:t>-Glad 1994]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1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Determine input-output equations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F0E1B-F21B-431C-B1EF-485F391E0A43}"/>
              </a:ext>
            </a:extLst>
          </p:cNvPr>
          <p:cNvSpPr txBox="1"/>
          <p:nvPr/>
        </p:nvSpPr>
        <p:spPr>
          <a:xfrm>
            <a:off x="838200" y="1348795"/>
            <a:ext cx="1051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differential elimination: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59D98-C919-4B32-8C93-CBD3074F4BE0}"/>
                  </a:ext>
                </a:extLst>
              </p:cNvPr>
              <p:cNvSpPr txBox="1"/>
              <p:nvPr/>
            </p:nvSpPr>
            <p:spPr>
              <a:xfrm>
                <a:off x="867581" y="1964348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59D98-C919-4B32-8C93-CBD3074F4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1" y="1964348"/>
                <a:ext cx="4691028" cy="369332"/>
              </a:xfrm>
              <a:prstGeom prst="rect">
                <a:avLst/>
              </a:prstGeom>
              <a:blipFill>
                <a:blip r:embed="rId2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259C4-4BC6-4F09-BD73-CB1CD0106F4C}"/>
                  </a:ext>
                </a:extLst>
              </p:cNvPr>
              <p:cNvSpPr txBox="1"/>
              <p:nvPr/>
            </p:nvSpPr>
            <p:spPr>
              <a:xfrm>
                <a:off x="867581" y="2629855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259C4-4BC6-4F09-BD73-CB1CD0106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1" y="2629855"/>
                <a:ext cx="3859390" cy="369332"/>
              </a:xfrm>
              <a:prstGeom prst="rect">
                <a:avLst/>
              </a:prstGeom>
              <a:blipFill>
                <a:blip r:embed="rId3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E77456-F9F7-486A-B312-456B2EED5D2C}"/>
                  </a:ext>
                </a:extLst>
              </p:cNvPr>
              <p:cNvSpPr txBox="1"/>
              <p:nvPr/>
            </p:nvSpPr>
            <p:spPr>
              <a:xfrm>
                <a:off x="1034558" y="3295362"/>
                <a:ext cx="10627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E77456-F9F7-486A-B312-456B2EED5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58" y="3295362"/>
                <a:ext cx="1062790" cy="369332"/>
              </a:xfrm>
              <a:prstGeom prst="rect">
                <a:avLst/>
              </a:prstGeom>
              <a:blipFill>
                <a:blip r:embed="rId4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77BCF-A9DE-42A4-A173-FA184FBA8ABA}"/>
                  </a:ext>
                </a:extLst>
              </p:cNvPr>
              <p:cNvSpPr txBox="1"/>
              <p:nvPr/>
            </p:nvSpPr>
            <p:spPr>
              <a:xfrm>
                <a:off x="7126263" y="1964348"/>
                <a:ext cx="47021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77BCF-A9DE-42A4-A173-FA184FBA8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63" y="1964348"/>
                <a:ext cx="4702185" cy="369332"/>
              </a:xfrm>
              <a:prstGeom prst="rect">
                <a:avLst/>
              </a:prstGeom>
              <a:blipFill>
                <a:blip r:embed="rId6"/>
                <a:stretch>
                  <a:fillRect t="-327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3D308-6E54-4759-8DB6-F8BB36B72451}"/>
                  </a:ext>
                </a:extLst>
              </p:cNvPr>
              <p:cNvSpPr txBox="1"/>
              <p:nvPr/>
            </p:nvSpPr>
            <p:spPr>
              <a:xfrm>
                <a:off x="7126263" y="2629855"/>
                <a:ext cx="3868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3D308-6E54-4759-8DB6-F8BB36B72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63" y="2629855"/>
                <a:ext cx="3868816" cy="369332"/>
              </a:xfrm>
              <a:prstGeom prst="rect">
                <a:avLst/>
              </a:prstGeom>
              <a:blipFill>
                <a:blip r:embed="rId7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02A40-E4EC-43B0-8018-A82F2032E970}"/>
                  </a:ext>
                </a:extLst>
              </p:cNvPr>
              <p:cNvSpPr txBox="1"/>
              <p:nvPr/>
            </p:nvSpPr>
            <p:spPr>
              <a:xfrm>
                <a:off x="7293240" y="3295362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02A40-E4EC-43B0-8018-A82F2032E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240" y="3295362"/>
                <a:ext cx="1062791" cy="369332"/>
              </a:xfrm>
              <a:prstGeom prst="rect">
                <a:avLst/>
              </a:prstGeom>
              <a:blipFill>
                <a:blip r:embed="rId8"/>
                <a:stretch>
                  <a:fillRect l="-6857" r="-22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7E117F-6369-4FFF-9554-E1ECEB42D061}"/>
              </a:ext>
            </a:extLst>
          </p:cNvPr>
          <p:cNvCxnSpPr/>
          <p:nvPr/>
        </p:nvCxnSpPr>
        <p:spPr>
          <a:xfrm>
            <a:off x="5446399" y="2854140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C4BEC1-E7ED-4B05-91FF-4730BFCACD33}"/>
                  </a:ext>
                </a:extLst>
              </p:cNvPr>
              <p:cNvSpPr txBox="1"/>
              <p:nvPr/>
            </p:nvSpPr>
            <p:spPr>
              <a:xfrm>
                <a:off x="5459875" y="2390481"/>
                <a:ext cx="1666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Sub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C4BEC1-E7ED-4B05-91FF-4730BFCAC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75" y="2390481"/>
                <a:ext cx="1666387" cy="369332"/>
              </a:xfrm>
              <a:prstGeom prst="rect">
                <a:avLst/>
              </a:prstGeom>
              <a:blipFill>
                <a:blip r:embed="rId9"/>
                <a:stretch>
                  <a:fillRect l="-329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42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Determine input-output equations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F0E1B-F21B-431C-B1EF-485F391E0A43}"/>
              </a:ext>
            </a:extLst>
          </p:cNvPr>
          <p:cNvSpPr txBox="1"/>
          <p:nvPr/>
        </p:nvSpPr>
        <p:spPr>
          <a:xfrm>
            <a:off x="838200" y="1348795"/>
            <a:ext cx="1051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differential elimination: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59D98-C919-4B32-8C93-CBD3074F4BE0}"/>
                  </a:ext>
                </a:extLst>
              </p:cNvPr>
              <p:cNvSpPr txBox="1"/>
              <p:nvPr/>
            </p:nvSpPr>
            <p:spPr>
              <a:xfrm>
                <a:off x="867581" y="1964348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59D98-C919-4B32-8C93-CBD3074F4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1" y="1964348"/>
                <a:ext cx="4691028" cy="369332"/>
              </a:xfrm>
              <a:prstGeom prst="rect">
                <a:avLst/>
              </a:prstGeom>
              <a:blipFill>
                <a:blip r:embed="rId2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259C4-4BC6-4F09-BD73-CB1CD0106F4C}"/>
                  </a:ext>
                </a:extLst>
              </p:cNvPr>
              <p:cNvSpPr txBox="1"/>
              <p:nvPr/>
            </p:nvSpPr>
            <p:spPr>
              <a:xfrm>
                <a:off x="867581" y="2629855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259C4-4BC6-4F09-BD73-CB1CD0106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1" y="2629855"/>
                <a:ext cx="3859390" cy="369332"/>
              </a:xfrm>
              <a:prstGeom prst="rect">
                <a:avLst/>
              </a:prstGeom>
              <a:blipFill>
                <a:blip r:embed="rId3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77BCF-A9DE-42A4-A173-FA184FBA8ABA}"/>
                  </a:ext>
                </a:extLst>
              </p:cNvPr>
              <p:cNvSpPr txBox="1"/>
              <p:nvPr/>
            </p:nvSpPr>
            <p:spPr>
              <a:xfrm>
                <a:off x="7126263" y="1964348"/>
                <a:ext cx="47021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77BCF-A9DE-42A4-A173-FA184FBA8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63" y="1964348"/>
                <a:ext cx="4702185" cy="369332"/>
              </a:xfrm>
              <a:prstGeom prst="rect">
                <a:avLst/>
              </a:prstGeom>
              <a:blipFill>
                <a:blip r:embed="rId6"/>
                <a:stretch>
                  <a:fillRect t="-327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3D308-6E54-4759-8DB6-F8BB36B72451}"/>
                  </a:ext>
                </a:extLst>
              </p:cNvPr>
              <p:cNvSpPr txBox="1"/>
              <p:nvPr/>
            </p:nvSpPr>
            <p:spPr>
              <a:xfrm>
                <a:off x="7126263" y="2629855"/>
                <a:ext cx="3868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3D308-6E54-4759-8DB6-F8BB36B72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63" y="2629855"/>
                <a:ext cx="3868816" cy="369332"/>
              </a:xfrm>
              <a:prstGeom prst="rect">
                <a:avLst/>
              </a:prstGeom>
              <a:blipFill>
                <a:blip r:embed="rId7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02A40-E4EC-43B0-8018-A82F2032E970}"/>
                  </a:ext>
                </a:extLst>
              </p:cNvPr>
              <p:cNvSpPr txBox="1"/>
              <p:nvPr/>
            </p:nvSpPr>
            <p:spPr>
              <a:xfrm>
                <a:off x="7293240" y="3295362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02A40-E4EC-43B0-8018-A82F2032E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240" y="3295362"/>
                <a:ext cx="1062791" cy="369332"/>
              </a:xfrm>
              <a:prstGeom prst="rect">
                <a:avLst/>
              </a:prstGeom>
              <a:blipFill>
                <a:blip r:embed="rId8"/>
                <a:stretch>
                  <a:fillRect l="-6857" r="-22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7E117F-6369-4FFF-9554-E1ECEB42D061}"/>
              </a:ext>
            </a:extLst>
          </p:cNvPr>
          <p:cNvCxnSpPr/>
          <p:nvPr/>
        </p:nvCxnSpPr>
        <p:spPr>
          <a:xfrm>
            <a:off x="5446399" y="2854140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C4BEC1-E7ED-4B05-91FF-4730BFCACD33}"/>
                  </a:ext>
                </a:extLst>
              </p:cNvPr>
              <p:cNvSpPr txBox="1"/>
              <p:nvPr/>
            </p:nvSpPr>
            <p:spPr>
              <a:xfrm>
                <a:off x="5459875" y="2390481"/>
                <a:ext cx="1666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Sub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C4BEC1-E7ED-4B05-91FF-4730BFCAC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75" y="2390481"/>
                <a:ext cx="1666387" cy="369332"/>
              </a:xfrm>
              <a:prstGeom prst="rect">
                <a:avLst/>
              </a:prstGeom>
              <a:blipFill>
                <a:blip r:embed="rId9"/>
                <a:stretch>
                  <a:fillRect l="-329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24D3B-61A0-179B-9AF3-7442F4EE7B30}"/>
                  </a:ext>
                </a:extLst>
              </p:cNvPr>
              <p:cNvSpPr txBox="1"/>
              <p:nvPr/>
            </p:nvSpPr>
            <p:spPr>
              <a:xfrm>
                <a:off x="1034558" y="3295362"/>
                <a:ext cx="10627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24D3B-61A0-179B-9AF3-7442F4EE7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58" y="3295362"/>
                <a:ext cx="1062790" cy="369332"/>
              </a:xfrm>
              <a:prstGeom prst="rect">
                <a:avLst/>
              </a:prstGeom>
              <a:blipFill>
                <a:blip r:embed="rId10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13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Determine input-output equations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F0E1B-F21B-431C-B1EF-485F391E0A43}"/>
              </a:ext>
            </a:extLst>
          </p:cNvPr>
          <p:cNvSpPr txBox="1"/>
          <p:nvPr/>
        </p:nvSpPr>
        <p:spPr>
          <a:xfrm>
            <a:off x="838200" y="1348795"/>
            <a:ext cx="1051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differential elimination: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59D98-C919-4B32-8C93-CBD3074F4BE0}"/>
                  </a:ext>
                </a:extLst>
              </p:cNvPr>
              <p:cNvSpPr txBox="1"/>
              <p:nvPr/>
            </p:nvSpPr>
            <p:spPr>
              <a:xfrm>
                <a:off x="867581" y="1964348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59D98-C919-4B32-8C93-CBD3074F4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1" y="1964348"/>
                <a:ext cx="4691028" cy="369332"/>
              </a:xfrm>
              <a:prstGeom prst="rect">
                <a:avLst/>
              </a:prstGeom>
              <a:blipFill>
                <a:blip r:embed="rId2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259C4-4BC6-4F09-BD73-CB1CD0106F4C}"/>
                  </a:ext>
                </a:extLst>
              </p:cNvPr>
              <p:cNvSpPr txBox="1"/>
              <p:nvPr/>
            </p:nvSpPr>
            <p:spPr>
              <a:xfrm>
                <a:off x="867581" y="2629855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259C4-4BC6-4F09-BD73-CB1CD0106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1" y="2629855"/>
                <a:ext cx="3859390" cy="369332"/>
              </a:xfrm>
              <a:prstGeom prst="rect">
                <a:avLst/>
              </a:prstGeom>
              <a:blipFill>
                <a:blip r:embed="rId3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77BCF-A9DE-42A4-A173-FA184FBA8ABA}"/>
                  </a:ext>
                </a:extLst>
              </p:cNvPr>
              <p:cNvSpPr txBox="1"/>
              <p:nvPr/>
            </p:nvSpPr>
            <p:spPr>
              <a:xfrm>
                <a:off x="7126263" y="1964348"/>
                <a:ext cx="47021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77BCF-A9DE-42A4-A173-FA184FBA8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63" y="1964348"/>
                <a:ext cx="4702185" cy="369332"/>
              </a:xfrm>
              <a:prstGeom prst="rect">
                <a:avLst/>
              </a:prstGeom>
              <a:blipFill>
                <a:blip r:embed="rId6"/>
                <a:stretch>
                  <a:fillRect t="-327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3D308-6E54-4759-8DB6-F8BB36B72451}"/>
                  </a:ext>
                </a:extLst>
              </p:cNvPr>
              <p:cNvSpPr txBox="1"/>
              <p:nvPr/>
            </p:nvSpPr>
            <p:spPr>
              <a:xfrm>
                <a:off x="7126263" y="2629855"/>
                <a:ext cx="3868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3D308-6E54-4759-8DB6-F8BB36B72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63" y="2629855"/>
                <a:ext cx="3868816" cy="369332"/>
              </a:xfrm>
              <a:prstGeom prst="rect">
                <a:avLst/>
              </a:prstGeom>
              <a:blipFill>
                <a:blip r:embed="rId7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02A40-E4EC-43B0-8018-A82F2032E970}"/>
                  </a:ext>
                </a:extLst>
              </p:cNvPr>
              <p:cNvSpPr txBox="1"/>
              <p:nvPr/>
            </p:nvSpPr>
            <p:spPr>
              <a:xfrm>
                <a:off x="7293240" y="3295362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02A40-E4EC-43B0-8018-A82F2032E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240" y="3295362"/>
                <a:ext cx="1062791" cy="369332"/>
              </a:xfrm>
              <a:prstGeom prst="rect">
                <a:avLst/>
              </a:prstGeom>
              <a:blipFill>
                <a:blip r:embed="rId8"/>
                <a:stretch>
                  <a:fillRect l="-6857" r="-22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FF2C19-08A9-456D-B1F0-422BB6CEC6E4}"/>
                  </a:ext>
                </a:extLst>
              </p:cNvPr>
              <p:cNvSpPr txBox="1"/>
              <p:nvPr/>
            </p:nvSpPr>
            <p:spPr>
              <a:xfrm>
                <a:off x="1332330" y="3968868"/>
                <a:ext cx="48724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FF2C19-08A9-456D-B1F0-422BB6CEC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30" y="3968868"/>
                <a:ext cx="4872424" cy="369332"/>
              </a:xfrm>
              <a:prstGeom prst="rect">
                <a:avLst/>
              </a:prstGeom>
              <a:blipFill>
                <a:blip r:embed="rId9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1A781-872A-4BE2-A62F-CC74FE3B1AC9}"/>
                  </a:ext>
                </a:extLst>
              </p:cNvPr>
              <p:cNvSpPr txBox="1"/>
              <p:nvPr/>
            </p:nvSpPr>
            <p:spPr>
              <a:xfrm>
                <a:off x="1266993" y="4589703"/>
                <a:ext cx="3868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1A781-872A-4BE2-A62F-CC74FE3B1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93" y="4589703"/>
                <a:ext cx="3868816" cy="369332"/>
              </a:xfrm>
              <a:prstGeom prst="rect">
                <a:avLst/>
              </a:prstGeom>
              <a:blipFill>
                <a:blip r:embed="rId10"/>
                <a:stretch>
                  <a:fillRect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B789F4-146B-4A12-8B20-0DD0ED815361}"/>
                  </a:ext>
                </a:extLst>
              </p:cNvPr>
              <p:cNvSpPr txBox="1"/>
              <p:nvPr/>
            </p:nvSpPr>
            <p:spPr>
              <a:xfrm>
                <a:off x="1332330" y="5334700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B789F4-146B-4A12-8B20-0DD0ED815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30" y="5334700"/>
                <a:ext cx="1062791" cy="369332"/>
              </a:xfrm>
              <a:prstGeom prst="rect">
                <a:avLst/>
              </a:prstGeom>
              <a:blipFill>
                <a:blip r:embed="rId11"/>
                <a:stretch>
                  <a:fillRect l="-6897" r="-287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7E117F-6369-4FFF-9554-E1ECEB42D061}"/>
              </a:ext>
            </a:extLst>
          </p:cNvPr>
          <p:cNvCxnSpPr/>
          <p:nvPr/>
        </p:nvCxnSpPr>
        <p:spPr>
          <a:xfrm>
            <a:off x="5446399" y="2854140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E88A43-2F2B-4A39-A357-AF67DB3B4883}"/>
              </a:ext>
            </a:extLst>
          </p:cNvPr>
          <p:cNvCxnSpPr/>
          <p:nvPr/>
        </p:nvCxnSpPr>
        <p:spPr>
          <a:xfrm>
            <a:off x="83663" y="4913047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9F7A50-F082-466B-9658-7941372F1441}"/>
                  </a:ext>
                </a:extLst>
              </p:cNvPr>
              <p:cNvSpPr txBox="1"/>
              <p:nvPr/>
            </p:nvSpPr>
            <p:spPr>
              <a:xfrm>
                <a:off x="-33941" y="4406440"/>
                <a:ext cx="1584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9F7A50-F082-466B-9658-7941372F1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41" y="4406440"/>
                <a:ext cx="1584052" cy="369332"/>
              </a:xfrm>
              <a:prstGeom prst="rect">
                <a:avLst/>
              </a:prstGeom>
              <a:blipFill>
                <a:blip r:embed="rId13"/>
                <a:stretch>
                  <a:fillRect l="-307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FD83E4-328E-48FF-AE31-EDACD4D20F9B}"/>
                  </a:ext>
                </a:extLst>
              </p:cNvPr>
              <p:cNvSpPr txBox="1"/>
              <p:nvPr/>
            </p:nvSpPr>
            <p:spPr>
              <a:xfrm>
                <a:off x="5459875" y="2390481"/>
                <a:ext cx="1666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Sub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FD83E4-328E-48FF-AE31-EDACD4D20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75" y="2390481"/>
                <a:ext cx="1666387" cy="369332"/>
              </a:xfrm>
              <a:prstGeom prst="rect">
                <a:avLst/>
              </a:prstGeom>
              <a:blipFill>
                <a:blip r:embed="rId14"/>
                <a:stretch>
                  <a:fillRect l="-329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42216C-CECD-9053-4410-1D8DB31CB440}"/>
                  </a:ext>
                </a:extLst>
              </p:cNvPr>
              <p:cNvSpPr txBox="1"/>
              <p:nvPr/>
            </p:nvSpPr>
            <p:spPr>
              <a:xfrm>
                <a:off x="1034558" y="3295362"/>
                <a:ext cx="10627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42216C-CECD-9053-4410-1D8DB31CB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58" y="3295362"/>
                <a:ext cx="1062790" cy="369332"/>
              </a:xfrm>
              <a:prstGeom prst="rect">
                <a:avLst/>
              </a:prstGeom>
              <a:blipFill>
                <a:blip r:embed="rId15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80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48795"/>
            <a:ext cx="10515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is structural identifiability?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to do with an unidentifiable model?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Can identifiability ever break down?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is indistinguishability?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5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Determine input-output equations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F0E1B-F21B-431C-B1EF-485F391E0A43}"/>
              </a:ext>
            </a:extLst>
          </p:cNvPr>
          <p:cNvSpPr txBox="1"/>
          <p:nvPr/>
        </p:nvSpPr>
        <p:spPr>
          <a:xfrm>
            <a:off x="838200" y="1348795"/>
            <a:ext cx="1051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differential elimination: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59D98-C919-4B32-8C93-CBD3074F4BE0}"/>
                  </a:ext>
                </a:extLst>
              </p:cNvPr>
              <p:cNvSpPr txBox="1"/>
              <p:nvPr/>
            </p:nvSpPr>
            <p:spPr>
              <a:xfrm>
                <a:off x="867581" y="1964348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59D98-C919-4B32-8C93-CBD3074F4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1" y="1964348"/>
                <a:ext cx="4691028" cy="369332"/>
              </a:xfrm>
              <a:prstGeom prst="rect">
                <a:avLst/>
              </a:prstGeom>
              <a:blipFill>
                <a:blip r:embed="rId2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259C4-4BC6-4F09-BD73-CB1CD0106F4C}"/>
                  </a:ext>
                </a:extLst>
              </p:cNvPr>
              <p:cNvSpPr txBox="1"/>
              <p:nvPr/>
            </p:nvSpPr>
            <p:spPr>
              <a:xfrm>
                <a:off x="867581" y="2629855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259C4-4BC6-4F09-BD73-CB1CD0106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1" y="2629855"/>
                <a:ext cx="3859390" cy="369332"/>
              </a:xfrm>
              <a:prstGeom prst="rect">
                <a:avLst/>
              </a:prstGeom>
              <a:blipFill>
                <a:blip r:embed="rId3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77BCF-A9DE-42A4-A173-FA184FBA8ABA}"/>
                  </a:ext>
                </a:extLst>
              </p:cNvPr>
              <p:cNvSpPr txBox="1"/>
              <p:nvPr/>
            </p:nvSpPr>
            <p:spPr>
              <a:xfrm>
                <a:off x="7126263" y="1964348"/>
                <a:ext cx="47021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77BCF-A9DE-42A4-A173-FA184FBA8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63" y="1964348"/>
                <a:ext cx="4702185" cy="369332"/>
              </a:xfrm>
              <a:prstGeom prst="rect">
                <a:avLst/>
              </a:prstGeom>
              <a:blipFill>
                <a:blip r:embed="rId6"/>
                <a:stretch>
                  <a:fillRect t="-327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3D308-6E54-4759-8DB6-F8BB36B72451}"/>
                  </a:ext>
                </a:extLst>
              </p:cNvPr>
              <p:cNvSpPr txBox="1"/>
              <p:nvPr/>
            </p:nvSpPr>
            <p:spPr>
              <a:xfrm>
                <a:off x="7126263" y="2629855"/>
                <a:ext cx="3868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3D308-6E54-4759-8DB6-F8BB36B72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63" y="2629855"/>
                <a:ext cx="3868816" cy="369332"/>
              </a:xfrm>
              <a:prstGeom prst="rect">
                <a:avLst/>
              </a:prstGeom>
              <a:blipFill>
                <a:blip r:embed="rId7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02A40-E4EC-43B0-8018-A82F2032E970}"/>
                  </a:ext>
                </a:extLst>
              </p:cNvPr>
              <p:cNvSpPr txBox="1"/>
              <p:nvPr/>
            </p:nvSpPr>
            <p:spPr>
              <a:xfrm>
                <a:off x="7293240" y="3295362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02A40-E4EC-43B0-8018-A82F2032E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240" y="3295362"/>
                <a:ext cx="1062791" cy="369332"/>
              </a:xfrm>
              <a:prstGeom prst="rect">
                <a:avLst/>
              </a:prstGeom>
              <a:blipFill>
                <a:blip r:embed="rId8"/>
                <a:stretch>
                  <a:fillRect l="-6857" r="-22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FF2C19-08A9-456D-B1F0-422BB6CEC6E4}"/>
                  </a:ext>
                </a:extLst>
              </p:cNvPr>
              <p:cNvSpPr txBox="1"/>
              <p:nvPr/>
            </p:nvSpPr>
            <p:spPr>
              <a:xfrm>
                <a:off x="1332330" y="3968868"/>
                <a:ext cx="48724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FF2C19-08A9-456D-B1F0-422BB6CEC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30" y="3968868"/>
                <a:ext cx="4872424" cy="369332"/>
              </a:xfrm>
              <a:prstGeom prst="rect">
                <a:avLst/>
              </a:prstGeom>
              <a:blipFill>
                <a:blip r:embed="rId9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1A781-872A-4BE2-A62F-CC74FE3B1AC9}"/>
                  </a:ext>
                </a:extLst>
              </p:cNvPr>
              <p:cNvSpPr txBox="1"/>
              <p:nvPr/>
            </p:nvSpPr>
            <p:spPr>
              <a:xfrm>
                <a:off x="1266993" y="4589703"/>
                <a:ext cx="3868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1A781-872A-4BE2-A62F-CC74FE3B1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93" y="4589703"/>
                <a:ext cx="3868816" cy="369332"/>
              </a:xfrm>
              <a:prstGeom prst="rect">
                <a:avLst/>
              </a:prstGeom>
              <a:blipFill>
                <a:blip r:embed="rId10"/>
                <a:stretch>
                  <a:fillRect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B789F4-146B-4A12-8B20-0DD0ED815361}"/>
                  </a:ext>
                </a:extLst>
              </p:cNvPr>
              <p:cNvSpPr txBox="1"/>
              <p:nvPr/>
            </p:nvSpPr>
            <p:spPr>
              <a:xfrm>
                <a:off x="1332330" y="5334700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B789F4-146B-4A12-8B20-0DD0ED815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30" y="5334700"/>
                <a:ext cx="1062791" cy="369332"/>
              </a:xfrm>
              <a:prstGeom prst="rect">
                <a:avLst/>
              </a:prstGeom>
              <a:blipFill>
                <a:blip r:embed="rId11"/>
                <a:stretch>
                  <a:fillRect l="-6897" r="-287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7E117F-6369-4FFF-9554-E1ECEB42D061}"/>
              </a:ext>
            </a:extLst>
          </p:cNvPr>
          <p:cNvCxnSpPr/>
          <p:nvPr/>
        </p:nvCxnSpPr>
        <p:spPr>
          <a:xfrm>
            <a:off x="5446399" y="2854140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E88A43-2F2B-4A39-A357-AF67DB3B4883}"/>
              </a:ext>
            </a:extLst>
          </p:cNvPr>
          <p:cNvCxnSpPr/>
          <p:nvPr/>
        </p:nvCxnSpPr>
        <p:spPr>
          <a:xfrm>
            <a:off x="83663" y="4913047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9F7A50-F082-466B-9658-7941372F1441}"/>
                  </a:ext>
                </a:extLst>
              </p:cNvPr>
              <p:cNvSpPr txBox="1"/>
              <p:nvPr/>
            </p:nvSpPr>
            <p:spPr>
              <a:xfrm>
                <a:off x="-33941" y="4406440"/>
                <a:ext cx="1584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9F7A50-F082-466B-9658-7941372F1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41" y="4406440"/>
                <a:ext cx="1584052" cy="369332"/>
              </a:xfrm>
              <a:prstGeom prst="rect">
                <a:avLst/>
              </a:prstGeom>
              <a:blipFill>
                <a:blip r:embed="rId13"/>
                <a:stretch>
                  <a:fillRect l="-307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AE3F24-423A-4186-A9D0-13B24A7131E0}"/>
              </a:ext>
            </a:extLst>
          </p:cNvPr>
          <p:cNvCxnSpPr/>
          <p:nvPr/>
        </p:nvCxnSpPr>
        <p:spPr>
          <a:xfrm>
            <a:off x="6008102" y="4817609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086C948-43AF-46A2-A8C5-530537BE98E9}"/>
                  </a:ext>
                </a:extLst>
              </p:cNvPr>
              <p:cNvSpPr/>
              <p:nvPr/>
            </p:nvSpPr>
            <p:spPr>
              <a:xfrm>
                <a:off x="7314937" y="4557932"/>
                <a:ext cx="50570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086C948-43AF-46A2-A8C5-530537BE9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937" y="4557932"/>
                <a:ext cx="5057090" cy="461665"/>
              </a:xfrm>
              <a:prstGeom prst="rect">
                <a:avLst/>
              </a:prstGeom>
              <a:blipFill>
                <a:blip r:embed="rId1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ACB614-8CBC-4D77-9031-FD32C71A45E0}"/>
                  </a:ext>
                </a:extLst>
              </p:cNvPr>
              <p:cNvSpPr txBox="1"/>
              <p:nvPr/>
            </p:nvSpPr>
            <p:spPr>
              <a:xfrm>
                <a:off x="5940098" y="4391476"/>
                <a:ext cx="1584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Diff.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ACB614-8CBC-4D77-9031-FD32C71A4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98" y="4391476"/>
                <a:ext cx="1584052" cy="369332"/>
              </a:xfrm>
              <a:prstGeom prst="rect">
                <a:avLst/>
              </a:prstGeom>
              <a:blipFill>
                <a:blip r:embed="rId15"/>
                <a:stretch>
                  <a:fillRect l="-307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383CD3-340A-4787-B25D-3A71C8D4FB26}"/>
                  </a:ext>
                </a:extLst>
              </p:cNvPr>
              <p:cNvSpPr txBox="1"/>
              <p:nvPr/>
            </p:nvSpPr>
            <p:spPr>
              <a:xfrm>
                <a:off x="5459875" y="2390481"/>
                <a:ext cx="1666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Sub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383CD3-340A-4787-B25D-3A71C8D4F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75" y="2390481"/>
                <a:ext cx="1666387" cy="369332"/>
              </a:xfrm>
              <a:prstGeom prst="rect">
                <a:avLst/>
              </a:prstGeom>
              <a:blipFill>
                <a:blip r:embed="rId16"/>
                <a:stretch>
                  <a:fillRect l="-329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FBA664-C7BE-830C-B688-CE3A427AD3E5}"/>
                  </a:ext>
                </a:extLst>
              </p:cNvPr>
              <p:cNvSpPr txBox="1"/>
              <p:nvPr/>
            </p:nvSpPr>
            <p:spPr>
              <a:xfrm>
                <a:off x="1034558" y="3295362"/>
                <a:ext cx="10627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FBA664-C7BE-830C-B688-CE3A427AD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58" y="3295362"/>
                <a:ext cx="1062790" cy="369332"/>
              </a:xfrm>
              <a:prstGeom prst="rect">
                <a:avLst/>
              </a:prstGeom>
              <a:blipFill>
                <a:blip r:embed="rId17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620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Determine input-output equations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F0E1B-F21B-431C-B1EF-485F391E0A43}"/>
              </a:ext>
            </a:extLst>
          </p:cNvPr>
          <p:cNvSpPr txBox="1"/>
          <p:nvPr/>
        </p:nvSpPr>
        <p:spPr>
          <a:xfrm>
            <a:off x="838200" y="1348795"/>
            <a:ext cx="1051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differential elimination: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59D98-C919-4B32-8C93-CBD3074F4BE0}"/>
                  </a:ext>
                </a:extLst>
              </p:cNvPr>
              <p:cNvSpPr txBox="1"/>
              <p:nvPr/>
            </p:nvSpPr>
            <p:spPr>
              <a:xfrm>
                <a:off x="867581" y="1964348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59D98-C919-4B32-8C93-CBD3074F4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1" y="1964348"/>
                <a:ext cx="4691028" cy="369332"/>
              </a:xfrm>
              <a:prstGeom prst="rect">
                <a:avLst/>
              </a:prstGeom>
              <a:blipFill>
                <a:blip r:embed="rId2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259C4-4BC6-4F09-BD73-CB1CD0106F4C}"/>
                  </a:ext>
                </a:extLst>
              </p:cNvPr>
              <p:cNvSpPr txBox="1"/>
              <p:nvPr/>
            </p:nvSpPr>
            <p:spPr>
              <a:xfrm>
                <a:off x="867581" y="2629855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259C4-4BC6-4F09-BD73-CB1CD0106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1" y="2629855"/>
                <a:ext cx="3859390" cy="369332"/>
              </a:xfrm>
              <a:prstGeom prst="rect">
                <a:avLst/>
              </a:prstGeom>
              <a:blipFill>
                <a:blip r:embed="rId3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77BCF-A9DE-42A4-A173-FA184FBA8ABA}"/>
                  </a:ext>
                </a:extLst>
              </p:cNvPr>
              <p:cNvSpPr txBox="1"/>
              <p:nvPr/>
            </p:nvSpPr>
            <p:spPr>
              <a:xfrm>
                <a:off x="7126263" y="1964348"/>
                <a:ext cx="47021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77BCF-A9DE-42A4-A173-FA184FBA8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63" y="1964348"/>
                <a:ext cx="4702185" cy="369332"/>
              </a:xfrm>
              <a:prstGeom prst="rect">
                <a:avLst/>
              </a:prstGeom>
              <a:blipFill>
                <a:blip r:embed="rId6"/>
                <a:stretch>
                  <a:fillRect t="-327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3D308-6E54-4759-8DB6-F8BB36B72451}"/>
                  </a:ext>
                </a:extLst>
              </p:cNvPr>
              <p:cNvSpPr txBox="1"/>
              <p:nvPr/>
            </p:nvSpPr>
            <p:spPr>
              <a:xfrm>
                <a:off x="7126263" y="2629855"/>
                <a:ext cx="3868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3D308-6E54-4759-8DB6-F8BB36B72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63" y="2629855"/>
                <a:ext cx="3868816" cy="369332"/>
              </a:xfrm>
              <a:prstGeom prst="rect">
                <a:avLst/>
              </a:prstGeom>
              <a:blipFill>
                <a:blip r:embed="rId7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02A40-E4EC-43B0-8018-A82F2032E970}"/>
                  </a:ext>
                </a:extLst>
              </p:cNvPr>
              <p:cNvSpPr txBox="1"/>
              <p:nvPr/>
            </p:nvSpPr>
            <p:spPr>
              <a:xfrm>
                <a:off x="7293240" y="3295362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02A40-E4EC-43B0-8018-A82F2032E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240" y="3295362"/>
                <a:ext cx="1062791" cy="369332"/>
              </a:xfrm>
              <a:prstGeom prst="rect">
                <a:avLst/>
              </a:prstGeom>
              <a:blipFill>
                <a:blip r:embed="rId8"/>
                <a:stretch>
                  <a:fillRect l="-6857" r="-22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FF2C19-08A9-456D-B1F0-422BB6CEC6E4}"/>
                  </a:ext>
                </a:extLst>
              </p:cNvPr>
              <p:cNvSpPr txBox="1"/>
              <p:nvPr/>
            </p:nvSpPr>
            <p:spPr>
              <a:xfrm>
                <a:off x="1332330" y="3968868"/>
                <a:ext cx="48724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FF2C19-08A9-456D-B1F0-422BB6CEC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30" y="3968868"/>
                <a:ext cx="4872424" cy="369332"/>
              </a:xfrm>
              <a:prstGeom prst="rect">
                <a:avLst/>
              </a:prstGeom>
              <a:blipFill>
                <a:blip r:embed="rId9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1A781-872A-4BE2-A62F-CC74FE3B1AC9}"/>
                  </a:ext>
                </a:extLst>
              </p:cNvPr>
              <p:cNvSpPr txBox="1"/>
              <p:nvPr/>
            </p:nvSpPr>
            <p:spPr>
              <a:xfrm>
                <a:off x="1266993" y="4589703"/>
                <a:ext cx="3868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1A781-872A-4BE2-A62F-CC74FE3B1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93" y="4589703"/>
                <a:ext cx="3868816" cy="369332"/>
              </a:xfrm>
              <a:prstGeom prst="rect">
                <a:avLst/>
              </a:prstGeom>
              <a:blipFill>
                <a:blip r:embed="rId10"/>
                <a:stretch>
                  <a:fillRect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B789F4-146B-4A12-8B20-0DD0ED815361}"/>
                  </a:ext>
                </a:extLst>
              </p:cNvPr>
              <p:cNvSpPr txBox="1"/>
              <p:nvPr/>
            </p:nvSpPr>
            <p:spPr>
              <a:xfrm>
                <a:off x="1332330" y="5334700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B789F4-146B-4A12-8B20-0DD0ED815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30" y="5334700"/>
                <a:ext cx="1062791" cy="369332"/>
              </a:xfrm>
              <a:prstGeom prst="rect">
                <a:avLst/>
              </a:prstGeom>
              <a:blipFill>
                <a:blip r:embed="rId11"/>
                <a:stretch>
                  <a:fillRect l="-6897" r="-287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7E117F-6369-4FFF-9554-E1ECEB42D061}"/>
              </a:ext>
            </a:extLst>
          </p:cNvPr>
          <p:cNvCxnSpPr/>
          <p:nvPr/>
        </p:nvCxnSpPr>
        <p:spPr>
          <a:xfrm>
            <a:off x="5446399" y="2854140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E88A43-2F2B-4A39-A357-AF67DB3B4883}"/>
              </a:ext>
            </a:extLst>
          </p:cNvPr>
          <p:cNvCxnSpPr/>
          <p:nvPr/>
        </p:nvCxnSpPr>
        <p:spPr>
          <a:xfrm>
            <a:off x="83663" y="4913047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9F7A50-F082-466B-9658-7941372F1441}"/>
                  </a:ext>
                </a:extLst>
              </p:cNvPr>
              <p:cNvSpPr txBox="1"/>
              <p:nvPr/>
            </p:nvSpPr>
            <p:spPr>
              <a:xfrm>
                <a:off x="-33941" y="4406440"/>
                <a:ext cx="1584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9F7A50-F082-466B-9658-7941372F1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41" y="4406440"/>
                <a:ext cx="1584052" cy="369332"/>
              </a:xfrm>
              <a:prstGeom prst="rect">
                <a:avLst/>
              </a:prstGeom>
              <a:blipFill>
                <a:blip r:embed="rId13"/>
                <a:stretch>
                  <a:fillRect l="-307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AE3F24-423A-4186-A9D0-13B24A7131E0}"/>
              </a:ext>
            </a:extLst>
          </p:cNvPr>
          <p:cNvCxnSpPr/>
          <p:nvPr/>
        </p:nvCxnSpPr>
        <p:spPr>
          <a:xfrm>
            <a:off x="6008102" y="4817609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086C948-43AF-46A2-A8C5-530537BE98E9}"/>
                  </a:ext>
                </a:extLst>
              </p:cNvPr>
              <p:cNvSpPr/>
              <p:nvPr/>
            </p:nvSpPr>
            <p:spPr>
              <a:xfrm>
                <a:off x="7314937" y="4557932"/>
                <a:ext cx="50570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086C948-43AF-46A2-A8C5-530537BE9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937" y="4557932"/>
                <a:ext cx="5057090" cy="461665"/>
              </a:xfrm>
              <a:prstGeom prst="rect">
                <a:avLst/>
              </a:prstGeom>
              <a:blipFill>
                <a:blip r:embed="rId1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ACB614-8CBC-4D77-9031-FD32C71A45E0}"/>
                  </a:ext>
                </a:extLst>
              </p:cNvPr>
              <p:cNvSpPr txBox="1"/>
              <p:nvPr/>
            </p:nvSpPr>
            <p:spPr>
              <a:xfrm>
                <a:off x="5940098" y="4391476"/>
                <a:ext cx="1584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Diff.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ACB614-8CBC-4D77-9031-FD32C71A4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98" y="4391476"/>
                <a:ext cx="1584052" cy="369332"/>
              </a:xfrm>
              <a:prstGeom prst="rect">
                <a:avLst/>
              </a:prstGeom>
              <a:blipFill>
                <a:blip r:embed="rId15"/>
                <a:stretch>
                  <a:fillRect l="-307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383CD3-340A-4787-B25D-3A71C8D4FB26}"/>
                  </a:ext>
                </a:extLst>
              </p:cNvPr>
              <p:cNvSpPr txBox="1"/>
              <p:nvPr/>
            </p:nvSpPr>
            <p:spPr>
              <a:xfrm>
                <a:off x="5459875" y="2390481"/>
                <a:ext cx="1666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Sub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383CD3-340A-4787-B25D-3A71C8D4F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75" y="2390481"/>
                <a:ext cx="1666387" cy="369332"/>
              </a:xfrm>
              <a:prstGeom prst="rect">
                <a:avLst/>
              </a:prstGeom>
              <a:blipFill>
                <a:blip r:embed="rId16"/>
                <a:stretch>
                  <a:fillRect l="-329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1EB9AA-136E-CEF0-684E-F6DF79214CFC}"/>
                  </a:ext>
                </a:extLst>
              </p:cNvPr>
              <p:cNvSpPr txBox="1"/>
              <p:nvPr/>
            </p:nvSpPr>
            <p:spPr>
              <a:xfrm>
                <a:off x="1034558" y="3295362"/>
                <a:ext cx="10627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1EB9AA-136E-CEF0-684E-F6DF79214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58" y="3295362"/>
                <a:ext cx="1062790" cy="369332"/>
              </a:xfrm>
              <a:prstGeom prst="rect">
                <a:avLst/>
              </a:prstGeom>
              <a:blipFill>
                <a:blip r:embed="rId17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06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Determine input-output equations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F0E1B-F21B-431C-B1EF-485F391E0A43}"/>
              </a:ext>
            </a:extLst>
          </p:cNvPr>
          <p:cNvSpPr txBox="1"/>
          <p:nvPr/>
        </p:nvSpPr>
        <p:spPr>
          <a:xfrm>
            <a:off x="838200" y="1348795"/>
            <a:ext cx="1051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differential elimination: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7E739BD-C57F-440E-BFE4-B654BDD02EF5}"/>
                  </a:ext>
                </a:extLst>
              </p:cNvPr>
              <p:cNvSpPr/>
              <p:nvPr/>
            </p:nvSpPr>
            <p:spPr>
              <a:xfrm>
                <a:off x="645366" y="6160900"/>
                <a:ext cx="116503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7E739BD-C57F-440E-BFE4-B654BDD02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66" y="6160900"/>
                <a:ext cx="11650369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59D98-C919-4B32-8C93-CBD3074F4BE0}"/>
                  </a:ext>
                </a:extLst>
              </p:cNvPr>
              <p:cNvSpPr txBox="1"/>
              <p:nvPr/>
            </p:nvSpPr>
            <p:spPr>
              <a:xfrm>
                <a:off x="867581" y="1964348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559D98-C919-4B32-8C93-CBD3074F4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1" y="1964348"/>
                <a:ext cx="4691028" cy="369332"/>
              </a:xfrm>
              <a:prstGeom prst="rect">
                <a:avLst/>
              </a:prstGeom>
              <a:blipFill>
                <a:blip r:embed="rId3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259C4-4BC6-4F09-BD73-CB1CD0106F4C}"/>
                  </a:ext>
                </a:extLst>
              </p:cNvPr>
              <p:cNvSpPr txBox="1"/>
              <p:nvPr/>
            </p:nvSpPr>
            <p:spPr>
              <a:xfrm>
                <a:off x="867581" y="2629855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259C4-4BC6-4F09-BD73-CB1CD0106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1" y="2629855"/>
                <a:ext cx="3859390" cy="369332"/>
              </a:xfrm>
              <a:prstGeom prst="rect">
                <a:avLst/>
              </a:prstGeom>
              <a:blipFill>
                <a:blip r:embed="rId4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77BCF-A9DE-42A4-A173-FA184FBA8ABA}"/>
                  </a:ext>
                </a:extLst>
              </p:cNvPr>
              <p:cNvSpPr txBox="1"/>
              <p:nvPr/>
            </p:nvSpPr>
            <p:spPr>
              <a:xfrm>
                <a:off x="7126263" y="1964348"/>
                <a:ext cx="47021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77BCF-A9DE-42A4-A173-FA184FBA8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63" y="1964348"/>
                <a:ext cx="4702185" cy="369332"/>
              </a:xfrm>
              <a:prstGeom prst="rect">
                <a:avLst/>
              </a:prstGeom>
              <a:blipFill>
                <a:blip r:embed="rId6"/>
                <a:stretch>
                  <a:fillRect t="-327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3D308-6E54-4759-8DB6-F8BB36B72451}"/>
                  </a:ext>
                </a:extLst>
              </p:cNvPr>
              <p:cNvSpPr txBox="1"/>
              <p:nvPr/>
            </p:nvSpPr>
            <p:spPr>
              <a:xfrm>
                <a:off x="7126263" y="2629855"/>
                <a:ext cx="3868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3D308-6E54-4759-8DB6-F8BB36B72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63" y="2629855"/>
                <a:ext cx="3868816" cy="369332"/>
              </a:xfrm>
              <a:prstGeom prst="rect">
                <a:avLst/>
              </a:prstGeom>
              <a:blipFill>
                <a:blip r:embed="rId7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02A40-E4EC-43B0-8018-A82F2032E970}"/>
                  </a:ext>
                </a:extLst>
              </p:cNvPr>
              <p:cNvSpPr txBox="1"/>
              <p:nvPr/>
            </p:nvSpPr>
            <p:spPr>
              <a:xfrm>
                <a:off x="7293240" y="3295362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02A40-E4EC-43B0-8018-A82F2032E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240" y="3295362"/>
                <a:ext cx="1062791" cy="369332"/>
              </a:xfrm>
              <a:prstGeom prst="rect">
                <a:avLst/>
              </a:prstGeom>
              <a:blipFill>
                <a:blip r:embed="rId8"/>
                <a:stretch>
                  <a:fillRect l="-6857" r="-22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FF2C19-08A9-456D-B1F0-422BB6CEC6E4}"/>
                  </a:ext>
                </a:extLst>
              </p:cNvPr>
              <p:cNvSpPr txBox="1"/>
              <p:nvPr/>
            </p:nvSpPr>
            <p:spPr>
              <a:xfrm>
                <a:off x="1332330" y="3968868"/>
                <a:ext cx="48724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FF2C19-08A9-456D-B1F0-422BB6CEC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30" y="3968868"/>
                <a:ext cx="4872424" cy="369332"/>
              </a:xfrm>
              <a:prstGeom prst="rect">
                <a:avLst/>
              </a:prstGeom>
              <a:blipFill>
                <a:blip r:embed="rId9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1A781-872A-4BE2-A62F-CC74FE3B1AC9}"/>
                  </a:ext>
                </a:extLst>
              </p:cNvPr>
              <p:cNvSpPr txBox="1"/>
              <p:nvPr/>
            </p:nvSpPr>
            <p:spPr>
              <a:xfrm>
                <a:off x="1266993" y="4589703"/>
                <a:ext cx="3868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1A781-872A-4BE2-A62F-CC74FE3B1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93" y="4589703"/>
                <a:ext cx="3868816" cy="369332"/>
              </a:xfrm>
              <a:prstGeom prst="rect">
                <a:avLst/>
              </a:prstGeom>
              <a:blipFill>
                <a:blip r:embed="rId10"/>
                <a:stretch>
                  <a:fillRect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B789F4-146B-4A12-8B20-0DD0ED815361}"/>
                  </a:ext>
                </a:extLst>
              </p:cNvPr>
              <p:cNvSpPr txBox="1"/>
              <p:nvPr/>
            </p:nvSpPr>
            <p:spPr>
              <a:xfrm>
                <a:off x="1332330" y="5334700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B789F4-146B-4A12-8B20-0DD0ED815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30" y="5334700"/>
                <a:ext cx="1062791" cy="369332"/>
              </a:xfrm>
              <a:prstGeom prst="rect">
                <a:avLst/>
              </a:prstGeom>
              <a:blipFill>
                <a:blip r:embed="rId11"/>
                <a:stretch>
                  <a:fillRect l="-6897" r="-287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7E117F-6369-4FFF-9554-E1ECEB42D061}"/>
              </a:ext>
            </a:extLst>
          </p:cNvPr>
          <p:cNvCxnSpPr/>
          <p:nvPr/>
        </p:nvCxnSpPr>
        <p:spPr>
          <a:xfrm>
            <a:off x="5446399" y="2854140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E88A43-2F2B-4A39-A357-AF67DB3B4883}"/>
              </a:ext>
            </a:extLst>
          </p:cNvPr>
          <p:cNvCxnSpPr/>
          <p:nvPr/>
        </p:nvCxnSpPr>
        <p:spPr>
          <a:xfrm>
            <a:off x="83663" y="4913047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C56C8A-E850-48DE-A5DC-2859E026F62A}"/>
              </a:ext>
            </a:extLst>
          </p:cNvPr>
          <p:cNvCxnSpPr>
            <a:cxnSpLocks/>
          </p:cNvCxnSpPr>
          <p:nvPr/>
        </p:nvCxnSpPr>
        <p:spPr>
          <a:xfrm>
            <a:off x="58189" y="6401271"/>
            <a:ext cx="686431" cy="61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9F7A50-F082-466B-9658-7941372F1441}"/>
                  </a:ext>
                </a:extLst>
              </p:cNvPr>
              <p:cNvSpPr txBox="1"/>
              <p:nvPr/>
            </p:nvSpPr>
            <p:spPr>
              <a:xfrm>
                <a:off x="-33941" y="4406440"/>
                <a:ext cx="1584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9F7A50-F082-466B-9658-7941372F1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41" y="4406440"/>
                <a:ext cx="1584052" cy="369332"/>
              </a:xfrm>
              <a:prstGeom prst="rect">
                <a:avLst/>
              </a:prstGeom>
              <a:blipFill>
                <a:blip r:embed="rId13"/>
                <a:stretch>
                  <a:fillRect l="-307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AE3F24-423A-4186-A9D0-13B24A7131E0}"/>
              </a:ext>
            </a:extLst>
          </p:cNvPr>
          <p:cNvCxnSpPr/>
          <p:nvPr/>
        </p:nvCxnSpPr>
        <p:spPr>
          <a:xfrm>
            <a:off x="6008102" y="4817609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086C948-43AF-46A2-A8C5-530537BE98E9}"/>
                  </a:ext>
                </a:extLst>
              </p:cNvPr>
              <p:cNvSpPr/>
              <p:nvPr/>
            </p:nvSpPr>
            <p:spPr>
              <a:xfrm>
                <a:off x="7314937" y="4557932"/>
                <a:ext cx="50570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086C948-43AF-46A2-A8C5-530537BE9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937" y="4557932"/>
                <a:ext cx="5057090" cy="461665"/>
              </a:xfrm>
              <a:prstGeom prst="rect">
                <a:avLst/>
              </a:prstGeom>
              <a:blipFill>
                <a:blip r:embed="rId1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ACB614-8CBC-4D77-9031-FD32C71A45E0}"/>
                  </a:ext>
                </a:extLst>
              </p:cNvPr>
              <p:cNvSpPr txBox="1"/>
              <p:nvPr/>
            </p:nvSpPr>
            <p:spPr>
              <a:xfrm>
                <a:off x="5940098" y="4391476"/>
                <a:ext cx="1584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Diff.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ACB614-8CBC-4D77-9031-FD32C71A4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98" y="4391476"/>
                <a:ext cx="1584052" cy="369332"/>
              </a:xfrm>
              <a:prstGeom prst="rect">
                <a:avLst/>
              </a:prstGeom>
              <a:blipFill>
                <a:blip r:embed="rId15"/>
                <a:stretch>
                  <a:fillRect l="-307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EA5C55-9642-45C8-9467-55AAD2A63180}"/>
                  </a:ext>
                </a:extLst>
              </p:cNvPr>
              <p:cNvSpPr txBox="1"/>
              <p:nvPr/>
            </p:nvSpPr>
            <p:spPr>
              <a:xfrm>
                <a:off x="9241" y="5925393"/>
                <a:ext cx="1584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Sub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EA5C55-9642-45C8-9467-55AAD2A63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" y="5925393"/>
                <a:ext cx="1584051" cy="369332"/>
              </a:xfrm>
              <a:prstGeom prst="rect">
                <a:avLst/>
              </a:prstGeom>
              <a:blipFill>
                <a:blip r:embed="rId16"/>
                <a:stretch>
                  <a:fillRect l="-347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654EBA-8A29-41DC-B8F3-39156FCCC8A9}"/>
                  </a:ext>
                </a:extLst>
              </p:cNvPr>
              <p:cNvSpPr txBox="1"/>
              <p:nvPr/>
            </p:nvSpPr>
            <p:spPr>
              <a:xfrm>
                <a:off x="5459875" y="2390481"/>
                <a:ext cx="1666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Sub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654EBA-8A29-41DC-B8F3-39156FCCC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75" y="2390481"/>
                <a:ext cx="1666387" cy="369332"/>
              </a:xfrm>
              <a:prstGeom prst="rect">
                <a:avLst/>
              </a:prstGeom>
              <a:blipFill>
                <a:blip r:embed="rId17"/>
                <a:stretch>
                  <a:fillRect l="-329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D54775-9929-A239-98D8-AC8D10A3E0F1}"/>
                  </a:ext>
                </a:extLst>
              </p:cNvPr>
              <p:cNvSpPr txBox="1"/>
              <p:nvPr/>
            </p:nvSpPr>
            <p:spPr>
              <a:xfrm>
                <a:off x="1034558" y="3295362"/>
                <a:ext cx="10627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D54775-9929-A239-98D8-AC8D10A3E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58" y="3295362"/>
                <a:ext cx="1062790" cy="369332"/>
              </a:xfrm>
              <a:prstGeom prst="rect">
                <a:avLst/>
              </a:prstGeom>
              <a:blipFill>
                <a:blip r:embed="rId18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606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Determine input-output equations (slick way)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Have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4832092"/>
              </a:xfrm>
              <a:prstGeom prst="rect">
                <a:avLst/>
              </a:prstGeom>
              <a:blipFill>
                <a:blip r:embed="rId2"/>
                <a:stretch>
                  <a:fillRect l="-1217" t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48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Determine input-output equations (slick way)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Have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Rewrite system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857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Determine input-output equations (slick way)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3828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Have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Rewrite system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3828677"/>
              </a:xfrm>
              <a:prstGeom prst="rect">
                <a:avLst/>
              </a:prstGeom>
              <a:blipFill>
                <a:blip r:embed="rId2"/>
                <a:stretch>
                  <a:fillRect l="-1217" t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400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Determine input-output equations (slick way)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5156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Have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Rewrite system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Then by Cramer’s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5156668"/>
              </a:xfrm>
              <a:prstGeom prst="rect">
                <a:avLst/>
              </a:prstGeom>
              <a:blipFill>
                <a:blip r:embed="rId2"/>
                <a:stretch>
                  <a:fillRect l="-1217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278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Determine input-output equations (slick way)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5156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Have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Rewrite system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Then by Cramer’s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5156668"/>
              </a:xfrm>
              <a:prstGeom prst="rect">
                <a:avLst/>
              </a:prstGeom>
              <a:blipFill>
                <a:blip r:embed="rId2"/>
                <a:stretch>
                  <a:fillRect l="-1217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F468CE-D48E-FD2D-4587-69E7F3258675}"/>
                  </a:ext>
                </a:extLst>
              </p:cNvPr>
              <p:cNvSpPr txBox="1"/>
              <p:nvPr/>
            </p:nvSpPr>
            <p:spPr>
              <a:xfrm>
                <a:off x="8171764" y="4142292"/>
                <a:ext cx="4039824" cy="1507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0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F468CE-D48E-FD2D-4587-69E7F3258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764" y="4142292"/>
                <a:ext cx="4039824" cy="1507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A195AF-2454-5248-6C0B-BB01509105F2}"/>
                  </a:ext>
                </a:extLst>
              </p:cNvPr>
              <p:cNvSpPr txBox="1"/>
              <p:nvPr/>
            </p:nvSpPr>
            <p:spPr>
              <a:xfrm>
                <a:off x="7785323" y="4496795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A195AF-2454-5248-6C0B-BB0150910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323" y="4496795"/>
                <a:ext cx="3494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344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Determine input-output equations (slick way)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5156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Have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Rewrite system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Then by Cramer’s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yields: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5156668"/>
              </a:xfrm>
              <a:prstGeom prst="rect">
                <a:avLst/>
              </a:prstGeom>
              <a:blipFill>
                <a:blip r:embed="rId2"/>
                <a:stretch>
                  <a:fillRect l="-1217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/>
              <p:nvPr/>
            </p:nvSpPr>
            <p:spPr>
              <a:xfrm>
                <a:off x="278830" y="6241609"/>
                <a:ext cx="116343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30" y="6241609"/>
                <a:ext cx="11634339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63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Obtain coefficient 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F6CA6-0905-4673-9F77-CC7D0AF31787}"/>
              </a:ext>
            </a:extLst>
          </p:cNvPr>
          <p:cNvSpPr txBox="1"/>
          <p:nvPr/>
        </p:nvSpPr>
        <p:spPr>
          <a:xfrm>
            <a:off x="838200" y="1348795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we can uniquely determine coefficients from perfect data</a:t>
            </a:r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/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45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Structural Identifiability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ODE Model: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state variable vector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input vector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output vector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parameter vector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rational functions</a:t>
                </a:r>
              </a:p>
              <a:p>
                <a:endParaRPr lang="en-US" sz="2800" dirty="0"/>
              </a:p>
              <a:p>
                <a:r>
                  <a:rPr lang="en-US" sz="2800" u="sng" dirty="0"/>
                  <a:t>Structural identifiability</a:t>
                </a:r>
                <a:r>
                  <a:rPr lang="en-US" sz="2800" dirty="0"/>
                  <a:t>: which unknown parameters can be determined from known input/output data?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042"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2E408FC-2651-44AA-9C9E-9DBE42975411}"/>
                  </a:ext>
                </a:extLst>
              </p:cNvPr>
              <p:cNvSpPr/>
              <p:nvPr/>
            </p:nvSpPr>
            <p:spPr>
              <a:xfrm>
                <a:off x="2957648" y="1822555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2E408FC-2651-44AA-9C9E-9DBE42975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648" y="1822555"/>
                <a:ext cx="609600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781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Obtain coefficient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Assume we can uniquely determine coefficients from perfect data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Evaluate at many time instances: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1815882"/>
              </a:xfrm>
              <a:prstGeom prst="rect">
                <a:avLst/>
              </a:prstGeom>
              <a:blipFill>
                <a:blip r:embed="rId2"/>
                <a:stretch>
                  <a:fillRect l="-1217" t="-30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/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45D60D-94CB-4C5D-B1A5-779437E618D0}"/>
                  </a:ext>
                </a:extLst>
              </p:cNvPr>
              <p:cNvSpPr/>
              <p:nvPr/>
            </p:nvSpPr>
            <p:spPr>
              <a:xfrm>
                <a:off x="208683" y="3283689"/>
                <a:ext cx="117746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45D60D-94CB-4C5D-B1A5-779437E61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3" y="3283689"/>
                <a:ext cx="11774634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E7D99BA-5316-40CE-9AC6-4B3CA1C6DDEA}"/>
                  </a:ext>
                </a:extLst>
              </p:cNvPr>
              <p:cNvSpPr/>
              <p:nvPr/>
            </p:nvSpPr>
            <p:spPr>
              <a:xfrm>
                <a:off x="145236" y="3822948"/>
                <a:ext cx="11901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E7D99BA-5316-40CE-9AC6-4B3CA1C6D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6" y="3822948"/>
                <a:ext cx="11901528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931245-A4CE-4974-8B2E-AB4D27833938}"/>
                  </a:ext>
                </a:extLst>
              </p:cNvPr>
              <p:cNvSpPr/>
              <p:nvPr/>
            </p:nvSpPr>
            <p:spPr>
              <a:xfrm>
                <a:off x="145236" y="5309150"/>
                <a:ext cx="11901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931245-A4CE-4974-8B2E-AB4D27833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6" y="5309150"/>
                <a:ext cx="11901528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1C7173-FCB1-4427-9F26-5B3E2C4102A2}"/>
                  </a:ext>
                </a:extLst>
              </p:cNvPr>
              <p:cNvSpPr txBox="1"/>
              <p:nvPr/>
            </p:nvSpPr>
            <p:spPr>
              <a:xfrm>
                <a:off x="5800725" y="4537235"/>
                <a:ext cx="1939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1C7173-FCB1-4427-9F26-5B3E2C410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25" y="4537235"/>
                <a:ext cx="19396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881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Obtain coefficient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Assume we can uniquely determine coefficients from perfect data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Evaluate at many time instances: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1815882"/>
              </a:xfrm>
              <a:prstGeom prst="rect">
                <a:avLst/>
              </a:prstGeom>
              <a:blipFill>
                <a:blip r:embed="rId2"/>
                <a:stretch>
                  <a:fillRect l="-1217" t="-30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/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45D60D-94CB-4C5D-B1A5-779437E618D0}"/>
                  </a:ext>
                </a:extLst>
              </p:cNvPr>
              <p:cNvSpPr/>
              <p:nvPr/>
            </p:nvSpPr>
            <p:spPr>
              <a:xfrm>
                <a:off x="208683" y="3283689"/>
                <a:ext cx="117746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45D60D-94CB-4C5D-B1A5-779437E61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3" y="3283689"/>
                <a:ext cx="11774634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E7D99BA-5316-40CE-9AC6-4B3CA1C6DDEA}"/>
                  </a:ext>
                </a:extLst>
              </p:cNvPr>
              <p:cNvSpPr/>
              <p:nvPr/>
            </p:nvSpPr>
            <p:spPr>
              <a:xfrm>
                <a:off x="145236" y="3822948"/>
                <a:ext cx="11901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E7D99BA-5316-40CE-9AC6-4B3CA1C6D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6" y="3822948"/>
                <a:ext cx="11901528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931245-A4CE-4974-8B2E-AB4D27833938}"/>
                  </a:ext>
                </a:extLst>
              </p:cNvPr>
              <p:cNvSpPr/>
              <p:nvPr/>
            </p:nvSpPr>
            <p:spPr>
              <a:xfrm>
                <a:off x="145236" y="5309150"/>
                <a:ext cx="11901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931245-A4CE-4974-8B2E-AB4D27833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6" y="5309150"/>
                <a:ext cx="11901528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1C7173-FCB1-4427-9F26-5B3E2C4102A2}"/>
                  </a:ext>
                </a:extLst>
              </p:cNvPr>
              <p:cNvSpPr txBox="1"/>
              <p:nvPr/>
            </p:nvSpPr>
            <p:spPr>
              <a:xfrm>
                <a:off x="5800725" y="4537235"/>
                <a:ext cx="1939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1C7173-FCB1-4427-9F26-5B3E2C410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25" y="4537235"/>
                <a:ext cx="19396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71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Obtain coefficient 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F6CA6-0905-4673-9F77-CC7D0AF31787}"/>
              </a:ext>
            </a:extLst>
          </p:cNvPr>
          <p:cNvSpPr txBox="1"/>
          <p:nvPr/>
        </p:nvSpPr>
        <p:spPr>
          <a:xfrm>
            <a:off x="838200" y="1348795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we can uniquely determine coefficients from perfect data</a:t>
            </a:r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/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143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Obtain coefficient 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F6CA6-0905-4673-9F77-CC7D0AF31787}"/>
              </a:ext>
            </a:extLst>
          </p:cNvPr>
          <p:cNvSpPr txBox="1"/>
          <p:nvPr/>
        </p:nvSpPr>
        <p:spPr>
          <a:xfrm>
            <a:off x="838200" y="1348795"/>
            <a:ext cx="1051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we can uniquely determine coefficients from perfect data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Extract coefficients from input-output equations to get coefficient map:</a:t>
            </a:r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/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338F1-7BCC-4321-BF3F-02A20230E502}"/>
                  </a:ext>
                </a:extLst>
              </p:cNvPr>
              <p:cNvSpPr txBox="1"/>
              <p:nvPr/>
            </p:nvSpPr>
            <p:spPr>
              <a:xfrm>
                <a:off x="838200" y="3424962"/>
                <a:ext cx="11443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338F1-7BCC-4321-BF3F-02A20230E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4962"/>
                <a:ext cx="11443454" cy="369332"/>
              </a:xfrm>
              <a:prstGeom prst="rect">
                <a:avLst/>
              </a:prstGeom>
              <a:blipFill>
                <a:blip r:embed="rId3"/>
                <a:stretch>
                  <a:fillRect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692B07-6899-446F-A897-5E47C72B6458}"/>
                  </a:ext>
                </a:extLst>
              </p:cNvPr>
              <p:cNvSpPr txBox="1"/>
              <p:nvPr/>
            </p:nvSpPr>
            <p:spPr>
              <a:xfrm>
                <a:off x="3024809" y="3055630"/>
                <a:ext cx="13600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692B07-6899-446F-A897-5E47C72B6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809" y="3055630"/>
                <a:ext cx="1360051" cy="369332"/>
              </a:xfrm>
              <a:prstGeom prst="rect">
                <a:avLst/>
              </a:prstGeom>
              <a:blipFill>
                <a:blip r:embed="rId5"/>
                <a:stretch>
                  <a:fillRect l="-4933" r="-807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270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Obtain coefficient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Assume we can uniquely determine coefficients from perfect data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Extract coefficients from input-output equations to get coefficient map: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Model is (generically):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u="sng" dirty="0"/>
                  <a:t>Globally identifiable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is generically one-to-one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u="sng" dirty="0"/>
                  <a:t>Locally identifiable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is generically finite-to-one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u="sng" dirty="0"/>
                  <a:t>Unidentifiable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is generically infinite-to-one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042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/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338F1-7BCC-4321-BF3F-02A20230E502}"/>
                  </a:ext>
                </a:extLst>
              </p:cNvPr>
              <p:cNvSpPr txBox="1"/>
              <p:nvPr/>
            </p:nvSpPr>
            <p:spPr>
              <a:xfrm>
                <a:off x="838200" y="3424962"/>
                <a:ext cx="11443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338F1-7BCC-4321-BF3F-02A20230E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4962"/>
                <a:ext cx="11443454" cy="369332"/>
              </a:xfrm>
              <a:prstGeom prst="rect">
                <a:avLst/>
              </a:prstGeom>
              <a:blipFill>
                <a:blip r:embed="rId4"/>
                <a:stretch>
                  <a:fillRect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692B07-6899-446F-A897-5E47C72B6458}"/>
                  </a:ext>
                </a:extLst>
              </p:cNvPr>
              <p:cNvSpPr txBox="1"/>
              <p:nvPr/>
            </p:nvSpPr>
            <p:spPr>
              <a:xfrm>
                <a:off x="3024809" y="3055630"/>
                <a:ext cx="13600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692B07-6899-446F-A897-5E47C72B6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809" y="3055630"/>
                <a:ext cx="1360052" cy="369332"/>
              </a:xfrm>
              <a:prstGeom prst="rect">
                <a:avLst/>
              </a:prstGeom>
              <a:blipFill>
                <a:blip r:embed="rId5"/>
                <a:stretch>
                  <a:fillRect l="-4933" r="-807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121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Obtain coefficient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Assume we can uniquely determine coefficients from perfect data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Extract coefficients from input-output equations to get coefficient map: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Model is (generically):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u="sng" dirty="0"/>
                  <a:t>Globally identifiable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is generically one-to-one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u="sng" dirty="0"/>
                  <a:t>Locally identifiable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is generically finite-to-one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u="sng" dirty="0"/>
                  <a:t>Unidentifiable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is generically infinite-to-one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 So our model is unidentifiable!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5F6CA6-0905-4673-9F77-CC7D0AF31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042" r="-812"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/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00F6D8-CD69-4664-B4F3-D916EDFC1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5" y="2007066"/>
                <a:ext cx="11634339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338F1-7BCC-4321-BF3F-02A20230E502}"/>
                  </a:ext>
                </a:extLst>
              </p:cNvPr>
              <p:cNvSpPr txBox="1"/>
              <p:nvPr/>
            </p:nvSpPr>
            <p:spPr>
              <a:xfrm>
                <a:off x="838200" y="3424962"/>
                <a:ext cx="11443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338F1-7BCC-4321-BF3F-02A20230E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4962"/>
                <a:ext cx="11443454" cy="369332"/>
              </a:xfrm>
              <a:prstGeom prst="rect">
                <a:avLst/>
              </a:prstGeom>
              <a:blipFill>
                <a:blip r:embed="rId4"/>
                <a:stretch>
                  <a:fillRect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692B07-6899-446F-A897-5E47C72B6458}"/>
                  </a:ext>
                </a:extLst>
              </p:cNvPr>
              <p:cNvSpPr txBox="1"/>
              <p:nvPr/>
            </p:nvSpPr>
            <p:spPr>
              <a:xfrm>
                <a:off x="3024809" y="3055630"/>
                <a:ext cx="13600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692B07-6899-446F-A897-5E47C72B6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809" y="3055630"/>
                <a:ext cx="1360052" cy="369332"/>
              </a:xfrm>
              <a:prstGeom prst="rect">
                <a:avLst/>
              </a:prstGeom>
              <a:blipFill>
                <a:blip r:embed="rId5"/>
                <a:stretch>
                  <a:fillRect l="-4933" r="-807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697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Testing injectivity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When is coefficient map injective?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does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1815882"/>
              </a:xfrm>
              <a:prstGeom prst="rect">
                <a:avLst/>
              </a:prstGeom>
              <a:blipFill>
                <a:blip r:embed="rId2"/>
                <a:stretch>
                  <a:fillRect l="-1217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930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Testing injectivity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When is coefficient map injective?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does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Solve: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3539430"/>
              </a:xfrm>
              <a:prstGeom prst="rect">
                <a:avLst/>
              </a:prstGeom>
              <a:blipFill>
                <a:blip r:embed="rId2"/>
                <a:stretch>
                  <a:fillRect l="-1217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816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Testing injectivity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4476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When is coefficient map injective?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does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Solve: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4476225"/>
              </a:xfrm>
              <a:prstGeom prst="rect">
                <a:avLst/>
              </a:prstGeom>
              <a:blipFill>
                <a:blip r:embed="rId2"/>
                <a:stretch>
                  <a:fillRect l="-1217" t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85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Testing injectivity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400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When is coefficient map injective?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does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Solve: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4007828"/>
              </a:xfrm>
              <a:prstGeom prst="rect">
                <a:avLst/>
              </a:prstGeom>
              <a:blipFill>
                <a:blip r:embed="rId2"/>
                <a:stretch>
                  <a:fillRect l="-1217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4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oper\Desktop\nikki thesis\syrin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1450"/>
            <a:ext cx="1371600" cy="1581150"/>
          </a:xfrm>
          <a:prstGeom prst="rect">
            <a:avLst/>
          </a:prstGeom>
          <a:noFill/>
        </p:spPr>
      </p:pic>
      <p:pic>
        <p:nvPicPr>
          <p:cNvPr id="1027" name="Picture 3" descr="C:\Users\Cooper\Desktop\nikki thesis\Vein_of_Galen_diagram.gif"/>
          <p:cNvPicPr>
            <a:picLocks noChangeAspect="1" noChangeArrowheads="1"/>
          </p:cNvPicPr>
          <p:nvPr/>
        </p:nvPicPr>
        <p:blipFill>
          <a:blip r:embed="rId4" cstate="print"/>
          <a:srcRect t="22852" r="42933" b="24914"/>
          <a:stretch>
            <a:fillRect/>
          </a:stretch>
        </p:blipFill>
        <p:spPr bwMode="auto">
          <a:xfrm>
            <a:off x="2667000" y="2795901"/>
            <a:ext cx="2743200" cy="1461331"/>
          </a:xfrm>
          <a:prstGeom prst="rect">
            <a:avLst/>
          </a:prstGeom>
          <a:noFill/>
        </p:spPr>
      </p:pic>
      <p:pic>
        <p:nvPicPr>
          <p:cNvPr id="1028" name="Picture 4" descr="C:\Users\Cooper\Desktop\nikki thesis\heart dia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5392" y="2286001"/>
            <a:ext cx="2064026" cy="2191043"/>
          </a:xfrm>
          <a:prstGeom prst="rect">
            <a:avLst/>
          </a:prstGeom>
          <a:noFill/>
        </p:spPr>
      </p:pic>
      <p:sp>
        <p:nvSpPr>
          <p:cNvPr id="7" name="Up Arrow 6"/>
          <p:cNvSpPr/>
          <p:nvPr/>
        </p:nvSpPr>
        <p:spPr>
          <a:xfrm rot="10800000">
            <a:off x="3733801" y="4495800"/>
            <a:ext cx="685800" cy="10668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5400000" flipH="1">
            <a:off x="6086924" y="2247900"/>
            <a:ext cx="609600" cy="1295400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6200000" flipH="1">
            <a:off x="6044184" y="3557016"/>
            <a:ext cx="637032" cy="12954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0800000">
            <a:off x="8125968" y="4495799"/>
            <a:ext cx="637033" cy="10668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8486478">
            <a:off x="3121530" y="1707814"/>
            <a:ext cx="637392" cy="93911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3671593">
            <a:off x="4899681" y="1699469"/>
            <a:ext cx="651667" cy="1307181"/>
          </a:xfrm>
          <a:prstGeom prst="upArrow">
            <a:avLst/>
          </a:prstGeom>
          <a:solidFill>
            <a:srgbClr val="00B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4530" y="5710536"/>
            <a:ext cx="21770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Loss from blood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3060" y="5715001"/>
            <a:ext cx="217194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Loss from organ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1" y="1600201"/>
            <a:ext cx="8435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Drug</a:t>
            </a:r>
          </a:p>
          <a:p>
            <a:r>
              <a:rPr lang="en-US" sz="2400" dirty="0"/>
              <a:t>input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1302604"/>
            <a:ext cx="2094612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Measured drug</a:t>
            </a:r>
          </a:p>
          <a:p>
            <a:r>
              <a:rPr lang="en-US" sz="2400" dirty="0"/>
              <a:t>concentration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9224" y="3299568"/>
            <a:ext cx="20283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Drug exchange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133600" y="3048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Motivation: biological models</a:t>
            </a:r>
          </a:p>
        </p:txBody>
      </p:sp>
    </p:spTree>
    <p:extLst>
      <p:ext uri="{BB962C8B-B14F-4D97-AF65-F5344CB8AC3E}">
        <p14:creationId xmlns:p14="http://schemas.microsoft.com/office/powerpoint/2010/main" val="2556992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Testing injectivity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When is coefficient map injective?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does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Solve: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3539430"/>
              </a:xfrm>
              <a:prstGeom prst="rect">
                <a:avLst/>
              </a:prstGeom>
              <a:blipFill>
                <a:blip r:embed="rId2"/>
                <a:stretch>
                  <a:fillRect l="-1217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635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Testing injectivity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When is coefficient map injective?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does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Solve: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3539430"/>
              </a:xfrm>
              <a:prstGeom prst="rect">
                <a:avLst/>
              </a:prstGeom>
              <a:blipFill>
                <a:blip r:embed="rId2"/>
                <a:stretch>
                  <a:fillRect l="-1217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1140F0-7253-133E-7BF6-DB91CC1773F1}"/>
                  </a:ext>
                </a:extLst>
              </p:cNvPr>
              <p:cNvSpPr txBox="1"/>
              <p:nvPr/>
            </p:nvSpPr>
            <p:spPr>
              <a:xfrm>
                <a:off x="4966854" y="4136405"/>
                <a:ext cx="691465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800" dirty="0"/>
                  <a:t>  </a:t>
                </a:r>
              </a:p>
              <a:p>
                <a:r>
                  <a:rPr lang="en-US" sz="2800" dirty="0"/>
                  <a:t>Can determine these functions of parameters!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1140F0-7253-133E-7BF6-DB91CC177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854" y="4136405"/>
                <a:ext cx="6914650" cy="954107"/>
              </a:xfrm>
              <a:prstGeom prst="rect">
                <a:avLst/>
              </a:prstGeom>
              <a:blipFill>
                <a:blip r:embed="rId3"/>
                <a:stretch>
                  <a:fillRect l="-1852" r="-61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153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Testing injectivity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48795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is coefficient map injective?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Faster: Check dimension of image of coefficient map</a:t>
            </a:r>
          </a:p>
        </p:txBody>
      </p:sp>
    </p:spTree>
    <p:extLst>
      <p:ext uri="{BB962C8B-B14F-4D97-AF65-F5344CB8AC3E}">
        <p14:creationId xmlns:p14="http://schemas.microsoft.com/office/powerpoint/2010/main" val="102159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Testing injectivity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303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When is coefficient map injective?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Faster: Check dimension of image of coefficient map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#parameters, locally identifiable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dirty="0"/>
                  <a:t> #parameters, unidentifiable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algn="ctr"/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3034805"/>
              </a:xfrm>
              <a:prstGeom prst="rect">
                <a:avLst/>
              </a:prstGeom>
              <a:blipFill>
                <a:blip r:embed="rId2"/>
                <a:stretch>
                  <a:fillRect l="-1217" t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9907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Testing injectivity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4930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When is coefficient map injective?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Faster: Check dimension of image of coefficient map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#parameters, locally identifiable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dirty="0"/>
                  <a:t> #parameters, unidentifiable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Find Jacobian of coefficient map and check rank at generic point:</a:t>
                </a:r>
              </a:p>
              <a:p>
                <a:endParaRPr lang="en-US" sz="2800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𝐽𝑎𝑐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4930709"/>
              </a:xfrm>
              <a:prstGeom prst="rect">
                <a:avLst/>
              </a:prstGeom>
              <a:blipFill>
                <a:blip r:embed="rId2"/>
                <a:stretch>
                  <a:fillRect l="-1217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4D2B8B-DA18-4082-8B3E-6B617736992B}"/>
                  </a:ext>
                </a:extLst>
              </p:cNvPr>
              <p:cNvSpPr txBox="1"/>
              <p:nvPr/>
            </p:nvSpPr>
            <p:spPr>
              <a:xfrm>
                <a:off x="838200" y="3769720"/>
                <a:ext cx="114676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4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US" sz="24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4D2B8B-DA18-4082-8B3E-6B6177369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69720"/>
                <a:ext cx="11467626" cy="369332"/>
              </a:xfrm>
              <a:prstGeom prst="rect">
                <a:avLst/>
              </a:prstGeom>
              <a:blipFill>
                <a:blip r:embed="rId3"/>
                <a:stretch>
                  <a:fillRect l="-691" t="-2459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376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Testing injectivity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4930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When is coefficient map injective?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Faster: Check dimension of image of coefficient map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#parameters, locally identifiable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dirty="0"/>
                  <a:t> #parameters, unidentifiable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Find Jacobian of coefficient map and check rank at generic point:</a:t>
                </a:r>
              </a:p>
              <a:p>
                <a:endParaRPr lang="en-US" sz="2800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𝐽𝑎𝑐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rank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𝐽𝑎𝑐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=3&lt;4</m:t>
                    </m:r>
                  </m:oMath>
                </a14:m>
                <a:r>
                  <a:rPr lang="en-US" sz="2400" dirty="0"/>
                  <a:t>, so model is unidentifiable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4930709"/>
              </a:xfrm>
              <a:prstGeom prst="rect">
                <a:avLst/>
              </a:prstGeom>
              <a:blipFill>
                <a:blip r:embed="rId2"/>
                <a:stretch>
                  <a:fillRect l="-1217" t="-1112" b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4D2B8B-DA18-4082-8B3E-6B617736992B}"/>
                  </a:ext>
                </a:extLst>
              </p:cNvPr>
              <p:cNvSpPr txBox="1"/>
              <p:nvPr/>
            </p:nvSpPr>
            <p:spPr>
              <a:xfrm>
                <a:off x="838200" y="3769720"/>
                <a:ext cx="114676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4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US" sz="24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4D2B8B-DA18-4082-8B3E-6B6177369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69720"/>
                <a:ext cx="11467626" cy="369332"/>
              </a:xfrm>
              <a:prstGeom prst="rect">
                <a:avLst/>
              </a:prstGeom>
              <a:blipFill>
                <a:blip r:embed="rId3"/>
                <a:stretch>
                  <a:fillRect l="-691" t="-2459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380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Testing injectivity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536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When is coefficient map injective?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Faster: Check dimension of image of coefficient map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#parameters, locally identifiable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dirty="0"/>
                  <a:t> #parameters, unidentifiable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Find Jacobian of coefficient map and check rank at generic point:</a:t>
                </a:r>
              </a:p>
              <a:p>
                <a:endParaRPr lang="en-US" sz="2800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𝐽𝑎𝑐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rank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𝐽𝑎𝑐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=3&lt;4</m:t>
                    </m:r>
                  </m:oMath>
                </a14:m>
                <a:r>
                  <a:rPr lang="en-US" sz="2400" dirty="0"/>
                  <a:t>, so model is unidentifiable</a:t>
                </a:r>
              </a:p>
              <a:p>
                <a:pPr algn="ctr"/>
                <a:r>
                  <a:rPr lang="en-US" sz="2800" dirty="0"/>
                  <a:t>SO WHAT DO WE DO NOW?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5361596"/>
              </a:xfrm>
              <a:prstGeom prst="rect">
                <a:avLst/>
              </a:prstGeom>
              <a:blipFill>
                <a:blip r:embed="rId2"/>
                <a:stretch>
                  <a:fillRect l="-1217" t="-1023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4D2B8B-DA18-4082-8B3E-6B617736992B}"/>
                  </a:ext>
                </a:extLst>
              </p:cNvPr>
              <p:cNvSpPr txBox="1"/>
              <p:nvPr/>
            </p:nvSpPr>
            <p:spPr>
              <a:xfrm>
                <a:off x="838200" y="3769720"/>
                <a:ext cx="114676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4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US" sz="24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4D2B8B-DA18-4082-8B3E-6B6177369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69720"/>
                <a:ext cx="11467626" cy="369332"/>
              </a:xfrm>
              <a:prstGeom prst="rect">
                <a:avLst/>
              </a:prstGeom>
              <a:blipFill>
                <a:blip r:embed="rId3"/>
                <a:stretch>
                  <a:fillRect l="-691" t="-2459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089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options: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58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options: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Give up!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14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options: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Add more data! (increase the number of coefficients)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8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52400"/>
            <a:ext cx="3771900" cy="1295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Example: Linear 2-Compartment Model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2057400" y="228600"/>
            <a:ext cx="6019800" cy="4648200"/>
            <a:chOff x="1524000" y="1033272"/>
            <a:chExt cx="6019800" cy="4648200"/>
          </a:xfrm>
        </p:grpSpPr>
        <p:sp>
          <p:nvSpPr>
            <p:cNvPr id="20" name="Oval 19"/>
            <p:cNvSpPr/>
            <p:nvPr/>
          </p:nvSpPr>
          <p:spPr>
            <a:xfrm>
              <a:off x="24384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 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1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5626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2</a:t>
              </a:r>
              <a:endParaRPr lang="en-US" sz="6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376928" y="31242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343400" y="37338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2797270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923058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1959069" y="1773142"/>
              <a:ext cx="880872" cy="8397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979958" y="1812830"/>
              <a:ext cx="880872" cy="76041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sz="4000" baseline="-25000" dirty="0"/>
                          <m:t>1</m:t>
                        </m:r>
                      </m:oMath>
                    </m:oMathPara>
                  </a14:m>
                  <a:endParaRPr lang="en-US" sz="4000" baseline="-25000" dirty="0"/>
                </a:p>
                <a:p>
                  <a:endParaRPr lang="en-US" sz="4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1524000" y="1033272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u</a:t>
              </a:r>
              <a:r>
                <a:rPr lang="en-US" sz="4000" baseline="-25000" dirty="0"/>
                <a:t>1</a:t>
              </a:r>
            </a:p>
          </p:txBody>
        </p:sp>
      </p:grp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91300" y="180049"/>
            <a:ext cx="3848100" cy="12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11773" y="5319129"/>
            <a:ext cx="5779827" cy="1482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8708" y="5319130"/>
                <a:ext cx="54897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708" y="5319130"/>
                <a:ext cx="548977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58707" y="5766257"/>
                <a:ext cx="44375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707" y="5766257"/>
                <a:ext cx="443756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99386" y="6235981"/>
                <a:ext cx="1243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86" y="6235981"/>
                <a:ext cx="12434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2950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options: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Add more data! (increase the number of coefficients)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Remove edges/leaks! (decrease the number of parameters)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12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options: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Add more data! (increase the number of coefficients)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Remove edges/leaks! (decrease the number of parameters)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Reparametrize!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524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options: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Add more data! (increase the number of coefficients)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Remove edges/leaks! (decrease the number of parameters)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Reparametrize</a:t>
            </a:r>
            <a:r>
              <a:rPr lang="en-US" sz="2800" dirty="0"/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46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Option #1.   Find an identifiable </a:t>
            </a:r>
            <a:r>
              <a:rPr lang="en-US" sz="2800" dirty="0" err="1"/>
              <a:t>reparametrization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Reparametrize in terms of identifiable functions of parameters (“identifiable combinations”)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181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Option #1.   Find an identifiable </a:t>
            </a:r>
            <a:r>
              <a:rPr lang="en-US" sz="2800" dirty="0" err="1"/>
              <a:t>reparametrization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Reparametrize in terms of identifiable functions of parameters (“identifiable combinations”)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Identifiable functions can be written in terms of the coefficients: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19FBDB-D25C-488B-AB47-EA9E57699294}"/>
                  </a:ext>
                </a:extLst>
              </p:cNvPr>
              <p:cNvSpPr/>
              <p:nvPr/>
            </p:nvSpPr>
            <p:spPr>
              <a:xfrm>
                <a:off x="3048000" y="3682953"/>
                <a:ext cx="6096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19FBDB-D25C-488B-AB47-EA9E57699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82953"/>
                <a:ext cx="6096000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359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Option #1.   Find an identifiable </a:t>
            </a:r>
            <a:r>
              <a:rPr lang="en-US" sz="2800" dirty="0" err="1"/>
              <a:t>reparametrization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Reparametrize in terms of identifiable functions of parameters (“identifiable combinations”)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Identifiable functions can be written in terms of the coefficients: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19FBDB-D25C-488B-AB47-EA9E57699294}"/>
                  </a:ext>
                </a:extLst>
              </p:cNvPr>
              <p:cNvSpPr/>
              <p:nvPr/>
            </p:nvSpPr>
            <p:spPr>
              <a:xfrm>
                <a:off x="3048000" y="3682953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19FBDB-D25C-488B-AB47-EA9E57699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82953"/>
                <a:ext cx="6096000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556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230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Option #1.   Find an identifiable </a:t>
                </a:r>
                <a:r>
                  <a:rPr lang="en-US" sz="2800" dirty="0" err="1"/>
                  <a:t>reparametrization</a:t>
                </a:r>
                <a:endParaRPr lang="en-US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Reparametrize in terms of identifiable functions of parameters (“identifiable combinations”)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 err="1"/>
                  <a:t>Defn</a:t>
                </a:r>
                <a:r>
                  <a:rPr lang="en-US" sz="2800" dirty="0"/>
                  <a:t>: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u="sng" dirty="0"/>
                  <a:t>identifiable</a:t>
                </a:r>
                <a:r>
                  <a:rPr lang="en-US" sz="2800" dirty="0"/>
                  <a:t> if it is algebraic over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2302233"/>
              </a:xfrm>
              <a:prstGeom prst="rect">
                <a:avLst/>
              </a:prstGeom>
              <a:blipFill>
                <a:blip r:embed="rId2"/>
                <a:stretch>
                  <a:fillRect l="-1217" t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19FBDB-D25C-488B-AB47-EA9E57699294}"/>
                  </a:ext>
                </a:extLst>
              </p:cNvPr>
              <p:cNvSpPr/>
              <p:nvPr/>
            </p:nvSpPr>
            <p:spPr>
              <a:xfrm>
                <a:off x="3048000" y="3682953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19FBDB-D25C-488B-AB47-EA9E57699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82953"/>
                <a:ext cx="6096000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860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230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Option #1.   Find an identifiable </a:t>
                </a:r>
                <a:r>
                  <a:rPr lang="en-US" sz="2800" dirty="0" err="1"/>
                  <a:t>reparametrization</a:t>
                </a:r>
                <a:endParaRPr lang="en-US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Reparametrize in terms of identifiable functions of parameters (“identifiable combinations”)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 err="1"/>
                  <a:t>Defn</a:t>
                </a:r>
                <a:r>
                  <a:rPr lang="en-US" sz="2800" dirty="0"/>
                  <a:t>: A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u="sng" dirty="0"/>
                  <a:t>identifiable</a:t>
                </a:r>
                <a:r>
                  <a:rPr lang="en-US" sz="2800" dirty="0"/>
                  <a:t> if it is algebraic over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2302233"/>
              </a:xfrm>
              <a:prstGeom prst="rect">
                <a:avLst/>
              </a:prstGeom>
              <a:blipFill>
                <a:blip r:embed="rId2"/>
                <a:stretch>
                  <a:fillRect l="-1217" t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19FBDB-D25C-488B-AB47-EA9E57699294}"/>
                  </a:ext>
                </a:extLst>
              </p:cNvPr>
              <p:cNvSpPr/>
              <p:nvPr/>
            </p:nvSpPr>
            <p:spPr>
              <a:xfrm>
                <a:off x="3048000" y="3682953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19FBDB-D25C-488B-AB47-EA9E57699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82953"/>
                <a:ext cx="6096000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6585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Option #1.   Find an identifiable </a:t>
                </a:r>
                <a:r>
                  <a:rPr lang="en-US" sz="2800" dirty="0" err="1"/>
                  <a:t>reparametrization</a:t>
                </a:r>
                <a:endParaRPr lang="en-US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 to do this? Find an appropriate scaling of the state variables: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2092881"/>
              </a:xfrm>
              <a:prstGeom prst="rect">
                <a:avLst/>
              </a:prstGeom>
              <a:blipFill>
                <a:blip r:embed="rId2"/>
                <a:stretch>
                  <a:fillRect l="-1217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00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Option #1.   Find an identifiable </a:t>
                </a:r>
                <a:r>
                  <a:rPr lang="en-US" sz="2800" dirty="0" err="1"/>
                  <a:t>reparametrization</a:t>
                </a:r>
                <a:endParaRPr lang="en-US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 to do this? Find an appropriate scaling of the state variables: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2092881"/>
              </a:xfrm>
              <a:prstGeom prst="rect">
                <a:avLst/>
              </a:prstGeom>
              <a:blipFill>
                <a:blip r:embed="rId2"/>
                <a:stretch>
                  <a:fillRect l="-1217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2CF65B-02BF-43DD-8502-7B6A2A51365A}"/>
                  </a:ext>
                </a:extLst>
              </p:cNvPr>
              <p:cNvSpPr txBox="1"/>
              <p:nvPr/>
            </p:nvSpPr>
            <p:spPr>
              <a:xfrm>
                <a:off x="244988" y="3244334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2CF65B-02BF-43DD-8502-7B6A2A513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8" y="3244334"/>
                <a:ext cx="4691028" cy="369332"/>
              </a:xfrm>
              <a:prstGeom prst="rect">
                <a:avLst/>
              </a:prstGeom>
              <a:blipFill>
                <a:blip r:embed="rId3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02679C-2EC8-4D85-90F2-8BE03BB594AA}"/>
                  </a:ext>
                </a:extLst>
              </p:cNvPr>
              <p:cNvSpPr txBox="1"/>
              <p:nvPr/>
            </p:nvSpPr>
            <p:spPr>
              <a:xfrm>
                <a:off x="244988" y="3909841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02679C-2EC8-4D85-90F2-8BE03BB59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8" y="3909841"/>
                <a:ext cx="3859390" cy="369332"/>
              </a:xfrm>
              <a:prstGeom prst="rect">
                <a:avLst/>
              </a:prstGeom>
              <a:blipFill>
                <a:blip r:embed="rId4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2AEB34-ACE7-4489-92A9-FB26AA1DBEE4}"/>
                  </a:ext>
                </a:extLst>
              </p:cNvPr>
              <p:cNvSpPr txBox="1"/>
              <p:nvPr/>
            </p:nvSpPr>
            <p:spPr>
              <a:xfrm>
                <a:off x="411965" y="4575348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2AEB34-ACE7-4489-92A9-FB26AA1DB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5" y="4575348"/>
                <a:ext cx="1062791" cy="369332"/>
              </a:xfrm>
              <a:prstGeom prst="rect">
                <a:avLst/>
              </a:prstGeom>
              <a:blipFill>
                <a:blip r:embed="rId5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4EDA87-7CDE-48B4-BBEA-B998B652D4F7}"/>
              </a:ext>
            </a:extLst>
          </p:cNvPr>
          <p:cNvCxnSpPr/>
          <p:nvPr/>
        </p:nvCxnSpPr>
        <p:spPr>
          <a:xfrm>
            <a:off x="5355771" y="4293326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4BA4AC-222A-4948-ABA5-6C7BCC11D0E9}"/>
                  </a:ext>
                </a:extLst>
              </p:cNvPr>
              <p:cNvSpPr txBox="1"/>
              <p:nvPr/>
            </p:nvSpPr>
            <p:spPr>
              <a:xfrm>
                <a:off x="7659403" y="3244334"/>
                <a:ext cx="4330032" cy="3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4BA4AC-222A-4948-ABA5-6C7BCC11D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403" y="3244334"/>
                <a:ext cx="4330032" cy="380873"/>
              </a:xfrm>
              <a:prstGeom prst="rect">
                <a:avLst/>
              </a:prstGeom>
              <a:blipFill>
                <a:blip r:embed="rId6"/>
                <a:stretch>
                  <a:fillRect t="-15873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B5F26-80E8-4B05-81C8-19597B9D1670}"/>
                  </a:ext>
                </a:extLst>
              </p:cNvPr>
              <p:cNvSpPr txBox="1"/>
              <p:nvPr/>
            </p:nvSpPr>
            <p:spPr>
              <a:xfrm>
                <a:off x="7659403" y="3909841"/>
                <a:ext cx="4368888" cy="3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B5F26-80E8-4B05-81C8-19597B9D1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403" y="3909841"/>
                <a:ext cx="4368888" cy="380873"/>
              </a:xfrm>
              <a:prstGeom prst="rect">
                <a:avLst/>
              </a:prstGeom>
              <a:blipFill>
                <a:blip r:embed="rId7"/>
                <a:stretch>
                  <a:fillRect t="-1587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21CD27-2F72-4C0C-9D6F-38010C7FA2E5}"/>
                  </a:ext>
                </a:extLst>
              </p:cNvPr>
              <p:cNvSpPr txBox="1"/>
              <p:nvPr/>
            </p:nvSpPr>
            <p:spPr>
              <a:xfrm>
                <a:off x="7826380" y="4575348"/>
                <a:ext cx="10875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21CD27-2F72-4C0C-9D6F-38010C7FA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80" y="4575348"/>
                <a:ext cx="1087542" cy="369332"/>
              </a:xfrm>
              <a:prstGeom prst="rect">
                <a:avLst/>
              </a:prstGeom>
              <a:blipFill>
                <a:blip r:embed="rId8"/>
                <a:stretch>
                  <a:fillRect l="-6742" r="-224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FBFEB-CD34-4D80-9A58-10B2F8CFDCB9}"/>
                  </a:ext>
                </a:extLst>
              </p:cNvPr>
              <p:cNvSpPr txBox="1"/>
              <p:nvPr/>
            </p:nvSpPr>
            <p:spPr>
              <a:xfrm>
                <a:off x="5258335" y="4390682"/>
                <a:ext cx="10858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FBFEB-CD34-4D80-9A58-10B2F8CF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335" y="4390682"/>
                <a:ext cx="1085810" cy="369332"/>
              </a:xfrm>
              <a:prstGeom prst="rect">
                <a:avLst/>
              </a:prstGeom>
              <a:blipFill>
                <a:blip r:embed="rId9"/>
                <a:stretch>
                  <a:fillRect l="-6742" r="-224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31AC3E-B098-43D9-B131-76C1C0F7A954}"/>
                  </a:ext>
                </a:extLst>
              </p:cNvPr>
              <p:cNvSpPr txBox="1"/>
              <p:nvPr/>
            </p:nvSpPr>
            <p:spPr>
              <a:xfrm>
                <a:off x="5258335" y="4805540"/>
                <a:ext cx="15368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31AC3E-B098-43D9-B131-76C1C0F7A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335" y="4805540"/>
                <a:ext cx="1536895" cy="369332"/>
              </a:xfrm>
              <a:prstGeom prst="rect">
                <a:avLst/>
              </a:prstGeom>
              <a:blipFill>
                <a:blip r:embed="rId10"/>
                <a:stretch>
                  <a:fillRect l="-4365" r="-158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2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52400"/>
            <a:ext cx="3771900" cy="1295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Example: Linear 2-Compartment Model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2057400" y="228600"/>
            <a:ext cx="6019800" cy="4648200"/>
            <a:chOff x="1524000" y="1033272"/>
            <a:chExt cx="6019800" cy="4648200"/>
          </a:xfrm>
        </p:grpSpPr>
        <p:sp>
          <p:nvSpPr>
            <p:cNvPr id="20" name="Oval 19"/>
            <p:cNvSpPr/>
            <p:nvPr/>
          </p:nvSpPr>
          <p:spPr>
            <a:xfrm>
              <a:off x="24384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 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1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5626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2</a:t>
              </a:r>
              <a:endParaRPr lang="en-US" sz="6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376928" y="31242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343400" y="37338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2797270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923058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1959069" y="1773142"/>
              <a:ext cx="880872" cy="8397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979958" y="1812830"/>
              <a:ext cx="880872" cy="76041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sz="4000" baseline="-25000" dirty="0"/>
                          <m:t>1</m:t>
                        </m:r>
                      </m:oMath>
                    </m:oMathPara>
                  </a14:m>
                  <a:endParaRPr lang="en-US" sz="4000" baseline="-25000" dirty="0"/>
                </a:p>
                <a:p>
                  <a:endParaRPr lang="en-US" sz="4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1524000" y="1033272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u</a:t>
              </a:r>
              <a:r>
                <a:rPr lang="en-US" sz="4000" baseline="-25000" dirty="0"/>
                <a:t>1</a:t>
              </a:r>
            </a:p>
          </p:txBody>
        </p:sp>
      </p:grp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91300" y="180049"/>
            <a:ext cx="3848100" cy="12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11773" y="5319129"/>
            <a:ext cx="5779827" cy="1482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8708" y="5319130"/>
                <a:ext cx="54897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708" y="5319130"/>
                <a:ext cx="548977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58707" y="5766257"/>
                <a:ext cx="44375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707" y="5766257"/>
                <a:ext cx="443756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99386" y="6235981"/>
                <a:ext cx="1243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86" y="6235981"/>
                <a:ext cx="12434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293586" y="2702088"/>
                <a:ext cx="216712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Can we determine parameters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400" dirty="0"/>
                  <a:t> from input-output data?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586" y="2702088"/>
                <a:ext cx="2167127" cy="2308324"/>
              </a:xfrm>
              <a:prstGeom prst="rect">
                <a:avLst/>
              </a:prstGeom>
              <a:blipFill>
                <a:blip r:embed="rId7"/>
                <a:stretch>
                  <a:fillRect l="-4213" t="-2111" r="-337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8327112" y="2738258"/>
            <a:ext cx="2133601" cy="2243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9012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Option #1.   Find an identifiable </a:t>
                </a:r>
                <a:r>
                  <a:rPr lang="en-US" sz="2800" dirty="0" err="1"/>
                  <a:t>reparametrization</a:t>
                </a:r>
                <a:endParaRPr lang="en-US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 to do this? Find an appropriate scaling of the state variables: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2092881"/>
              </a:xfrm>
              <a:prstGeom prst="rect">
                <a:avLst/>
              </a:prstGeom>
              <a:blipFill>
                <a:blip r:embed="rId2"/>
                <a:stretch>
                  <a:fillRect l="-1217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2CF65B-02BF-43DD-8502-7B6A2A51365A}"/>
                  </a:ext>
                </a:extLst>
              </p:cNvPr>
              <p:cNvSpPr txBox="1"/>
              <p:nvPr/>
            </p:nvSpPr>
            <p:spPr>
              <a:xfrm>
                <a:off x="244988" y="3244334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2CF65B-02BF-43DD-8502-7B6A2A513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8" y="3244334"/>
                <a:ext cx="4691028" cy="369332"/>
              </a:xfrm>
              <a:prstGeom prst="rect">
                <a:avLst/>
              </a:prstGeom>
              <a:blipFill>
                <a:blip r:embed="rId3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02679C-2EC8-4D85-90F2-8BE03BB594AA}"/>
                  </a:ext>
                </a:extLst>
              </p:cNvPr>
              <p:cNvSpPr txBox="1"/>
              <p:nvPr/>
            </p:nvSpPr>
            <p:spPr>
              <a:xfrm>
                <a:off x="244988" y="3909841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02679C-2EC8-4D85-90F2-8BE03BB59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8" y="3909841"/>
                <a:ext cx="3859390" cy="369332"/>
              </a:xfrm>
              <a:prstGeom prst="rect">
                <a:avLst/>
              </a:prstGeom>
              <a:blipFill>
                <a:blip r:embed="rId4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2AEB34-ACE7-4489-92A9-FB26AA1DBEE4}"/>
                  </a:ext>
                </a:extLst>
              </p:cNvPr>
              <p:cNvSpPr txBox="1"/>
              <p:nvPr/>
            </p:nvSpPr>
            <p:spPr>
              <a:xfrm>
                <a:off x="411965" y="4575348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2AEB34-ACE7-4489-92A9-FB26AA1DB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5" y="4575348"/>
                <a:ext cx="1062791" cy="369332"/>
              </a:xfrm>
              <a:prstGeom prst="rect">
                <a:avLst/>
              </a:prstGeom>
              <a:blipFill>
                <a:blip r:embed="rId5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4EDA87-7CDE-48B4-BBEA-B998B652D4F7}"/>
              </a:ext>
            </a:extLst>
          </p:cNvPr>
          <p:cNvCxnSpPr/>
          <p:nvPr/>
        </p:nvCxnSpPr>
        <p:spPr>
          <a:xfrm>
            <a:off x="5355771" y="4293326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4BA4AC-222A-4948-ABA5-6C7BCC11D0E9}"/>
                  </a:ext>
                </a:extLst>
              </p:cNvPr>
              <p:cNvSpPr txBox="1"/>
              <p:nvPr/>
            </p:nvSpPr>
            <p:spPr>
              <a:xfrm>
                <a:off x="7659403" y="3244334"/>
                <a:ext cx="2844240" cy="3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4BA4AC-222A-4948-ABA5-6C7BCC11D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403" y="3244334"/>
                <a:ext cx="2844240" cy="380873"/>
              </a:xfrm>
              <a:prstGeom prst="rect">
                <a:avLst/>
              </a:prstGeom>
              <a:blipFill>
                <a:blip r:embed="rId6"/>
                <a:stretch>
                  <a:fillRect t="-15873" r="-42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B5F26-80E8-4B05-81C8-19597B9D1670}"/>
                  </a:ext>
                </a:extLst>
              </p:cNvPr>
              <p:cNvSpPr txBox="1"/>
              <p:nvPr/>
            </p:nvSpPr>
            <p:spPr>
              <a:xfrm>
                <a:off x="7659403" y="3909841"/>
                <a:ext cx="2482282" cy="3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B5F26-80E8-4B05-81C8-19597B9D1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403" y="3909841"/>
                <a:ext cx="2482282" cy="380873"/>
              </a:xfrm>
              <a:prstGeom prst="rect">
                <a:avLst/>
              </a:prstGeom>
              <a:blipFill>
                <a:blip r:embed="rId7"/>
                <a:stretch>
                  <a:fillRect t="-15873" r="-24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21CD27-2F72-4C0C-9D6F-38010C7FA2E5}"/>
                  </a:ext>
                </a:extLst>
              </p:cNvPr>
              <p:cNvSpPr txBox="1"/>
              <p:nvPr/>
            </p:nvSpPr>
            <p:spPr>
              <a:xfrm>
                <a:off x="7826380" y="4575348"/>
                <a:ext cx="10875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21CD27-2F72-4C0C-9D6F-38010C7FA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80" y="4575348"/>
                <a:ext cx="1087542" cy="369332"/>
              </a:xfrm>
              <a:prstGeom prst="rect">
                <a:avLst/>
              </a:prstGeom>
              <a:blipFill>
                <a:blip r:embed="rId8"/>
                <a:stretch>
                  <a:fillRect l="-6742" r="-224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FBFEB-CD34-4D80-9A58-10B2F8CFDCB9}"/>
                  </a:ext>
                </a:extLst>
              </p:cNvPr>
              <p:cNvSpPr txBox="1"/>
              <p:nvPr/>
            </p:nvSpPr>
            <p:spPr>
              <a:xfrm>
                <a:off x="5258335" y="4390682"/>
                <a:ext cx="10858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FBFEB-CD34-4D80-9A58-10B2F8CF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335" y="4390682"/>
                <a:ext cx="1085810" cy="369332"/>
              </a:xfrm>
              <a:prstGeom prst="rect">
                <a:avLst/>
              </a:prstGeom>
              <a:blipFill>
                <a:blip r:embed="rId9"/>
                <a:stretch>
                  <a:fillRect l="-6742" r="-224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31AC3E-B098-43D9-B131-76C1C0F7A954}"/>
                  </a:ext>
                </a:extLst>
              </p:cNvPr>
              <p:cNvSpPr txBox="1"/>
              <p:nvPr/>
            </p:nvSpPr>
            <p:spPr>
              <a:xfrm>
                <a:off x="5258335" y="4805540"/>
                <a:ext cx="15368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31AC3E-B098-43D9-B131-76C1C0F7A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335" y="4805540"/>
                <a:ext cx="1536895" cy="369332"/>
              </a:xfrm>
              <a:prstGeom prst="rect">
                <a:avLst/>
              </a:prstGeom>
              <a:blipFill>
                <a:blip r:embed="rId10"/>
                <a:stretch>
                  <a:fillRect l="-4365" r="-158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6847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Option #1.   Find an identifiable </a:t>
                </a:r>
                <a:r>
                  <a:rPr lang="en-US" sz="2800" dirty="0" err="1"/>
                  <a:t>reparametrization</a:t>
                </a:r>
                <a:endParaRPr lang="en-US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 to do this? Find an appropriate scaling of the state variables: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2092881"/>
              </a:xfrm>
              <a:prstGeom prst="rect">
                <a:avLst/>
              </a:prstGeom>
              <a:blipFill>
                <a:blip r:embed="rId2"/>
                <a:stretch>
                  <a:fillRect l="-1217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2CF65B-02BF-43DD-8502-7B6A2A51365A}"/>
                  </a:ext>
                </a:extLst>
              </p:cNvPr>
              <p:cNvSpPr txBox="1"/>
              <p:nvPr/>
            </p:nvSpPr>
            <p:spPr>
              <a:xfrm>
                <a:off x="244988" y="3244334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2CF65B-02BF-43DD-8502-7B6A2A513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8" y="3244334"/>
                <a:ext cx="4691028" cy="369332"/>
              </a:xfrm>
              <a:prstGeom prst="rect">
                <a:avLst/>
              </a:prstGeom>
              <a:blipFill>
                <a:blip r:embed="rId3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02679C-2EC8-4D85-90F2-8BE03BB594AA}"/>
                  </a:ext>
                </a:extLst>
              </p:cNvPr>
              <p:cNvSpPr txBox="1"/>
              <p:nvPr/>
            </p:nvSpPr>
            <p:spPr>
              <a:xfrm>
                <a:off x="244988" y="3909841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02679C-2EC8-4D85-90F2-8BE03BB59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8" y="3909841"/>
                <a:ext cx="3859390" cy="369332"/>
              </a:xfrm>
              <a:prstGeom prst="rect">
                <a:avLst/>
              </a:prstGeom>
              <a:blipFill>
                <a:blip r:embed="rId4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2AEB34-ACE7-4489-92A9-FB26AA1DBEE4}"/>
                  </a:ext>
                </a:extLst>
              </p:cNvPr>
              <p:cNvSpPr txBox="1"/>
              <p:nvPr/>
            </p:nvSpPr>
            <p:spPr>
              <a:xfrm>
                <a:off x="411965" y="4575348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2AEB34-ACE7-4489-92A9-FB26AA1DB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5" y="4575348"/>
                <a:ext cx="1062791" cy="369332"/>
              </a:xfrm>
              <a:prstGeom prst="rect">
                <a:avLst/>
              </a:prstGeom>
              <a:blipFill>
                <a:blip r:embed="rId5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4EDA87-7CDE-48B4-BBEA-B998B652D4F7}"/>
              </a:ext>
            </a:extLst>
          </p:cNvPr>
          <p:cNvCxnSpPr/>
          <p:nvPr/>
        </p:nvCxnSpPr>
        <p:spPr>
          <a:xfrm>
            <a:off x="5355771" y="4293326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4BA4AC-222A-4948-ABA5-6C7BCC11D0E9}"/>
                  </a:ext>
                </a:extLst>
              </p:cNvPr>
              <p:cNvSpPr txBox="1"/>
              <p:nvPr/>
            </p:nvSpPr>
            <p:spPr>
              <a:xfrm>
                <a:off x="7659403" y="3244334"/>
                <a:ext cx="2844240" cy="3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4BA4AC-222A-4948-ABA5-6C7BCC11D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403" y="3244334"/>
                <a:ext cx="2844240" cy="380873"/>
              </a:xfrm>
              <a:prstGeom prst="rect">
                <a:avLst/>
              </a:prstGeom>
              <a:blipFill>
                <a:blip r:embed="rId6"/>
                <a:stretch>
                  <a:fillRect t="-15873" r="-42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B5F26-80E8-4B05-81C8-19597B9D1670}"/>
                  </a:ext>
                </a:extLst>
              </p:cNvPr>
              <p:cNvSpPr txBox="1"/>
              <p:nvPr/>
            </p:nvSpPr>
            <p:spPr>
              <a:xfrm>
                <a:off x="7659403" y="3909841"/>
                <a:ext cx="2482282" cy="3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B5F26-80E8-4B05-81C8-19597B9D1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403" y="3909841"/>
                <a:ext cx="2482282" cy="380873"/>
              </a:xfrm>
              <a:prstGeom prst="rect">
                <a:avLst/>
              </a:prstGeom>
              <a:blipFill>
                <a:blip r:embed="rId7"/>
                <a:stretch>
                  <a:fillRect t="-15873" r="-24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21CD27-2F72-4C0C-9D6F-38010C7FA2E5}"/>
                  </a:ext>
                </a:extLst>
              </p:cNvPr>
              <p:cNvSpPr txBox="1"/>
              <p:nvPr/>
            </p:nvSpPr>
            <p:spPr>
              <a:xfrm>
                <a:off x="7826380" y="4575348"/>
                <a:ext cx="10875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21CD27-2F72-4C0C-9D6F-38010C7FA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80" y="4575348"/>
                <a:ext cx="1087542" cy="369332"/>
              </a:xfrm>
              <a:prstGeom prst="rect">
                <a:avLst/>
              </a:prstGeom>
              <a:blipFill>
                <a:blip r:embed="rId8"/>
                <a:stretch>
                  <a:fillRect l="-6742" r="-224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FBFEB-CD34-4D80-9A58-10B2F8CFDCB9}"/>
                  </a:ext>
                </a:extLst>
              </p:cNvPr>
              <p:cNvSpPr txBox="1"/>
              <p:nvPr/>
            </p:nvSpPr>
            <p:spPr>
              <a:xfrm>
                <a:off x="5258335" y="4390682"/>
                <a:ext cx="10858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FBFEB-CD34-4D80-9A58-10B2F8CF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335" y="4390682"/>
                <a:ext cx="1085810" cy="369332"/>
              </a:xfrm>
              <a:prstGeom prst="rect">
                <a:avLst/>
              </a:prstGeom>
              <a:blipFill>
                <a:blip r:embed="rId9"/>
                <a:stretch>
                  <a:fillRect l="-6742" r="-224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31AC3E-B098-43D9-B131-76C1C0F7A954}"/>
                  </a:ext>
                </a:extLst>
              </p:cNvPr>
              <p:cNvSpPr txBox="1"/>
              <p:nvPr/>
            </p:nvSpPr>
            <p:spPr>
              <a:xfrm>
                <a:off x="5258335" y="4805540"/>
                <a:ext cx="15368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31AC3E-B098-43D9-B131-76C1C0F7A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335" y="4805540"/>
                <a:ext cx="1536895" cy="369332"/>
              </a:xfrm>
              <a:prstGeom prst="rect">
                <a:avLst/>
              </a:prstGeom>
              <a:blipFill>
                <a:blip r:embed="rId10"/>
                <a:stretch>
                  <a:fillRect l="-4365" r="-158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529F480-0C9A-AE80-5F75-070BADDE7813}"/>
                  </a:ext>
                </a:extLst>
              </p:cNvPr>
              <p:cNvSpPr/>
              <p:nvPr/>
            </p:nvSpPr>
            <p:spPr>
              <a:xfrm>
                <a:off x="6246206" y="5559471"/>
                <a:ext cx="6060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529F480-0C9A-AE80-5F75-070BADDE7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206" y="5559471"/>
                <a:ext cx="6060121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711439-9C27-0121-76C0-44B66BE3B9CD}"/>
                  </a:ext>
                </a:extLst>
              </p:cNvPr>
              <p:cNvSpPr txBox="1"/>
              <p:nvPr/>
            </p:nvSpPr>
            <p:spPr>
              <a:xfrm>
                <a:off x="3520579" y="5559470"/>
                <a:ext cx="24402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New map is 1-1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711439-9C27-0121-76C0-44B66BE3B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579" y="5559470"/>
                <a:ext cx="2440220" cy="461665"/>
              </a:xfrm>
              <a:prstGeom prst="rect">
                <a:avLst/>
              </a:prstGeom>
              <a:blipFill>
                <a:blip r:embed="rId12"/>
                <a:stretch>
                  <a:fillRect l="-4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778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Option #1.   Find an identifiable </a:t>
                </a:r>
                <a:r>
                  <a:rPr lang="en-US" sz="2800" dirty="0" err="1"/>
                  <a:t>reparametrization</a:t>
                </a:r>
                <a:endParaRPr lang="en-US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 to do this? Find an appropriate scaling of the state variables: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2092881"/>
              </a:xfrm>
              <a:prstGeom prst="rect">
                <a:avLst/>
              </a:prstGeom>
              <a:blipFill>
                <a:blip r:embed="rId2"/>
                <a:stretch>
                  <a:fillRect l="-1217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2CF65B-02BF-43DD-8502-7B6A2A51365A}"/>
                  </a:ext>
                </a:extLst>
              </p:cNvPr>
              <p:cNvSpPr txBox="1"/>
              <p:nvPr/>
            </p:nvSpPr>
            <p:spPr>
              <a:xfrm>
                <a:off x="244988" y="3244334"/>
                <a:ext cx="4691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2CF65B-02BF-43DD-8502-7B6A2A513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8" y="3244334"/>
                <a:ext cx="4691028" cy="369332"/>
              </a:xfrm>
              <a:prstGeom prst="rect">
                <a:avLst/>
              </a:prstGeom>
              <a:blipFill>
                <a:blip r:embed="rId3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02679C-2EC8-4D85-90F2-8BE03BB594AA}"/>
                  </a:ext>
                </a:extLst>
              </p:cNvPr>
              <p:cNvSpPr txBox="1"/>
              <p:nvPr/>
            </p:nvSpPr>
            <p:spPr>
              <a:xfrm>
                <a:off x="244988" y="3909841"/>
                <a:ext cx="385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02679C-2EC8-4D85-90F2-8BE03BB59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8" y="3909841"/>
                <a:ext cx="3859390" cy="369332"/>
              </a:xfrm>
              <a:prstGeom prst="rect">
                <a:avLst/>
              </a:prstGeom>
              <a:blipFill>
                <a:blip r:embed="rId4"/>
                <a:stretch>
                  <a:fillRect t="-32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2AEB34-ACE7-4489-92A9-FB26AA1DBEE4}"/>
                  </a:ext>
                </a:extLst>
              </p:cNvPr>
              <p:cNvSpPr txBox="1"/>
              <p:nvPr/>
            </p:nvSpPr>
            <p:spPr>
              <a:xfrm>
                <a:off x="411965" y="4575348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2AEB34-ACE7-4489-92A9-FB26AA1DB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5" y="4575348"/>
                <a:ext cx="1062791" cy="369332"/>
              </a:xfrm>
              <a:prstGeom prst="rect">
                <a:avLst/>
              </a:prstGeom>
              <a:blipFill>
                <a:blip r:embed="rId5"/>
                <a:stretch>
                  <a:fillRect l="-6897" r="-28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4EDA87-7CDE-48B4-BBEA-B998B652D4F7}"/>
              </a:ext>
            </a:extLst>
          </p:cNvPr>
          <p:cNvCxnSpPr/>
          <p:nvPr/>
        </p:nvCxnSpPr>
        <p:spPr>
          <a:xfrm>
            <a:off x="5355771" y="4293326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4BA4AC-222A-4948-ABA5-6C7BCC11D0E9}"/>
                  </a:ext>
                </a:extLst>
              </p:cNvPr>
              <p:cNvSpPr txBox="1"/>
              <p:nvPr/>
            </p:nvSpPr>
            <p:spPr>
              <a:xfrm>
                <a:off x="7659403" y="3244334"/>
                <a:ext cx="2844240" cy="3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4BA4AC-222A-4948-ABA5-6C7BCC11D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403" y="3244334"/>
                <a:ext cx="2844240" cy="380873"/>
              </a:xfrm>
              <a:prstGeom prst="rect">
                <a:avLst/>
              </a:prstGeom>
              <a:blipFill>
                <a:blip r:embed="rId6"/>
                <a:stretch>
                  <a:fillRect t="-15873" r="-42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B5F26-80E8-4B05-81C8-19597B9D1670}"/>
                  </a:ext>
                </a:extLst>
              </p:cNvPr>
              <p:cNvSpPr txBox="1"/>
              <p:nvPr/>
            </p:nvSpPr>
            <p:spPr>
              <a:xfrm>
                <a:off x="7659403" y="3909841"/>
                <a:ext cx="2482282" cy="3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B5F26-80E8-4B05-81C8-19597B9D1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403" y="3909841"/>
                <a:ext cx="2482282" cy="380873"/>
              </a:xfrm>
              <a:prstGeom prst="rect">
                <a:avLst/>
              </a:prstGeom>
              <a:blipFill>
                <a:blip r:embed="rId7"/>
                <a:stretch>
                  <a:fillRect t="-15873" r="-24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21CD27-2F72-4C0C-9D6F-38010C7FA2E5}"/>
                  </a:ext>
                </a:extLst>
              </p:cNvPr>
              <p:cNvSpPr txBox="1"/>
              <p:nvPr/>
            </p:nvSpPr>
            <p:spPr>
              <a:xfrm>
                <a:off x="7826380" y="4575348"/>
                <a:ext cx="10875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21CD27-2F72-4C0C-9D6F-38010C7FA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80" y="4575348"/>
                <a:ext cx="1087542" cy="369332"/>
              </a:xfrm>
              <a:prstGeom prst="rect">
                <a:avLst/>
              </a:prstGeom>
              <a:blipFill>
                <a:blip r:embed="rId8"/>
                <a:stretch>
                  <a:fillRect l="-6742" r="-224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FBFEB-CD34-4D80-9A58-10B2F8CFDCB9}"/>
                  </a:ext>
                </a:extLst>
              </p:cNvPr>
              <p:cNvSpPr txBox="1"/>
              <p:nvPr/>
            </p:nvSpPr>
            <p:spPr>
              <a:xfrm>
                <a:off x="5258335" y="4390682"/>
                <a:ext cx="10858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FBFEB-CD34-4D80-9A58-10B2F8CF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335" y="4390682"/>
                <a:ext cx="1085810" cy="369332"/>
              </a:xfrm>
              <a:prstGeom prst="rect">
                <a:avLst/>
              </a:prstGeom>
              <a:blipFill>
                <a:blip r:embed="rId9"/>
                <a:stretch>
                  <a:fillRect l="-6742" r="-224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31AC3E-B098-43D9-B131-76C1C0F7A954}"/>
                  </a:ext>
                </a:extLst>
              </p:cNvPr>
              <p:cNvSpPr txBox="1"/>
              <p:nvPr/>
            </p:nvSpPr>
            <p:spPr>
              <a:xfrm>
                <a:off x="5258335" y="4805540"/>
                <a:ext cx="15368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31AC3E-B098-43D9-B131-76C1C0F7A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335" y="4805540"/>
                <a:ext cx="1536895" cy="369332"/>
              </a:xfrm>
              <a:prstGeom prst="rect">
                <a:avLst/>
              </a:prstGeom>
              <a:blipFill>
                <a:blip r:embed="rId10"/>
                <a:stretch>
                  <a:fillRect l="-4365" r="-158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F9A4419-3BB4-45C3-9EE7-8479B2A5BBB6}"/>
              </a:ext>
            </a:extLst>
          </p:cNvPr>
          <p:cNvSpPr txBox="1"/>
          <p:nvPr/>
        </p:nvSpPr>
        <p:spPr>
          <a:xfrm>
            <a:off x="1474756" y="5686425"/>
            <a:ext cx="968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this useful??? Does this always work???</a:t>
            </a:r>
          </a:p>
        </p:txBody>
      </p:sp>
    </p:spTree>
    <p:extLst>
      <p:ext uri="{BB962C8B-B14F-4D97-AF65-F5344CB8AC3E}">
        <p14:creationId xmlns:p14="http://schemas.microsoft.com/office/powerpoint/2010/main" val="7142731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Identifiable scaling </a:t>
            </a:r>
            <a:r>
              <a:rPr lang="en-US" dirty="0" err="1"/>
              <a:t>reparametrization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Looked at special class of models: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Strongly connected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Single input/output in same compartment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Leaks from every compartment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Can re-write diagonal elements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lvl="2"/>
                <a:r>
                  <a:rPr lang="en-US" sz="2800" u="sng" dirty="0"/>
                  <a:t>Ex:</a:t>
                </a:r>
              </a:p>
              <a:p>
                <a:pPr lvl="2"/>
                <a:endParaRPr lang="en-US" sz="2800" u="sng" dirty="0"/>
              </a:p>
              <a:p>
                <a:pPr lvl="2"/>
                <a:endParaRPr lang="en-US" sz="2800" u="sng" dirty="0"/>
              </a:p>
              <a:p>
                <a:pPr lvl="2"/>
                <a:endParaRPr lang="en-US" sz="2800" u="sng" dirty="0"/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59DB920-79F8-4FAA-9C72-41A3BD17DDCA}"/>
              </a:ext>
            </a:extLst>
          </p:cNvPr>
          <p:cNvSpPr/>
          <p:nvPr/>
        </p:nvSpPr>
        <p:spPr>
          <a:xfrm>
            <a:off x="9248858" y="1905662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2111A3-43D8-4FF8-8974-598E009C3E51}"/>
              </a:ext>
            </a:extLst>
          </p:cNvPr>
          <p:cNvSpPr/>
          <p:nvPr/>
        </p:nvSpPr>
        <p:spPr>
          <a:xfrm>
            <a:off x="10880200" y="1905662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04F516-34ED-46A7-B029-EDD440604B79}"/>
              </a:ext>
            </a:extLst>
          </p:cNvPr>
          <p:cNvCxnSpPr/>
          <p:nvPr/>
        </p:nvCxnSpPr>
        <p:spPr>
          <a:xfrm>
            <a:off x="10163258" y="2204787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E8F770-BBFA-4D40-B588-29D079E86C1B}"/>
              </a:ext>
            </a:extLst>
          </p:cNvPr>
          <p:cNvCxnSpPr/>
          <p:nvPr/>
        </p:nvCxnSpPr>
        <p:spPr>
          <a:xfrm flipH="1">
            <a:off x="10155969" y="2533815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03C113-80CF-4894-9E09-2B6CBDD2A639}"/>
              </a:ext>
            </a:extLst>
          </p:cNvPr>
          <p:cNvCxnSpPr>
            <a:cxnSpLocks/>
          </p:cNvCxnSpPr>
          <p:nvPr/>
        </p:nvCxnSpPr>
        <p:spPr>
          <a:xfrm rot="5400000">
            <a:off x="9347587" y="3178533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3A55E0-3EE4-4D71-AB7B-8FF8FF5E6F6A}"/>
              </a:ext>
            </a:extLst>
          </p:cNvPr>
          <p:cNvCxnSpPr>
            <a:cxnSpLocks/>
          </p:cNvCxnSpPr>
          <p:nvPr/>
        </p:nvCxnSpPr>
        <p:spPr>
          <a:xfrm rot="5400000">
            <a:off x="10978929" y="3178533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171DF1-4402-49FE-B21B-0CB37413AF16}"/>
              </a:ext>
            </a:extLst>
          </p:cNvPr>
          <p:cNvCxnSpPr>
            <a:cxnSpLocks/>
          </p:cNvCxnSpPr>
          <p:nvPr/>
        </p:nvCxnSpPr>
        <p:spPr>
          <a:xfrm rot="2700000">
            <a:off x="8768466" y="1777779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0541CB-581C-48F2-A158-6D7369C0220F}"/>
              </a:ext>
            </a:extLst>
          </p:cNvPr>
          <p:cNvCxnSpPr>
            <a:cxnSpLocks/>
          </p:cNvCxnSpPr>
          <p:nvPr/>
        </p:nvCxnSpPr>
        <p:spPr>
          <a:xfrm flipV="1">
            <a:off x="10038623" y="1487845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FB62111-4AE7-4335-B8AC-6FDBBC2E6CF5}"/>
              </a:ext>
            </a:extLst>
          </p:cNvPr>
          <p:cNvSpPr/>
          <p:nvPr/>
        </p:nvSpPr>
        <p:spPr>
          <a:xfrm>
            <a:off x="10476008" y="1361001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B28FC5-44BA-4D8E-9503-D8CB2323EA97}"/>
                  </a:ext>
                </a:extLst>
              </p:cNvPr>
              <p:cNvSpPr txBox="1"/>
              <p:nvPr/>
            </p:nvSpPr>
            <p:spPr>
              <a:xfrm>
                <a:off x="9507276" y="2118316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B28FC5-44BA-4D8E-9503-D8CB2323E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76" y="2118316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230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63886-7BFE-43EC-A6A8-56DF6E0E1514}"/>
                  </a:ext>
                </a:extLst>
              </p:cNvPr>
              <p:cNvSpPr txBox="1"/>
              <p:nvPr/>
            </p:nvSpPr>
            <p:spPr>
              <a:xfrm>
                <a:off x="11160483" y="2118316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63886-7BFE-43EC-A6A8-56DF6E0E1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483" y="2118316"/>
                <a:ext cx="318052" cy="461665"/>
              </a:xfrm>
              <a:prstGeom prst="rect">
                <a:avLst/>
              </a:prstGeom>
              <a:blipFill>
                <a:blip r:embed="rId4"/>
                <a:stretch>
                  <a:fillRect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68DCB3-CC21-44A0-9B5C-BBA7396EAB22}"/>
                  </a:ext>
                </a:extLst>
              </p:cNvPr>
              <p:cNvSpPr txBox="1"/>
              <p:nvPr/>
            </p:nvSpPr>
            <p:spPr>
              <a:xfrm>
                <a:off x="8546857" y="1224672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68DCB3-CC21-44A0-9B5C-BBA7396E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857" y="1224672"/>
                <a:ext cx="318869" cy="307777"/>
              </a:xfrm>
              <a:prstGeom prst="rect">
                <a:avLst/>
              </a:prstGeom>
              <a:blipFill>
                <a:blip r:embed="rId5"/>
                <a:stretch>
                  <a:fillRect l="-9615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93D869-0656-4C64-A2D6-9516E8612307}"/>
                  </a:ext>
                </a:extLst>
              </p:cNvPr>
              <p:cNvSpPr txBox="1"/>
              <p:nvPr/>
            </p:nvSpPr>
            <p:spPr>
              <a:xfrm>
                <a:off x="10639663" y="1194808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93D869-0656-4C64-A2D6-9516E8612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663" y="1194808"/>
                <a:ext cx="307905" cy="307777"/>
              </a:xfrm>
              <a:prstGeom prst="rect">
                <a:avLst/>
              </a:prstGeom>
              <a:blipFill>
                <a:blip r:embed="rId6"/>
                <a:stretch>
                  <a:fillRect l="-19608" r="-7843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2A2725-FC86-47B5-A9DC-8F102A3C702E}"/>
                  </a:ext>
                </a:extLst>
              </p:cNvPr>
              <p:cNvSpPr txBox="1"/>
              <p:nvPr/>
            </p:nvSpPr>
            <p:spPr>
              <a:xfrm>
                <a:off x="10276929" y="2498374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2A2725-FC86-47B5-A9DC-8F102A3C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929" y="2498374"/>
                <a:ext cx="423065" cy="307777"/>
              </a:xfrm>
              <a:prstGeom prst="rect">
                <a:avLst/>
              </a:prstGeom>
              <a:blipFill>
                <a:blip r:embed="rId7"/>
                <a:stretch>
                  <a:fillRect l="-8696" r="-579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9B0B41-95A9-43D1-AD6E-D63D7EB3FDEB}"/>
                  </a:ext>
                </a:extLst>
              </p:cNvPr>
              <p:cNvSpPr txBox="1"/>
              <p:nvPr/>
            </p:nvSpPr>
            <p:spPr>
              <a:xfrm>
                <a:off x="10273371" y="1846591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9B0B41-95A9-43D1-AD6E-D63D7EB3F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371" y="1846591"/>
                <a:ext cx="429028" cy="307777"/>
              </a:xfrm>
              <a:prstGeom prst="rect">
                <a:avLst/>
              </a:prstGeom>
              <a:blipFill>
                <a:blip r:embed="rId8"/>
                <a:stretch>
                  <a:fillRect l="-7042" r="-56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D97965-815D-4C73-81DB-3650B1E4510C}"/>
                  </a:ext>
                </a:extLst>
              </p:cNvPr>
              <p:cNvSpPr txBox="1"/>
              <p:nvPr/>
            </p:nvSpPr>
            <p:spPr>
              <a:xfrm>
                <a:off x="9293563" y="2964684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D97965-815D-4C73-81DB-3650B1E45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563" y="2964684"/>
                <a:ext cx="429028" cy="307777"/>
              </a:xfrm>
              <a:prstGeom prst="rect">
                <a:avLst/>
              </a:prstGeom>
              <a:blipFill>
                <a:blip r:embed="rId9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9B958E-8BEB-41D4-B0CC-5132E8E5072D}"/>
                  </a:ext>
                </a:extLst>
              </p:cNvPr>
              <p:cNvSpPr txBox="1"/>
              <p:nvPr/>
            </p:nvSpPr>
            <p:spPr>
              <a:xfrm>
                <a:off x="10923715" y="2964684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9B958E-8BEB-41D4-B0CC-5132E8E5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715" y="2964684"/>
                <a:ext cx="429028" cy="307777"/>
              </a:xfrm>
              <a:prstGeom prst="rect">
                <a:avLst/>
              </a:prstGeom>
              <a:blipFill>
                <a:blip r:embed="rId10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3D6BCA-A5E3-B5E1-1901-5D061A655EC5}"/>
                  </a:ext>
                </a:extLst>
              </p:cNvPr>
              <p:cNvSpPr txBox="1"/>
              <p:nvPr/>
            </p:nvSpPr>
            <p:spPr>
              <a:xfrm>
                <a:off x="2622428" y="3668281"/>
                <a:ext cx="3390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3D6BCA-A5E3-B5E1-1901-5D061A655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28" y="3668281"/>
                <a:ext cx="3390800" cy="369332"/>
              </a:xfrm>
              <a:prstGeom prst="rect">
                <a:avLst/>
              </a:prstGeom>
              <a:blipFill>
                <a:blip r:embed="rId11"/>
                <a:stretch>
                  <a:fillRect t="-50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2C8153-13EC-D672-35C9-4334220D251D}"/>
                  </a:ext>
                </a:extLst>
              </p:cNvPr>
              <p:cNvSpPr txBox="1"/>
              <p:nvPr/>
            </p:nvSpPr>
            <p:spPr>
              <a:xfrm>
                <a:off x="2622428" y="4157141"/>
                <a:ext cx="26252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2C8153-13EC-D672-35C9-4334220D2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28" y="4157141"/>
                <a:ext cx="2625269" cy="369332"/>
              </a:xfrm>
              <a:prstGeom prst="rect">
                <a:avLst/>
              </a:prstGeom>
              <a:blipFill>
                <a:blip r:embed="rId12"/>
                <a:stretch>
                  <a:fillRect l="-928" t="-4918" r="-6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580AEA-2524-1CBA-0251-E3A814F79382}"/>
                  </a:ext>
                </a:extLst>
              </p:cNvPr>
              <p:cNvSpPr txBox="1"/>
              <p:nvPr/>
            </p:nvSpPr>
            <p:spPr>
              <a:xfrm>
                <a:off x="2789405" y="4614828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580AEA-2524-1CBA-0251-E3A814F79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405" y="4614828"/>
                <a:ext cx="1062791" cy="369332"/>
              </a:xfrm>
              <a:prstGeom prst="rect">
                <a:avLst/>
              </a:prstGeom>
              <a:blipFill>
                <a:blip r:embed="rId13"/>
                <a:stretch>
                  <a:fillRect l="-6897" r="-287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3088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Identifiable scaling </a:t>
            </a:r>
            <a:r>
              <a:rPr lang="en-US" dirty="0" err="1"/>
              <a:t>reparametrization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Looked at special class of models: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Strongly connected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Single input/output in same compartment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Leaks from every compartment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Can re-write diagonal elements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lvl="2"/>
                <a:r>
                  <a:rPr lang="en-US" sz="2800" u="sng" dirty="0"/>
                  <a:t>Ex:</a:t>
                </a:r>
              </a:p>
              <a:p>
                <a:pPr lvl="2"/>
                <a:endParaRPr lang="en-US" sz="2800" u="sng" dirty="0"/>
              </a:p>
              <a:p>
                <a:pPr lvl="2"/>
                <a:endParaRPr lang="en-US" sz="2800" u="sng" dirty="0"/>
              </a:p>
              <a:p>
                <a:pPr lvl="2"/>
                <a:endParaRPr lang="en-US" sz="2800" u="sng" dirty="0"/>
              </a:p>
              <a:p>
                <a:pPr lvl="2"/>
                <a:endParaRPr lang="en-US" sz="2800" u="sng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59DB920-79F8-4FAA-9C72-41A3BD17DDCA}"/>
              </a:ext>
            </a:extLst>
          </p:cNvPr>
          <p:cNvSpPr/>
          <p:nvPr/>
        </p:nvSpPr>
        <p:spPr>
          <a:xfrm>
            <a:off x="9248858" y="190566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2111A3-43D8-4FF8-8974-598E009C3E51}"/>
              </a:ext>
            </a:extLst>
          </p:cNvPr>
          <p:cNvSpPr/>
          <p:nvPr/>
        </p:nvSpPr>
        <p:spPr>
          <a:xfrm>
            <a:off x="10880200" y="190566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04F516-34ED-46A7-B029-EDD440604B79}"/>
              </a:ext>
            </a:extLst>
          </p:cNvPr>
          <p:cNvCxnSpPr/>
          <p:nvPr/>
        </p:nvCxnSpPr>
        <p:spPr>
          <a:xfrm>
            <a:off x="10163258" y="2204787"/>
            <a:ext cx="71694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E8F770-BBFA-4D40-B588-29D079E86C1B}"/>
              </a:ext>
            </a:extLst>
          </p:cNvPr>
          <p:cNvCxnSpPr/>
          <p:nvPr/>
        </p:nvCxnSpPr>
        <p:spPr>
          <a:xfrm flipH="1">
            <a:off x="10155969" y="2533815"/>
            <a:ext cx="71694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03C113-80CF-4894-9E09-2B6CBDD2A639}"/>
              </a:ext>
            </a:extLst>
          </p:cNvPr>
          <p:cNvCxnSpPr>
            <a:cxnSpLocks/>
          </p:cNvCxnSpPr>
          <p:nvPr/>
        </p:nvCxnSpPr>
        <p:spPr>
          <a:xfrm rot="5400000">
            <a:off x="9347587" y="3178533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3A55E0-3EE4-4D71-AB7B-8FF8FF5E6F6A}"/>
              </a:ext>
            </a:extLst>
          </p:cNvPr>
          <p:cNvCxnSpPr>
            <a:cxnSpLocks/>
          </p:cNvCxnSpPr>
          <p:nvPr/>
        </p:nvCxnSpPr>
        <p:spPr>
          <a:xfrm rot="5400000">
            <a:off x="10978929" y="3178533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171DF1-4402-49FE-B21B-0CB37413AF16}"/>
              </a:ext>
            </a:extLst>
          </p:cNvPr>
          <p:cNvCxnSpPr>
            <a:cxnSpLocks/>
          </p:cNvCxnSpPr>
          <p:nvPr/>
        </p:nvCxnSpPr>
        <p:spPr>
          <a:xfrm rot="2700000">
            <a:off x="8768466" y="1777779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0541CB-581C-48F2-A158-6D7369C0220F}"/>
              </a:ext>
            </a:extLst>
          </p:cNvPr>
          <p:cNvCxnSpPr>
            <a:cxnSpLocks/>
          </p:cNvCxnSpPr>
          <p:nvPr/>
        </p:nvCxnSpPr>
        <p:spPr>
          <a:xfrm flipV="1">
            <a:off x="10038623" y="1487845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FB62111-4AE7-4335-B8AC-6FDBBC2E6CF5}"/>
              </a:ext>
            </a:extLst>
          </p:cNvPr>
          <p:cNvSpPr/>
          <p:nvPr/>
        </p:nvSpPr>
        <p:spPr>
          <a:xfrm>
            <a:off x="10476008" y="1361001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B28FC5-44BA-4D8E-9503-D8CB2323EA97}"/>
                  </a:ext>
                </a:extLst>
              </p:cNvPr>
              <p:cNvSpPr txBox="1"/>
              <p:nvPr/>
            </p:nvSpPr>
            <p:spPr>
              <a:xfrm>
                <a:off x="9507276" y="2118316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B28FC5-44BA-4D8E-9503-D8CB2323E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76" y="2118316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230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63886-7BFE-43EC-A6A8-56DF6E0E1514}"/>
                  </a:ext>
                </a:extLst>
              </p:cNvPr>
              <p:cNvSpPr txBox="1"/>
              <p:nvPr/>
            </p:nvSpPr>
            <p:spPr>
              <a:xfrm>
                <a:off x="11160483" y="2118316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63886-7BFE-43EC-A6A8-56DF6E0E1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483" y="2118316"/>
                <a:ext cx="318052" cy="461665"/>
              </a:xfrm>
              <a:prstGeom prst="rect">
                <a:avLst/>
              </a:prstGeom>
              <a:blipFill>
                <a:blip r:embed="rId4"/>
                <a:stretch>
                  <a:fillRect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68DCB3-CC21-44A0-9B5C-BBA7396EAB22}"/>
                  </a:ext>
                </a:extLst>
              </p:cNvPr>
              <p:cNvSpPr txBox="1"/>
              <p:nvPr/>
            </p:nvSpPr>
            <p:spPr>
              <a:xfrm>
                <a:off x="8546857" y="1224672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68DCB3-CC21-44A0-9B5C-BBA7396E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857" y="1224672"/>
                <a:ext cx="318869" cy="307777"/>
              </a:xfrm>
              <a:prstGeom prst="rect">
                <a:avLst/>
              </a:prstGeom>
              <a:blipFill>
                <a:blip r:embed="rId5"/>
                <a:stretch>
                  <a:fillRect l="-9615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93D869-0656-4C64-A2D6-9516E8612307}"/>
                  </a:ext>
                </a:extLst>
              </p:cNvPr>
              <p:cNvSpPr txBox="1"/>
              <p:nvPr/>
            </p:nvSpPr>
            <p:spPr>
              <a:xfrm>
                <a:off x="10639663" y="1194808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93D869-0656-4C64-A2D6-9516E8612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663" y="1194808"/>
                <a:ext cx="307905" cy="307777"/>
              </a:xfrm>
              <a:prstGeom prst="rect">
                <a:avLst/>
              </a:prstGeom>
              <a:blipFill>
                <a:blip r:embed="rId6"/>
                <a:stretch>
                  <a:fillRect l="-19608" r="-7843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2A2725-FC86-47B5-A9DC-8F102A3C702E}"/>
                  </a:ext>
                </a:extLst>
              </p:cNvPr>
              <p:cNvSpPr txBox="1"/>
              <p:nvPr/>
            </p:nvSpPr>
            <p:spPr>
              <a:xfrm>
                <a:off x="10276929" y="2498374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2A2725-FC86-47B5-A9DC-8F102A3C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929" y="2498374"/>
                <a:ext cx="423065" cy="307777"/>
              </a:xfrm>
              <a:prstGeom prst="rect">
                <a:avLst/>
              </a:prstGeom>
              <a:blipFill>
                <a:blip r:embed="rId7"/>
                <a:stretch>
                  <a:fillRect l="-8696" r="-579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9B0B41-95A9-43D1-AD6E-D63D7EB3FDEB}"/>
                  </a:ext>
                </a:extLst>
              </p:cNvPr>
              <p:cNvSpPr txBox="1"/>
              <p:nvPr/>
            </p:nvSpPr>
            <p:spPr>
              <a:xfrm>
                <a:off x="10273371" y="1846591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9B0B41-95A9-43D1-AD6E-D63D7EB3F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371" y="1846591"/>
                <a:ext cx="429028" cy="307777"/>
              </a:xfrm>
              <a:prstGeom prst="rect">
                <a:avLst/>
              </a:prstGeom>
              <a:blipFill>
                <a:blip r:embed="rId8"/>
                <a:stretch>
                  <a:fillRect l="-7042" r="-56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D97965-815D-4C73-81DB-3650B1E4510C}"/>
                  </a:ext>
                </a:extLst>
              </p:cNvPr>
              <p:cNvSpPr txBox="1"/>
              <p:nvPr/>
            </p:nvSpPr>
            <p:spPr>
              <a:xfrm>
                <a:off x="9293563" y="2964684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D97965-815D-4C73-81DB-3650B1E45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563" y="2964684"/>
                <a:ext cx="429028" cy="307777"/>
              </a:xfrm>
              <a:prstGeom prst="rect">
                <a:avLst/>
              </a:prstGeom>
              <a:blipFill>
                <a:blip r:embed="rId9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9B958E-8BEB-41D4-B0CC-5132E8E5072D}"/>
                  </a:ext>
                </a:extLst>
              </p:cNvPr>
              <p:cNvSpPr txBox="1"/>
              <p:nvPr/>
            </p:nvSpPr>
            <p:spPr>
              <a:xfrm>
                <a:off x="10923715" y="2964684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9B958E-8BEB-41D4-B0CC-5132E8E5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715" y="2964684"/>
                <a:ext cx="429028" cy="307777"/>
              </a:xfrm>
              <a:prstGeom prst="rect">
                <a:avLst/>
              </a:prstGeom>
              <a:blipFill>
                <a:blip r:embed="rId10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61F1E-9E78-4405-8332-913A41431EEA}"/>
                  </a:ext>
                </a:extLst>
              </p:cNvPr>
              <p:cNvSpPr txBox="1"/>
              <p:nvPr/>
            </p:nvSpPr>
            <p:spPr>
              <a:xfrm>
                <a:off x="2622428" y="3668281"/>
                <a:ext cx="3390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61F1E-9E78-4405-8332-913A41431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28" y="3668281"/>
                <a:ext cx="3390800" cy="369332"/>
              </a:xfrm>
              <a:prstGeom prst="rect">
                <a:avLst/>
              </a:prstGeom>
              <a:blipFill>
                <a:blip r:embed="rId11"/>
                <a:stretch>
                  <a:fillRect t="-50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4FBBC5-09EA-4B99-9BA7-5BD46AF83AC4}"/>
                  </a:ext>
                </a:extLst>
              </p:cNvPr>
              <p:cNvSpPr txBox="1"/>
              <p:nvPr/>
            </p:nvSpPr>
            <p:spPr>
              <a:xfrm>
                <a:off x="2622428" y="4157141"/>
                <a:ext cx="26252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4FBBC5-09EA-4B99-9BA7-5BD46AF83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28" y="4157141"/>
                <a:ext cx="2625269" cy="369332"/>
              </a:xfrm>
              <a:prstGeom prst="rect">
                <a:avLst/>
              </a:prstGeom>
              <a:blipFill>
                <a:blip r:embed="rId12"/>
                <a:stretch>
                  <a:fillRect l="-928" t="-4918" r="-6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240E1A-3540-4E08-9290-07D329D9BC40}"/>
                  </a:ext>
                </a:extLst>
              </p:cNvPr>
              <p:cNvSpPr txBox="1"/>
              <p:nvPr/>
            </p:nvSpPr>
            <p:spPr>
              <a:xfrm>
                <a:off x="2789405" y="4614828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240E1A-3540-4E08-9290-07D329D9B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405" y="4614828"/>
                <a:ext cx="1062791" cy="369332"/>
              </a:xfrm>
              <a:prstGeom prst="rect">
                <a:avLst/>
              </a:prstGeom>
              <a:blipFill>
                <a:blip r:embed="rId13"/>
                <a:stretch>
                  <a:fillRect l="-6897" r="-287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>
            <a:extLst>
              <a:ext uri="{FF2B5EF4-FFF2-40B4-BE49-F238E27FC236}">
                <a16:creationId xmlns:a16="http://schemas.microsoft.com/office/drawing/2014/main" id="{D2B05DBA-F5D6-4B91-97AB-345B7EE3C16D}"/>
              </a:ext>
            </a:extLst>
          </p:cNvPr>
          <p:cNvSpPr/>
          <p:nvPr/>
        </p:nvSpPr>
        <p:spPr>
          <a:xfrm>
            <a:off x="5972138" y="3834537"/>
            <a:ext cx="244216" cy="11382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9FD537-4D7A-AD6B-4323-AE384E08DFAA}"/>
                  </a:ext>
                </a:extLst>
              </p:cNvPr>
              <p:cNvSpPr txBox="1"/>
              <p:nvPr/>
            </p:nvSpPr>
            <p:spPr>
              <a:xfrm>
                <a:off x="6267217" y="4134436"/>
                <a:ext cx="57697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rgbClr val="FF0000"/>
                    </a:solidFill>
                  </a:rPr>
                  <a:t>Graph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edges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vertices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9FD537-4D7A-AD6B-4323-AE384E08D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217" y="4134436"/>
                <a:ext cx="5769720" cy="523220"/>
              </a:xfrm>
              <a:prstGeom prst="rect">
                <a:avLst/>
              </a:prstGeom>
              <a:blipFill>
                <a:blip r:embed="rId14"/>
                <a:stretch>
                  <a:fillRect l="-211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7015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Identifiable scaling </a:t>
            </a:r>
            <a:r>
              <a:rPr lang="en-US" dirty="0" err="1"/>
              <a:t>reparametrization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199" y="1364698"/>
                <a:ext cx="10822757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Looked at special class of models: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Strongly connected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Single input/output in same compartment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Leaks from every compartment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Can re-write diagonal elements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lvl="2"/>
                <a:r>
                  <a:rPr lang="en-US" sz="2800" u="sng" dirty="0"/>
                  <a:t>Ex:</a:t>
                </a:r>
              </a:p>
              <a:p>
                <a:pPr lvl="2"/>
                <a:endParaRPr lang="en-US" sz="2800" u="sng" dirty="0"/>
              </a:p>
              <a:p>
                <a:pPr lvl="2"/>
                <a:endParaRPr lang="en-US" sz="2800" u="sng" dirty="0"/>
              </a:p>
              <a:p>
                <a:r>
                  <a:rPr lang="en-US" sz="2800" dirty="0"/>
                  <a:t>Identifiable functions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, </a:t>
                </a:r>
                <a:endParaRPr lang="en-US" sz="28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FFC000"/>
                    </a:solidFill>
                  </a:rPr>
                  <a:t> 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:endParaRPr lang="en-US" sz="28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2800" dirty="0"/>
                  <a:t> are cycles in graph!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64698"/>
                <a:ext cx="10822757" cy="5262979"/>
              </a:xfrm>
              <a:prstGeom prst="rect">
                <a:avLst/>
              </a:prstGeom>
              <a:blipFill>
                <a:blip r:embed="rId2"/>
                <a:stretch>
                  <a:fillRect l="-1126" t="-1159" b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59DB920-79F8-4FAA-9C72-41A3BD17DDCA}"/>
              </a:ext>
            </a:extLst>
          </p:cNvPr>
          <p:cNvSpPr/>
          <p:nvPr/>
        </p:nvSpPr>
        <p:spPr>
          <a:xfrm>
            <a:off x="9248858" y="1905662"/>
            <a:ext cx="914400" cy="9144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2111A3-43D8-4FF8-8974-598E009C3E51}"/>
              </a:ext>
            </a:extLst>
          </p:cNvPr>
          <p:cNvSpPr/>
          <p:nvPr/>
        </p:nvSpPr>
        <p:spPr>
          <a:xfrm>
            <a:off x="10880200" y="1905662"/>
            <a:ext cx="914400" cy="9144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04F516-34ED-46A7-B029-EDD440604B79}"/>
              </a:ext>
            </a:extLst>
          </p:cNvPr>
          <p:cNvCxnSpPr/>
          <p:nvPr/>
        </p:nvCxnSpPr>
        <p:spPr>
          <a:xfrm>
            <a:off x="10163258" y="2204787"/>
            <a:ext cx="716942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E8F770-BBFA-4D40-B588-29D079E86C1B}"/>
              </a:ext>
            </a:extLst>
          </p:cNvPr>
          <p:cNvCxnSpPr/>
          <p:nvPr/>
        </p:nvCxnSpPr>
        <p:spPr>
          <a:xfrm flipH="1">
            <a:off x="10155969" y="2533815"/>
            <a:ext cx="716942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03C113-80CF-4894-9E09-2B6CBDD2A639}"/>
              </a:ext>
            </a:extLst>
          </p:cNvPr>
          <p:cNvCxnSpPr>
            <a:cxnSpLocks/>
          </p:cNvCxnSpPr>
          <p:nvPr/>
        </p:nvCxnSpPr>
        <p:spPr>
          <a:xfrm rot="5400000">
            <a:off x="9347587" y="3178533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3A55E0-3EE4-4D71-AB7B-8FF8FF5E6F6A}"/>
              </a:ext>
            </a:extLst>
          </p:cNvPr>
          <p:cNvCxnSpPr>
            <a:cxnSpLocks/>
          </p:cNvCxnSpPr>
          <p:nvPr/>
        </p:nvCxnSpPr>
        <p:spPr>
          <a:xfrm rot="5400000">
            <a:off x="10978929" y="3178533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171DF1-4402-49FE-B21B-0CB37413AF16}"/>
              </a:ext>
            </a:extLst>
          </p:cNvPr>
          <p:cNvCxnSpPr>
            <a:cxnSpLocks/>
          </p:cNvCxnSpPr>
          <p:nvPr/>
        </p:nvCxnSpPr>
        <p:spPr>
          <a:xfrm rot="2700000">
            <a:off x="8768466" y="1777779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0541CB-581C-48F2-A158-6D7369C0220F}"/>
              </a:ext>
            </a:extLst>
          </p:cNvPr>
          <p:cNvCxnSpPr>
            <a:cxnSpLocks/>
          </p:cNvCxnSpPr>
          <p:nvPr/>
        </p:nvCxnSpPr>
        <p:spPr>
          <a:xfrm flipV="1">
            <a:off x="10038623" y="1487845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FB62111-4AE7-4335-B8AC-6FDBBC2E6CF5}"/>
              </a:ext>
            </a:extLst>
          </p:cNvPr>
          <p:cNvSpPr/>
          <p:nvPr/>
        </p:nvSpPr>
        <p:spPr>
          <a:xfrm>
            <a:off x="10476008" y="1361001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B28FC5-44BA-4D8E-9503-D8CB2323EA97}"/>
                  </a:ext>
                </a:extLst>
              </p:cNvPr>
              <p:cNvSpPr txBox="1"/>
              <p:nvPr/>
            </p:nvSpPr>
            <p:spPr>
              <a:xfrm>
                <a:off x="9507276" y="2118316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B28FC5-44BA-4D8E-9503-D8CB2323E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76" y="2118316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230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63886-7BFE-43EC-A6A8-56DF6E0E1514}"/>
                  </a:ext>
                </a:extLst>
              </p:cNvPr>
              <p:cNvSpPr txBox="1"/>
              <p:nvPr/>
            </p:nvSpPr>
            <p:spPr>
              <a:xfrm>
                <a:off x="11160483" y="2118316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63886-7BFE-43EC-A6A8-56DF6E0E1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483" y="2118316"/>
                <a:ext cx="318052" cy="461665"/>
              </a:xfrm>
              <a:prstGeom prst="rect">
                <a:avLst/>
              </a:prstGeom>
              <a:blipFill>
                <a:blip r:embed="rId4"/>
                <a:stretch>
                  <a:fillRect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68DCB3-CC21-44A0-9B5C-BBA7396EAB22}"/>
                  </a:ext>
                </a:extLst>
              </p:cNvPr>
              <p:cNvSpPr txBox="1"/>
              <p:nvPr/>
            </p:nvSpPr>
            <p:spPr>
              <a:xfrm>
                <a:off x="8546857" y="1224672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68DCB3-CC21-44A0-9B5C-BBA7396E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857" y="1224672"/>
                <a:ext cx="318869" cy="307777"/>
              </a:xfrm>
              <a:prstGeom prst="rect">
                <a:avLst/>
              </a:prstGeom>
              <a:blipFill>
                <a:blip r:embed="rId5"/>
                <a:stretch>
                  <a:fillRect l="-9615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93D869-0656-4C64-A2D6-9516E8612307}"/>
                  </a:ext>
                </a:extLst>
              </p:cNvPr>
              <p:cNvSpPr txBox="1"/>
              <p:nvPr/>
            </p:nvSpPr>
            <p:spPr>
              <a:xfrm>
                <a:off x="10639663" y="1194808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93D869-0656-4C64-A2D6-9516E8612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663" y="1194808"/>
                <a:ext cx="307905" cy="307777"/>
              </a:xfrm>
              <a:prstGeom prst="rect">
                <a:avLst/>
              </a:prstGeom>
              <a:blipFill>
                <a:blip r:embed="rId6"/>
                <a:stretch>
                  <a:fillRect l="-19608" r="-7843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2A2725-FC86-47B5-A9DC-8F102A3C702E}"/>
                  </a:ext>
                </a:extLst>
              </p:cNvPr>
              <p:cNvSpPr txBox="1"/>
              <p:nvPr/>
            </p:nvSpPr>
            <p:spPr>
              <a:xfrm>
                <a:off x="10276929" y="2498374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2A2725-FC86-47B5-A9DC-8F102A3C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929" y="2498374"/>
                <a:ext cx="423065" cy="307777"/>
              </a:xfrm>
              <a:prstGeom prst="rect">
                <a:avLst/>
              </a:prstGeom>
              <a:blipFill>
                <a:blip r:embed="rId7"/>
                <a:stretch>
                  <a:fillRect l="-8696" r="-579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9B0B41-95A9-43D1-AD6E-D63D7EB3FDEB}"/>
                  </a:ext>
                </a:extLst>
              </p:cNvPr>
              <p:cNvSpPr txBox="1"/>
              <p:nvPr/>
            </p:nvSpPr>
            <p:spPr>
              <a:xfrm>
                <a:off x="10273371" y="1846591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9B0B41-95A9-43D1-AD6E-D63D7EB3F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371" y="1846591"/>
                <a:ext cx="429028" cy="307777"/>
              </a:xfrm>
              <a:prstGeom prst="rect">
                <a:avLst/>
              </a:prstGeom>
              <a:blipFill>
                <a:blip r:embed="rId8"/>
                <a:stretch>
                  <a:fillRect l="-7042" r="-56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D97965-815D-4C73-81DB-3650B1E4510C}"/>
                  </a:ext>
                </a:extLst>
              </p:cNvPr>
              <p:cNvSpPr txBox="1"/>
              <p:nvPr/>
            </p:nvSpPr>
            <p:spPr>
              <a:xfrm>
                <a:off x="9293563" y="2964684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D97965-815D-4C73-81DB-3650B1E45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563" y="2964684"/>
                <a:ext cx="429028" cy="307777"/>
              </a:xfrm>
              <a:prstGeom prst="rect">
                <a:avLst/>
              </a:prstGeom>
              <a:blipFill>
                <a:blip r:embed="rId9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9B958E-8BEB-41D4-B0CC-5132E8E5072D}"/>
                  </a:ext>
                </a:extLst>
              </p:cNvPr>
              <p:cNvSpPr txBox="1"/>
              <p:nvPr/>
            </p:nvSpPr>
            <p:spPr>
              <a:xfrm>
                <a:off x="10923715" y="2964684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9B958E-8BEB-41D4-B0CC-5132E8E5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715" y="2964684"/>
                <a:ext cx="429028" cy="307777"/>
              </a:xfrm>
              <a:prstGeom prst="rect">
                <a:avLst/>
              </a:prstGeom>
              <a:blipFill>
                <a:blip r:embed="rId10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>
            <a:extLst>
              <a:ext uri="{FF2B5EF4-FFF2-40B4-BE49-F238E27FC236}">
                <a16:creationId xmlns:a16="http://schemas.microsoft.com/office/drawing/2014/main" id="{D2B05DBA-F5D6-4B91-97AB-345B7EE3C16D}"/>
              </a:ext>
            </a:extLst>
          </p:cNvPr>
          <p:cNvSpPr/>
          <p:nvPr/>
        </p:nvSpPr>
        <p:spPr>
          <a:xfrm>
            <a:off x="5972138" y="3834537"/>
            <a:ext cx="244216" cy="11382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F6E080-4CFF-4692-8CD4-3107D0F4538B}"/>
                  </a:ext>
                </a:extLst>
              </p:cNvPr>
              <p:cNvSpPr txBox="1"/>
              <p:nvPr/>
            </p:nvSpPr>
            <p:spPr>
              <a:xfrm>
                <a:off x="6267217" y="4134436"/>
                <a:ext cx="57697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rgbClr val="FF0000"/>
                    </a:solidFill>
                  </a:rPr>
                  <a:t>Graph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edges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vertices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F6E080-4CFF-4692-8CD4-3107D0F45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217" y="4134436"/>
                <a:ext cx="5769720" cy="523220"/>
              </a:xfrm>
              <a:prstGeom prst="rect">
                <a:avLst/>
              </a:prstGeom>
              <a:blipFill>
                <a:blip r:embed="rId11"/>
                <a:stretch>
                  <a:fillRect l="-211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8F997-A957-DD78-6E06-B834C7A21717}"/>
                  </a:ext>
                </a:extLst>
              </p:cNvPr>
              <p:cNvSpPr txBox="1"/>
              <p:nvPr/>
            </p:nvSpPr>
            <p:spPr>
              <a:xfrm>
                <a:off x="2622428" y="3668281"/>
                <a:ext cx="3390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8F997-A957-DD78-6E06-B834C7A21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28" y="3668281"/>
                <a:ext cx="3390800" cy="369332"/>
              </a:xfrm>
              <a:prstGeom prst="rect">
                <a:avLst/>
              </a:prstGeom>
              <a:blipFill>
                <a:blip r:embed="rId16"/>
                <a:stretch>
                  <a:fillRect t="-50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57BC84-E201-1FF0-9506-C1F09C2CFA92}"/>
                  </a:ext>
                </a:extLst>
              </p:cNvPr>
              <p:cNvSpPr txBox="1"/>
              <p:nvPr/>
            </p:nvSpPr>
            <p:spPr>
              <a:xfrm>
                <a:off x="2622428" y="4157141"/>
                <a:ext cx="26252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57BC84-E201-1FF0-9506-C1F09C2CF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28" y="4157141"/>
                <a:ext cx="2625269" cy="369332"/>
              </a:xfrm>
              <a:prstGeom prst="rect">
                <a:avLst/>
              </a:prstGeom>
              <a:blipFill>
                <a:blip r:embed="rId17"/>
                <a:stretch>
                  <a:fillRect l="-928" t="-4918" r="-6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AEF70C-C0EB-E3B6-382A-CB31179C62C8}"/>
                  </a:ext>
                </a:extLst>
              </p:cNvPr>
              <p:cNvSpPr txBox="1"/>
              <p:nvPr/>
            </p:nvSpPr>
            <p:spPr>
              <a:xfrm>
                <a:off x="2789405" y="4614828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AEF70C-C0EB-E3B6-382A-CB31179C6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405" y="4614828"/>
                <a:ext cx="1062791" cy="369332"/>
              </a:xfrm>
              <a:prstGeom prst="rect">
                <a:avLst/>
              </a:prstGeom>
              <a:blipFill>
                <a:blip r:embed="rId18"/>
                <a:stretch>
                  <a:fillRect l="-6897" r="-287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8125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Identifiable scaling </a:t>
            </a:r>
            <a:r>
              <a:rPr lang="en-US" dirty="0" err="1"/>
              <a:t>reparametrization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318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Looked at special class of models: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Strongly connected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Single input/output in same compartment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Leaks from every compartment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Can re-write diagonal elements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lvl="2"/>
                <a:endParaRPr lang="en-US" sz="2800" u="sng" dirty="0"/>
              </a:p>
              <a:p>
                <a:pPr lvl="2"/>
                <a:r>
                  <a:rPr lang="en-US" sz="2800" u="sng" dirty="0"/>
                  <a:t>Theorem [M-</a:t>
                </a:r>
                <a:r>
                  <a:rPr lang="en-US" sz="2800" u="sng" dirty="0" err="1"/>
                  <a:t>Sullivant</a:t>
                </a:r>
                <a:r>
                  <a:rPr lang="en-US" sz="2800" u="sng" dirty="0"/>
                  <a:t> 2014]</a:t>
                </a:r>
                <a:r>
                  <a:rPr lang="en-US" sz="2800" dirty="0"/>
                  <a:t>: Model with above assumptions has an identifiable scaling </a:t>
                </a:r>
                <a:r>
                  <a:rPr lang="en-US" sz="2800" dirty="0" err="1"/>
                  <a:t>reparametrization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/>
                  <a:t> cycles in graph are identifiable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318444"/>
              </a:xfrm>
              <a:prstGeom prst="rect">
                <a:avLst/>
              </a:prstGeom>
              <a:blipFill>
                <a:blip r:embed="rId2"/>
                <a:stretch>
                  <a:fillRect l="-1217" t="-1147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59DB920-79F8-4FAA-9C72-41A3BD17DDCA}"/>
              </a:ext>
            </a:extLst>
          </p:cNvPr>
          <p:cNvSpPr/>
          <p:nvPr/>
        </p:nvSpPr>
        <p:spPr>
          <a:xfrm>
            <a:off x="9248858" y="1905662"/>
            <a:ext cx="914400" cy="9144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2111A3-43D8-4FF8-8974-598E009C3E51}"/>
              </a:ext>
            </a:extLst>
          </p:cNvPr>
          <p:cNvSpPr/>
          <p:nvPr/>
        </p:nvSpPr>
        <p:spPr>
          <a:xfrm>
            <a:off x="10880200" y="1905662"/>
            <a:ext cx="914400" cy="9144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04F516-34ED-46A7-B029-EDD440604B79}"/>
              </a:ext>
            </a:extLst>
          </p:cNvPr>
          <p:cNvCxnSpPr/>
          <p:nvPr/>
        </p:nvCxnSpPr>
        <p:spPr>
          <a:xfrm>
            <a:off x="10163258" y="2204787"/>
            <a:ext cx="716942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E8F770-BBFA-4D40-B588-29D079E86C1B}"/>
              </a:ext>
            </a:extLst>
          </p:cNvPr>
          <p:cNvCxnSpPr/>
          <p:nvPr/>
        </p:nvCxnSpPr>
        <p:spPr>
          <a:xfrm flipH="1">
            <a:off x="10155969" y="2533815"/>
            <a:ext cx="716942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03C113-80CF-4894-9E09-2B6CBDD2A639}"/>
              </a:ext>
            </a:extLst>
          </p:cNvPr>
          <p:cNvCxnSpPr>
            <a:cxnSpLocks/>
          </p:cNvCxnSpPr>
          <p:nvPr/>
        </p:nvCxnSpPr>
        <p:spPr>
          <a:xfrm rot="5400000">
            <a:off x="9347587" y="3178533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3A55E0-3EE4-4D71-AB7B-8FF8FF5E6F6A}"/>
              </a:ext>
            </a:extLst>
          </p:cNvPr>
          <p:cNvCxnSpPr>
            <a:cxnSpLocks/>
          </p:cNvCxnSpPr>
          <p:nvPr/>
        </p:nvCxnSpPr>
        <p:spPr>
          <a:xfrm rot="5400000">
            <a:off x="10978929" y="3178533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171DF1-4402-49FE-B21B-0CB37413AF16}"/>
              </a:ext>
            </a:extLst>
          </p:cNvPr>
          <p:cNvCxnSpPr>
            <a:cxnSpLocks/>
          </p:cNvCxnSpPr>
          <p:nvPr/>
        </p:nvCxnSpPr>
        <p:spPr>
          <a:xfrm rot="2700000">
            <a:off x="8768466" y="1777779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0541CB-581C-48F2-A158-6D7369C0220F}"/>
              </a:ext>
            </a:extLst>
          </p:cNvPr>
          <p:cNvCxnSpPr>
            <a:cxnSpLocks/>
          </p:cNvCxnSpPr>
          <p:nvPr/>
        </p:nvCxnSpPr>
        <p:spPr>
          <a:xfrm flipV="1">
            <a:off x="10038623" y="1487845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FB62111-4AE7-4335-B8AC-6FDBBC2E6CF5}"/>
              </a:ext>
            </a:extLst>
          </p:cNvPr>
          <p:cNvSpPr/>
          <p:nvPr/>
        </p:nvSpPr>
        <p:spPr>
          <a:xfrm>
            <a:off x="10476008" y="1361001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B28FC5-44BA-4D8E-9503-D8CB2323EA97}"/>
                  </a:ext>
                </a:extLst>
              </p:cNvPr>
              <p:cNvSpPr txBox="1"/>
              <p:nvPr/>
            </p:nvSpPr>
            <p:spPr>
              <a:xfrm>
                <a:off x="9507276" y="2118316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B28FC5-44BA-4D8E-9503-D8CB2323E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76" y="2118316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230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63886-7BFE-43EC-A6A8-56DF6E0E1514}"/>
                  </a:ext>
                </a:extLst>
              </p:cNvPr>
              <p:cNvSpPr txBox="1"/>
              <p:nvPr/>
            </p:nvSpPr>
            <p:spPr>
              <a:xfrm>
                <a:off x="11160483" y="2118316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63886-7BFE-43EC-A6A8-56DF6E0E1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483" y="2118316"/>
                <a:ext cx="318052" cy="461665"/>
              </a:xfrm>
              <a:prstGeom prst="rect">
                <a:avLst/>
              </a:prstGeom>
              <a:blipFill>
                <a:blip r:embed="rId4"/>
                <a:stretch>
                  <a:fillRect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68DCB3-CC21-44A0-9B5C-BBA7396EAB22}"/>
                  </a:ext>
                </a:extLst>
              </p:cNvPr>
              <p:cNvSpPr txBox="1"/>
              <p:nvPr/>
            </p:nvSpPr>
            <p:spPr>
              <a:xfrm>
                <a:off x="8546857" y="1224672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68DCB3-CC21-44A0-9B5C-BBA7396E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857" y="1224672"/>
                <a:ext cx="318869" cy="307777"/>
              </a:xfrm>
              <a:prstGeom prst="rect">
                <a:avLst/>
              </a:prstGeom>
              <a:blipFill>
                <a:blip r:embed="rId5"/>
                <a:stretch>
                  <a:fillRect l="-9615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93D869-0656-4C64-A2D6-9516E8612307}"/>
                  </a:ext>
                </a:extLst>
              </p:cNvPr>
              <p:cNvSpPr txBox="1"/>
              <p:nvPr/>
            </p:nvSpPr>
            <p:spPr>
              <a:xfrm>
                <a:off x="10639663" y="1194808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93D869-0656-4C64-A2D6-9516E8612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663" y="1194808"/>
                <a:ext cx="307905" cy="307777"/>
              </a:xfrm>
              <a:prstGeom prst="rect">
                <a:avLst/>
              </a:prstGeom>
              <a:blipFill>
                <a:blip r:embed="rId6"/>
                <a:stretch>
                  <a:fillRect l="-19608" r="-7843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2A2725-FC86-47B5-A9DC-8F102A3C702E}"/>
                  </a:ext>
                </a:extLst>
              </p:cNvPr>
              <p:cNvSpPr txBox="1"/>
              <p:nvPr/>
            </p:nvSpPr>
            <p:spPr>
              <a:xfrm>
                <a:off x="10276929" y="2498374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2A2725-FC86-47B5-A9DC-8F102A3C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929" y="2498374"/>
                <a:ext cx="423065" cy="307777"/>
              </a:xfrm>
              <a:prstGeom prst="rect">
                <a:avLst/>
              </a:prstGeom>
              <a:blipFill>
                <a:blip r:embed="rId7"/>
                <a:stretch>
                  <a:fillRect l="-8696" r="-579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9B0B41-95A9-43D1-AD6E-D63D7EB3FDEB}"/>
                  </a:ext>
                </a:extLst>
              </p:cNvPr>
              <p:cNvSpPr txBox="1"/>
              <p:nvPr/>
            </p:nvSpPr>
            <p:spPr>
              <a:xfrm>
                <a:off x="10273371" y="1846591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9B0B41-95A9-43D1-AD6E-D63D7EB3F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371" y="1846591"/>
                <a:ext cx="429028" cy="307777"/>
              </a:xfrm>
              <a:prstGeom prst="rect">
                <a:avLst/>
              </a:prstGeom>
              <a:blipFill>
                <a:blip r:embed="rId8"/>
                <a:stretch>
                  <a:fillRect l="-7042" r="-56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D97965-815D-4C73-81DB-3650B1E4510C}"/>
                  </a:ext>
                </a:extLst>
              </p:cNvPr>
              <p:cNvSpPr txBox="1"/>
              <p:nvPr/>
            </p:nvSpPr>
            <p:spPr>
              <a:xfrm>
                <a:off x="9293563" y="2964684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D97965-815D-4C73-81DB-3650B1E45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563" y="2964684"/>
                <a:ext cx="429028" cy="307777"/>
              </a:xfrm>
              <a:prstGeom prst="rect">
                <a:avLst/>
              </a:prstGeom>
              <a:blipFill>
                <a:blip r:embed="rId9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9B958E-8BEB-41D4-B0CC-5132E8E5072D}"/>
                  </a:ext>
                </a:extLst>
              </p:cNvPr>
              <p:cNvSpPr txBox="1"/>
              <p:nvPr/>
            </p:nvSpPr>
            <p:spPr>
              <a:xfrm>
                <a:off x="10923715" y="2964684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9B958E-8BEB-41D4-B0CC-5132E8E5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715" y="2964684"/>
                <a:ext cx="429028" cy="307777"/>
              </a:xfrm>
              <a:prstGeom prst="rect">
                <a:avLst/>
              </a:prstGeom>
              <a:blipFill>
                <a:blip r:embed="rId10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3564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4C81-D5B6-42FC-9326-0ED03167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"/>
            <a:ext cx="10515600" cy="132556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783ED4-8C66-41A4-A17F-7424291D31A4}"/>
              </a:ext>
            </a:extLst>
          </p:cNvPr>
          <p:cNvSpPr/>
          <p:nvPr/>
        </p:nvSpPr>
        <p:spPr>
          <a:xfrm>
            <a:off x="1714500" y="27813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629565-AF38-457A-8841-93D3681E43A6}"/>
              </a:ext>
            </a:extLst>
          </p:cNvPr>
          <p:cNvSpPr/>
          <p:nvPr/>
        </p:nvSpPr>
        <p:spPr>
          <a:xfrm>
            <a:off x="2552700" y="17907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58B0F8-587B-4DE7-906A-899E55553E34}"/>
              </a:ext>
            </a:extLst>
          </p:cNvPr>
          <p:cNvSpPr/>
          <p:nvPr/>
        </p:nvSpPr>
        <p:spPr>
          <a:xfrm>
            <a:off x="3390900" y="27813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ADC22B-E8D1-49B3-ACF3-4C95C4E6BD96}"/>
              </a:ext>
            </a:extLst>
          </p:cNvPr>
          <p:cNvCxnSpPr/>
          <p:nvPr/>
        </p:nvCxnSpPr>
        <p:spPr>
          <a:xfrm flipH="1">
            <a:off x="2019300" y="2171700"/>
            <a:ext cx="533399" cy="600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976402-F773-401D-90D1-DB88D86B962C}"/>
              </a:ext>
            </a:extLst>
          </p:cNvPr>
          <p:cNvCxnSpPr>
            <a:endCxn id="17" idx="0"/>
          </p:cNvCxnSpPr>
          <p:nvPr/>
        </p:nvCxnSpPr>
        <p:spPr>
          <a:xfrm>
            <a:off x="3009900" y="2095500"/>
            <a:ext cx="609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D769AA-7D6F-48AF-ABD3-9CDE43AD0D20}"/>
              </a:ext>
            </a:extLst>
          </p:cNvPr>
          <p:cNvCxnSpPr/>
          <p:nvPr/>
        </p:nvCxnSpPr>
        <p:spPr>
          <a:xfrm flipH="1" flipV="1">
            <a:off x="2933700" y="2247900"/>
            <a:ext cx="5334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73548E-A79C-4803-9DA2-7A48A37CE935}"/>
              </a:ext>
            </a:extLst>
          </p:cNvPr>
          <p:cNvCxnSpPr/>
          <p:nvPr/>
        </p:nvCxnSpPr>
        <p:spPr>
          <a:xfrm>
            <a:off x="2247900" y="30861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B49C3A-8074-4F0E-BECE-FEE626995F98}"/>
              </a:ext>
            </a:extLst>
          </p:cNvPr>
          <p:cNvCxnSpPr/>
          <p:nvPr/>
        </p:nvCxnSpPr>
        <p:spPr>
          <a:xfrm flipV="1">
            <a:off x="1485900" y="3162300"/>
            <a:ext cx="250918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19996442-E6A1-4547-B6CD-ACEF070133D2}"/>
              </a:ext>
            </a:extLst>
          </p:cNvPr>
          <p:cNvSpPr/>
          <p:nvPr/>
        </p:nvSpPr>
        <p:spPr>
          <a:xfrm>
            <a:off x="1409700" y="3314700"/>
            <a:ext cx="76200" cy="76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4EEFEA-1B20-481B-BE21-9320E52955DF}"/>
              </a:ext>
            </a:extLst>
          </p:cNvPr>
          <p:cNvCxnSpPr/>
          <p:nvPr/>
        </p:nvCxnSpPr>
        <p:spPr>
          <a:xfrm>
            <a:off x="1333500" y="2781300"/>
            <a:ext cx="381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DC6578-BBE1-4046-85B3-FE297C2F97FC}"/>
              </a:ext>
            </a:extLst>
          </p:cNvPr>
          <p:cNvCxnSpPr/>
          <p:nvPr/>
        </p:nvCxnSpPr>
        <p:spPr>
          <a:xfrm>
            <a:off x="1943100" y="3238500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022910-D978-42BF-8BE7-ABED215E4362}"/>
              </a:ext>
            </a:extLst>
          </p:cNvPr>
          <p:cNvCxnSpPr/>
          <p:nvPr/>
        </p:nvCxnSpPr>
        <p:spPr>
          <a:xfrm flipV="1">
            <a:off x="3009900" y="1638300"/>
            <a:ext cx="3048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B0A373-C83A-4C85-B612-C6DA1B9A9B59}"/>
              </a:ext>
            </a:extLst>
          </p:cNvPr>
          <p:cNvCxnSpPr/>
          <p:nvPr/>
        </p:nvCxnSpPr>
        <p:spPr>
          <a:xfrm flipV="1">
            <a:off x="3848100" y="2705100"/>
            <a:ext cx="3048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757E3C8-DC12-4711-B905-2FA893D85DCC}"/>
              </a:ext>
            </a:extLst>
          </p:cNvPr>
          <p:cNvSpPr/>
          <p:nvPr/>
        </p:nvSpPr>
        <p:spPr>
          <a:xfrm>
            <a:off x="8039102" y="27813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B5A4480-FBE4-43DB-B1C6-4EE80DD9AD86}"/>
              </a:ext>
            </a:extLst>
          </p:cNvPr>
          <p:cNvSpPr/>
          <p:nvPr/>
        </p:nvSpPr>
        <p:spPr>
          <a:xfrm>
            <a:off x="8877302" y="17907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A294D3-90C7-417C-87BF-5E14BA3BCC5D}"/>
              </a:ext>
            </a:extLst>
          </p:cNvPr>
          <p:cNvSpPr/>
          <p:nvPr/>
        </p:nvSpPr>
        <p:spPr>
          <a:xfrm>
            <a:off x="9715502" y="27813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687EF7-BDB1-426B-ADB1-B60BAE0DD183}"/>
              </a:ext>
            </a:extLst>
          </p:cNvPr>
          <p:cNvCxnSpPr>
            <a:stCxn id="28" idx="0"/>
          </p:cNvCxnSpPr>
          <p:nvPr/>
        </p:nvCxnSpPr>
        <p:spPr>
          <a:xfrm flipV="1">
            <a:off x="8267702" y="2095500"/>
            <a:ext cx="609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1629547-73FC-427D-9A79-7E035EFE1E01}"/>
              </a:ext>
            </a:extLst>
          </p:cNvPr>
          <p:cNvCxnSpPr/>
          <p:nvPr/>
        </p:nvCxnSpPr>
        <p:spPr>
          <a:xfrm flipH="1">
            <a:off x="8420103" y="2247900"/>
            <a:ext cx="533399" cy="600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82C3E1-2653-4020-906F-F7F20FFE0F98}"/>
              </a:ext>
            </a:extLst>
          </p:cNvPr>
          <p:cNvCxnSpPr/>
          <p:nvPr/>
        </p:nvCxnSpPr>
        <p:spPr>
          <a:xfrm flipH="1" flipV="1">
            <a:off x="9258302" y="2171700"/>
            <a:ext cx="5334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3DF6AB-3876-4FD7-9AB9-E2B629971F69}"/>
              </a:ext>
            </a:extLst>
          </p:cNvPr>
          <p:cNvCxnSpPr/>
          <p:nvPr/>
        </p:nvCxnSpPr>
        <p:spPr>
          <a:xfrm>
            <a:off x="8572502" y="30099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D10005-004F-44CE-AE86-DBE6C51184EC}"/>
              </a:ext>
            </a:extLst>
          </p:cNvPr>
          <p:cNvCxnSpPr/>
          <p:nvPr/>
        </p:nvCxnSpPr>
        <p:spPr>
          <a:xfrm flipV="1">
            <a:off x="7810502" y="3169557"/>
            <a:ext cx="250918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D45598D3-192E-4E08-AD79-2B0A807F2D21}"/>
              </a:ext>
            </a:extLst>
          </p:cNvPr>
          <p:cNvSpPr/>
          <p:nvPr/>
        </p:nvSpPr>
        <p:spPr>
          <a:xfrm>
            <a:off x="7734302" y="3321957"/>
            <a:ext cx="76200" cy="76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EECA477-2A09-4CC1-93C1-FF04FC0B2CD2}"/>
              </a:ext>
            </a:extLst>
          </p:cNvPr>
          <p:cNvCxnSpPr/>
          <p:nvPr/>
        </p:nvCxnSpPr>
        <p:spPr>
          <a:xfrm>
            <a:off x="7658102" y="2788557"/>
            <a:ext cx="381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EC6355-5686-4ED6-BAD9-DF7E997FCC54}"/>
              </a:ext>
            </a:extLst>
          </p:cNvPr>
          <p:cNvCxnSpPr/>
          <p:nvPr/>
        </p:nvCxnSpPr>
        <p:spPr>
          <a:xfrm>
            <a:off x="8267702" y="3245757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4A8A5D-C34E-4084-8DD9-E8EBF835C6A2}"/>
              </a:ext>
            </a:extLst>
          </p:cNvPr>
          <p:cNvCxnSpPr/>
          <p:nvPr/>
        </p:nvCxnSpPr>
        <p:spPr>
          <a:xfrm flipV="1">
            <a:off x="9334502" y="1645557"/>
            <a:ext cx="3048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3E147D5-CE0B-46A7-BBA3-637B7FD76426}"/>
              </a:ext>
            </a:extLst>
          </p:cNvPr>
          <p:cNvCxnSpPr/>
          <p:nvPr/>
        </p:nvCxnSpPr>
        <p:spPr>
          <a:xfrm flipV="1">
            <a:off x="10172702" y="2712357"/>
            <a:ext cx="3048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54176F5-1F59-4B7D-8DE7-BE4D9DF63B2B}"/>
                  </a:ext>
                </a:extLst>
              </p:cNvPr>
              <p:cNvSpPr/>
              <p:nvPr/>
            </p:nvSpPr>
            <p:spPr>
              <a:xfrm>
                <a:off x="1486627" y="5597269"/>
                <a:ext cx="2380523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54176F5-1F59-4B7D-8DE7-BE4D9DF63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627" y="5597269"/>
                <a:ext cx="2380523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A14C5DB-A45E-487C-BC42-7CC76701A141}"/>
                  </a:ext>
                </a:extLst>
              </p:cNvPr>
              <p:cNvSpPr/>
              <p:nvPr/>
            </p:nvSpPr>
            <p:spPr>
              <a:xfrm>
                <a:off x="8087452" y="5579473"/>
                <a:ext cx="2380523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A14C5DB-A45E-487C-BC42-7CC76701A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452" y="5579473"/>
                <a:ext cx="2380523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948D9A3-3D70-4A12-9469-E3C4852013C3}"/>
              </a:ext>
            </a:extLst>
          </p:cNvPr>
          <p:cNvSpPr txBox="1"/>
          <p:nvPr/>
        </p:nvSpPr>
        <p:spPr>
          <a:xfrm>
            <a:off x="465591" y="6192720"/>
            <a:ext cx="552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 identifiable scaling </a:t>
            </a:r>
            <a:r>
              <a:rPr lang="en-US" sz="2400" dirty="0" err="1">
                <a:solidFill>
                  <a:srgbClr val="FF0000"/>
                </a:solidFill>
              </a:rPr>
              <a:t>reparametrization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BCE079-5EF4-4F85-A00E-9BBCF33D1847}"/>
              </a:ext>
            </a:extLst>
          </p:cNvPr>
          <p:cNvSpPr txBox="1"/>
          <p:nvPr/>
        </p:nvSpPr>
        <p:spPr>
          <a:xfrm>
            <a:off x="6494465" y="6192719"/>
            <a:ext cx="598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Has an identifiable scaling </a:t>
            </a:r>
            <a:r>
              <a:rPr lang="en-US" sz="2400" dirty="0" err="1">
                <a:solidFill>
                  <a:srgbClr val="00B050"/>
                </a:solidFill>
              </a:rPr>
              <a:t>reparametrization</a:t>
            </a:r>
            <a:endParaRPr 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750CBA-B72B-489A-A67D-5F384C77D943}"/>
                  </a:ext>
                </a:extLst>
              </p:cNvPr>
              <p:cNvSpPr txBox="1"/>
              <p:nvPr/>
            </p:nvSpPr>
            <p:spPr>
              <a:xfrm>
                <a:off x="265437" y="3848100"/>
                <a:ext cx="5441618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750CBA-B72B-489A-A67D-5F384C77D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37" y="3848100"/>
                <a:ext cx="5441618" cy="1189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356762-273B-4AB7-AB48-674784CC3B6D}"/>
                  </a:ext>
                </a:extLst>
              </p:cNvPr>
              <p:cNvSpPr txBox="1"/>
              <p:nvPr/>
            </p:nvSpPr>
            <p:spPr>
              <a:xfrm>
                <a:off x="2021303" y="5115995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356762-273B-4AB7-AB48-674784CC3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303" y="5115995"/>
                <a:ext cx="1062791" cy="369332"/>
              </a:xfrm>
              <a:prstGeom prst="rect">
                <a:avLst/>
              </a:prstGeom>
              <a:blipFill>
                <a:blip r:embed="rId5"/>
                <a:stretch>
                  <a:fillRect l="-6897" r="-287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F1BF65-7AEA-4D92-8EFC-E62C2B08DD92}"/>
                  </a:ext>
                </a:extLst>
              </p:cNvPr>
              <p:cNvSpPr txBox="1"/>
              <p:nvPr/>
            </p:nvSpPr>
            <p:spPr>
              <a:xfrm>
                <a:off x="8456792" y="5067444"/>
                <a:ext cx="1062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F1BF65-7AEA-4D92-8EFC-E62C2B08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792" y="5067444"/>
                <a:ext cx="1062791" cy="369332"/>
              </a:xfrm>
              <a:prstGeom prst="rect">
                <a:avLst/>
              </a:prstGeom>
              <a:blipFill>
                <a:blip r:embed="rId6"/>
                <a:stretch>
                  <a:fillRect l="-6857" r="-228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B891CC-94FD-4941-8864-2C8DE30A6284}"/>
                  </a:ext>
                </a:extLst>
              </p:cNvPr>
              <p:cNvSpPr txBox="1"/>
              <p:nvPr/>
            </p:nvSpPr>
            <p:spPr>
              <a:xfrm>
                <a:off x="6342517" y="3848100"/>
                <a:ext cx="5526769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B891CC-94FD-4941-8864-2C8DE30A6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517" y="3848100"/>
                <a:ext cx="5526769" cy="1189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56B3578-B0CD-426D-BB89-C4C7F332D216}"/>
              </a:ext>
            </a:extLst>
          </p:cNvPr>
          <p:cNvSpPr txBox="1"/>
          <p:nvPr/>
        </p:nvSpPr>
        <p:spPr>
          <a:xfrm>
            <a:off x="838200" y="1171872"/>
            <a:ext cx="227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4EBDFE-C493-449D-9C76-385D424AAD24}"/>
              </a:ext>
            </a:extLst>
          </p:cNvPr>
          <p:cNvSpPr txBox="1"/>
          <p:nvPr/>
        </p:nvSpPr>
        <p:spPr>
          <a:xfrm>
            <a:off x="7559710" y="1153877"/>
            <a:ext cx="227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2</a:t>
            </a:r>
          </a:p>
        </p:txBody>
      </p:sp>
    </p:spTree>
    <p:extLst>
      <p:ext uri="{BB962C8B-B14F-4D97-AF65-F5344CB8AC3E}">
        <p14:creationId xmlns:p14="http://schemas.microsoft.com/office/powerpoint/2010/main" val="28915119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Idea behind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48795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Formula for input-output equation: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Coefficients factor through cycles in graph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Number of independent cycles in graph: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Ident. </a:t>
                </a:r>
                <a:r>
                  <a:rPr lang="en-US" sz="2800" dirty="0" err="1"/>
                  <a:t>reparam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dim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𝑖𝑚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maximal (=# independent cycles)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8795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043" t="-1042"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E238BFB-7284-4B20-83AB-4740758E4D1B}"/>
                  </a:ext>
                </a:extLst>
              </p:cNvPr>
              <p:cNvSpPr/>
              <p:nvPr/>
            </p:nvSpPr>
            <p:spPr>
              <a:xfrm>
                <a:off x="2202562" y="1809102"/>
                <a:ext cx="7786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E238BFB-7284-4B20-83AB-4740758E4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562" y="1809102"/>
                <a:ext cx="7786875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33D419-D794-4048-86BD-A50D4E506E5F}"/>
                  </a:ext>
                </a:extLst>
              </p:cNvPr>
              <p:cNvSpPr txBox="1"/>
              <p:nvPr/>
            </p:nvSpPr>
            <p:spPr>
              <a:xfrm>
                <a:off x="3129698" y="2546408"/>
                <a:ext cx="4647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Coefficients of characteristic polynomial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33D419-D794-4048-86BD-A50D4E506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698" y="2546408"/>
                <a:ext cx="4647414" cy="369332"/>
              </a:xfrm>
              <a:prstGeom prst="rect">
                <a:avLst/>
              </a:prstGeom>
              <a:blipFill>
                <a:blip r:embed="rId4"/>
                <a:stretch>
                  <a:fillRect l="-104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5A996-ABBD-4188-98D0-89CE112B54A7}"/>
                  </a:ext>
                </a:extLst>
              </p:cNvPr>
              <p:cNvSpPr txBox="1"/>
              <p:nvPr/>
            </p:nvSpPr>
            <p:spPr>
              <a:xfrm>
                <a:off x="8801489" y="2546408"/>
                <a:ext cx="12671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5A996-ABBD-4188-98D0-89CE112B5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489" y="2546408"/>
                <a:ext cx="1267121" cy="369332"/>
              </a:xfrm>
              <a:prstGeom prst="rect">
                <a:avLst/>
              </a:prstGeom>
              <a:blipFill>
                <a:blip r:embed="rId5"/>
                <a:stretch>
                  <a:fillRect l="-432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AB7E3EC9-D9BE-48A9-87C1-90251C715550}"/>
              </a:ext>
            </a:extLst>
          </p:cNvPr>
          <p:cNvSpPr/>
          <p:nvPr/>
        </p:nvSpPr>
        <p:spPr>
          <a:xfrm rot="5400000">
            <a:off x="3791158" y="1723615"/>
            <a:ext cx="148249" cy="12671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433E153-76AA-4A04-AF6F-56B24A40F649}"/>
              </a:ext>
            </a:extLst>
          </p:cNvPr>
          <p:cNvSpPr/>
          <p:nvPr/>
        </p:nvSpPr>
        <p:spPr>
          <a:xfrm rot="5400000">
            <a:off x="6353177" y="1246489"/>
            <a:ext cx="170557" cy="22436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4F4D1200-D291-4D4D-ACEF-2E4223EE71F7}"/>
              </a:ext>
            </a:extLst>
          </p:cNvPr>
          <p:cNvSpPr/>
          <p:nvPr/>
        </p:nvSpPr>
        <p:spPr>
          <a:xfrm rot="5400000">
            <a:off x="8989933" y="1964186"/>
            <a:ext cx="170557" cy="7636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48893F-F96B-4BF7-B9F0-B4CEA8BC3F7D}"/>
                  </a:ext>
                </a:extLst>
              </p:cNvPr>
              <p:cNvSpPr txBox="1"/>
              <p:nvPr/>
            </p:nvSpPr>
            <p:spPr>
              <a:xfrm>
                <a:off x="1904516" y="3665262"/>
                <a:ext cx="24707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48893F-F96B-4BF7-B9F0-B4CEA8BC3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516" y="3665262"/>
                <a:ext cx="2470741" cy="369332"/>
              </a:xfrm>
              <a:prstGeom prst="rect">
                <a:avLst/>
              </a:prstGeom>
              <a:blipFill>
                <a:blip r:embed="rId6"/>
                <a:stretch>
                  <a:fillRect l="-985" r="-394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4CBE66-365C-4B1A-9E2E-7E933016D6CA}"/>
                  </a:ext>
                </a:extLst>
              </p:cNvPr>
              <p:cNvSpPr txBox="1"/>
              <p:nvPr/>
            </p:nvSpPr>
            <p:spPr>
              <a:xfrm>
                <a:off x="4718113" y="3665262"/>
                <a:ext cx="28729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4CBE66-365C-4B1A-9E2E-7E933016D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113" y="3665262"/>
                <a:ext cx="2872966" cy="369332"/>
              </a:xfrm>
              <a:prstGeom prst="rect">
                <a:avLst/>
              </a:prstGeom>
              <a:blipFill>
                <a:blip r:embed="rId7"/>
                <a:stretch>
                  <a:fillRect l="-1062" r="-425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A977DF-E772-4F4A-9FC8-C7784A29D55D}"/>
                  </a:ext>
                </a:extLst>
              </p:cNvPr>
              <p:cNvSpPr txBox="1"/>
              <p:nvPr/>
            </p:nvSpPr>
            <p:spPr>
              <a:xfrm>
                <a:off x="7875704" y="3665262"/>
                <a:ext cx="14184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A977DF-E772-4F4A-9FC8-C7784A29D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704" y="3665262"/>
                <a:ext cx="1418465" cy="369332"/>
              </a:xfrm>
              <a:prstGeom prst="rect">
                <a:avLst/>
              </a:prstGeom>
              <a:blipFill>
                <a:blip r:embed="rId8"/>
                <a:stretch>
                  <a:fillRect l="-2575" r="-128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E4599068-4917-4BFD-BB5E-DA47A4DBF03C}"/>
              </a:ext>
            </a:extLst>
          </p:cNvPr>
          <p:cNvSpPr/>
          <p:nvPr/>
        </p:nvSpPr>
        <p:spPr>
          <a:xfrm rot="5400000">
            <a:off x="4948976" y="4544046"/>
            <a:ext cx="235760" cy="16120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22A5B053-BBE5-4DC8-ABB3-ED70AB04A276}"/>
              </a:ext>
            </a:extLst>
          </p:cNvPr>
          <p:cNvSpPr/>
          <p:nvPr/>
        </p:nvSpPr>
        <p:spPr>
          <a:xfrm rot="5400000">
            <a:off x="6298190" y="5105429"/>
            <a:ext cx="202073" cy="4556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2C4044-7EA6-4087-95DF-DE7782619AA4}"/>
              </a:ext>
            </a:extLst>
          </p:cNvPr>
          <p:cNvSpPr txBox="1"/>
          <p:nvPr/>
        </p:nvSpPr>
        <p:spPr>
          <a:xfrm>
            <a:off x="4552310" y="5509205"/>
            <a:ext cx="102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cycles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298019-F219-4FC7-BA64-37A58084DFEF}"/>
              </a:ext>
            </a:extLst>
          </p:cNvPr>
          <p:cNvSpPr txBox="1"/>
          <p:nvPr/>
        </p:nvSpPr>
        <p:spPr>
          <a:xfrm>
            <a:off x="5996182" y="5503811"/>
            <a:ext cx="17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self cycles</a:t>
            </a:r>
          </a:p>
        </p:txBody>
      </p:sp>
    </p:spTree>
    <p:extLst>
      <p:ext uri="{BB962C8B-B14F-4D97-AF65-F5344CB8AC3E}">
        <p14:creationId xmlns:p14="http://schemas.microsoft.com/office/powerpoint/2010/main" val="40659269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Option #2.  Adjust model, if experimentally feasible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Add inputs or outputs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985629-3D0B-4DF2-AA63-1389B802E2D1}"/>
              </a:ext>
            </a:extLst>
          </p:cNvPr>
          <p:cNvSpPr/>
          <p:nvPr/>
        </p:nvSpPr>
        <p:spPr>
          <a:xfrm>
            <a:off x="2031097" y="3833047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55FE53-BC6F-4A28-A08D-57C3877486B1}"/>
              </a:ext>
            </a:extLst>
          </p:cNvPr>
          <p:cNvSpPr/>
          <p:nvPr/>
        </p:nvSpPr>
        <p:spPr>
          <a:xfrm>
            <a:off x="3662439" y="3833047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C3CFFB-693A-42F6-88EE-83D1286D1910}"/>
              </a:ext>
            </a:extLst>
          </p:cNvPr>
          <p:cNvCxnSpPr/>
          <p:nvPr/>
        </p:nvCxnSpPr>
        <p:spPr>
          <a:xfrm>
            <a:off x="2945497" y="413217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B5DC21-6BAC-4F3A-A047-C3A06431C61C}"/>
              </a:ext>
            </a:extLst>
          </p:cNvPr>
          <p:cNvCxnSpPr/>
          <p:nvPr/>
        </p:nvCxnSpPr>
        <p:spPr>
          <a:xfrm flipH="1">
            <a:off x="2938208" y="4461200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CB557B-9308-48E6-8C38-2CE5D452D45F}"/>
              </a:ext>
            </a:extLst>
          </p:cNvPr>
          <p:cNvCxnSpPr>
            <a:cxnSpLocks/>
          </p:cNvCxnSpPr>
          <p:nvPr/>
        </p:nvCxnSpPr>
        <p:spPr>
          <a:xfrm rot="5400000">
            <a:off x="2129826" y="5105918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5BE891-6381-4D08-A823-76A0ED7654FD}"/>
              </a:ext>
            </a:extLst>
          </p:cNvPr>
          <p:cNvCxnSpPr>
            <a:cxnSpLocks/>
          </p:cNvCxnSpPr>
          <p:nvPr/>
        </p:nvCxnSpPr>
        <p:spPr>
          <a:xfrm rot="5400000">
            <a:off x="3761168" y="5105918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56B3DA-7197-4CE0-ACBE-BA2CBA600CED}"/>
              </a:ext>
            </a:extLst>
          </p:cNvPr>
          <p:cNvCxnSpPr>
            <a:cxnSpLocks/>
          </p:cNvCxnSpPr>
          <p:nvPr/>
        </p:nvCxnSpPr>
        <p:spPr>
          <a:xfrm rot="2700000">
            <a:off x="1550705" y="370516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58A970-EF52-41D1-A362-2142030E7368}"/>
              </a:ext>
            </a:extLst>
          </p:cNvPr>
          <p:cNvCxnSpPr>
            <a:cxnSpLocks/>
          </p:cNvCxnSpPr>
          <p:nvPr/>
        </p:nvCxnSpPr>
        <p:spPr>
          <a:xfrm flipV="1">
            <a:off x="2820862" y="3415230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F3C0D36-06AD-40BF-9350-9556B9B90BBF}"/>
              </a:ext>
            </a:extLst>
          </p:cNvPr>
          <p:cNvSpPr/>
          <p:nvPr/>
        </p:nvSpPr>
        <p:spPr>
          <a:xfrm>
            <a:off x="3258247" y="3288386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6FF27C-1EBA-4937-9F09-C3F874F36A17}"/>
                  </a:ext>
                </a:extLst>
              </p:cNvPr>
              <p:cNvSpPr txBox="1"/>
              <p:nvPr/>
            </p:nvSpPr>
            <p:spPr>
              <a:xfrm>
                <a:off x="2289515" y="4045701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6FF27C-1EBA-4937-9F09-C3F874F3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515" y="4045701"/>
                <a:ext cx="318052" cy="461665"/>
              </a:xfrm>
              <a:prstGeom prst="rect">
                <a:avLst/>
              </a:prstGeom>
              <a:blipFill>
                <a:blip r:embed="rId2"/>
                <a:stretch>
                  <a:fillRect r="-42308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A46239-6105-4B78-8D7B-27CD2301F3E3}"/>
                  </a:ext>
                </a:extLst>
              </p:cNvPr>
              <p:cNvSpPr txBox="1"/>
              <p:nvPr/>
            </p:nvSpPr>
            <p:spPr>
              <a:xfrm>
                <a:off x="3942722" y="4045701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A46239-6105-4B78-8D7B-27CD2301F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22" y="4045701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D39F88-2585-4D6C-9FF0-9CFF3194BEC9}"/>
                  </a:ext>
                </a:extLst>
              </p:cNvPr>
              <p:cNvSpPr txBox="1"/>
              <p:nvPr/>
            </p:nvSpPr>
            <p:spPr>
              <a:xfrm>
                <a:off x="1329096" y="3152057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D39F88-2585-4D6C-9FF0-9CFF3194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96" y="3152057"/>
                <a:ext cx="318869" cy="307777"/>
              </a:xfrm>
              <a:prstGeom prst="rect">
                <a:avLst/>
              </a:prstGeom>
              <a:blipFill>
                <a:blip r:embed="rId4"/>
                <a:stretch>
                  <a:fillRect l="-9615" r="-769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ECD569-FEED-49D5-9CFA-723F8A620E6A}"/>
                  </a:ext>
                </a:extLst>
              </p:cNvPr>
              <p:cNvSpPr txBox="1"/>
              <p:nvPr/>
            </p:nvSpPr>
            <p:spPr>
              <a:xfrm>
                <a:off x="3421902" y="3122193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ECD569-FEED-49D5-9CFA-723F8A620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902" y="3122193"/>
                <a:ext cx="307905" cy="307777"/>
              </a:xfrm>
              <a:prstGeom prst="rect">
                <a:avLst/>
              </a:prstGeom>
              <a:blipFill>
                <a:blip r:embed="rId5"/>
                <a:stretch>
                  <a:fillRect l="-19608" r="-7843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246AA6-2B61-4DFD-93D4-B567BA2226A1}"/>
                  </a:ext>
                </a:extLst>
              </p:cNvPr>
              <p:cNvSpPr txBox="1"/>
              <p:nvPr/>
            </p:nvSpPr>
            <p:spPr>
              <a:xfrm>
                <a:off x="3059168" y="4425759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246AA6-2B61-4DFD-93D4-B567BA222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68" y="4425759"/>
                <a:ext cx="423065" cy="307777"/>
              </a:xfrm>
              <a:prstGeom prst="rect">
                <a:avLst/>
              </a:prstGeom>
              <a:blipFill>
                <a:blip r:embed="rId6"/>
                <a:stretch>
                  <a:fillRect l="-8696" r="-5797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EF428A-09DC-4CE2-A3C2-2317AB4467CA}"/>
                  </a:ext>
                </a:extLst>
              </p:cNvPr>
              <p:cNvSpPr txBox="1"/>
              <p:nvPr/>
            </p:nvSpPr>
            <p:spPr>
              <a:xfrm>
                <a:off x="3055610" y="3773976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EF428A-09DC-4CE2-A3C2-2317AB44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610" y="3773976"/>
                <a:ext cx="429028" cy="307777"/>
              </a:xfrm>
              <a:prstGeom prst="rect">
                <a:avLst/>
              </a:prstGeom>
              <a:blipFill>
                <a:blip r:embed="rId7"/>
                <a:stretch>
                  <a:fillRect l="-7042" r="-563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ECCF9A-2099-4819-9A35-E3F016C359AC}"/>
                  </a:ext>
                </a:extLst>
              </p:cNvPr>
              <p:cNvSpPr txBox="1"/>
              <p:nvPr/>
            </p:nvSpPr>
            <p:spPr>
              <a:xfrm>
                <a:off x="2075802" y="489206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ECCF9A-2099-4819-9A35-E3F016C35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02" y="4892069"/>
                <a:ext cx="429028" cy="307777"/>
              </a:xfrm>
              <a:prstGeom prst="rect">
                <a:avLst/>
              </a:prstGeom>
              <a:blipFill>
                <a:blip r:embed="rId8"/>
                <a:stretch>
                  <a:fillRect l="-8571" r="-571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5E6BE5-FC51-48F3-A500-52FFFD7C4032}"/>
                  </a:ext>
                </a:extLst>
              </p:cNvPr>
              <p:cNvSpPr txBox="1"/>
              <p:nvPr/>
            </p:nvSpPr>
            <p:spPr>
              <a:xfrm>
                <a:off x="3705156" y="489206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5E6BE5-FC51-48F3-A500-52FFFD7C4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156" y="4892069"/>
                <a:ext cx="429028" cy="307777"/>
              </a:xfrm>
              <a:prstGeom prst="rect">
                <a:avLst/>
              </a:prstGeom>
              <a:blipFill>
                <a:blip r:embed="rId9"/>
                <a:stretch>
                  <a:fillRect l="-8571" r="-571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E102B42-336C-43A3-B488-D00351080FDA}"/>
              </a:ext>
            </a:extLst>
          </p:cNvPr>
          <p:cNvSpPr/>
          <p:nvPr/>
        </p:nvSpPr>
        <p:spPr>
          <a:xfrm>
            <a:off x="7389371" y="3862911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2320A0F-2F08-4CF0-891E-4BAAB57DC5A9}"/>
              </a:ext>
            </a:extLst>
          </p:cNvPr>
          <p:cNvSpPr/>
          <p:nvPr/>
        </p:nvSpPr>
        <p:spPr>
          <a:xfrm>
            <a:off x="9020713" y="3862911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74E874B-89A4-4E89-9112-0DFA6B6F333C}"/>
              </a:ext>
            </a:extLst>
          </p:cNvPr>
          <p:cNvCxnSpPr/>
          <p:nvPr/>
        </p:nvCxnSpPr>
        <p:spPr>
          <a:xfrm>
            <a:off x="8303771" y="4162036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D0F9E8-52BA-4937-8ED3-7EEF9BF2C377}"/>
              </a:ext>
            </a:extLst>
          </p:cNvPr>
          <p:cNvCxnSpPr/>
          <p:nvPr/>
        </p:nvCxnSpPr>
        <p:spPr>
          <a:xfrm flipH="1">
            <a:off x="8296482" y="449106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CE7796-DE00-42F7-B666-05CF8A938AC4}"/>
              </a:ext>
            </a:extLst>
          </p:cNvPr>
          <p:cNvCxnSpPr>
            <a:cxnSpLocks/>
          </p:cNvCxnSpPr>
          <p:nvPr/>
        </p:nvCxnSpPr>
        <p:spPr>
          <a:xfrm rot="5400000">
            <a:off x="7488100" y="513578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A5323CE-DEDB-4C9F-956F-A9A94630A06E}"/>
              </a:ext>
            </a:extLst>
          </p:cNvPr>
          <p:cNvCxnSpPr>
            <a:cxnSpLocks/>
          </p:cNvCxnSpPr>
          <p:nvPr/>
        </p:nvCxnSpPr>
        <p:spPr>
          <a:xfrm rot="5400000">
            <a:off x="9119442" y="513578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3863A02-F36D-4E9E-A9B2-C546D2610125}"/>
              </a:ext>
            </a:extLst>
          </p:cNvPr>
          <p:cNvCxnSpPr>
            <a:cxnSpLocks/>
          </p:cNvCxnSpPr>
          <p:nvPr/>
        </p:nvCxnSpPr>
        <p:spPr>
          <a:xfrm rot="2700000">
            <a:off x="6908979" y="3735028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C568B5E-0B57-4763-BB21-94B9E07F9274}"/>
              </a:ext>
            </a:extLst>
          </p:cNvPr>
          <p:cNvCxnSpPr>
            <a:cxnSpLocks/>
          </p:cNvCxnSpPr>
          <p:nvPr/>
        </p:nvCxnSpPr>
        <p:spPr>
          <a:xfrm flipV="1">
            <a:off x="8179136" y="3445094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2108CC7C-A0DB-4265-9221-223079846A92}"/>
              </a:ext>
            </a:extLst>
          </p:cNvPr>
          <p:cNvSpPr/>
          <p:nvPr/>
        </p:nvSpPr>
        <p:spPr>
          <a:xfrm>
            <a:off x="8616521" y="3318250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0E71C20-DD57-4539-AC68-0E0BD2BBF2EC}"/>
                  </a:ext>
                </a:extLst>
              </p:cNvPr>
              <p:cNvSpPr txBox="1"/>
              <p:nvPr/>
            </p:nvSpPr>
            <p:spPr>
              <a:xfrm>
                <a:off x="7647789" y="4075565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0E71C20-DD57-4539-AC68-0E0BD2BBF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789" y="4075565"/>
                <a:ext cx="318052" cy="461665"/>
              </a:xfrm>
              <a:prstGeom prst="rect">
                <a:avLst/>
              </a:prstGeom>
              <a:blipFill>
                <a:blip r:embed="rId10"/>
                <a:stretch>
                  <a:fillRect r="-42308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C650F59-B5C5-44B1-97E4-3342417C12E2}"/>
                  </a:ext>
                </a:extLst>
              </p:cNvPr>
              <p:cNvSpPr txBox="1"/>
              <p:nvPr/>
            </p:nvSpPr>
            <p:spPr>
              <a:xfrm>
                <a:off x="9300996" y="4075565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C650F59-B5C5-44B1-97E4-3342417C1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996" y="4075565"/>
                <a:ext cx="318052" cy="461665"/>
              </a:xfrm>
              <a:prstGeom prst="rect">
                <a:avLst/>
              </a:prstGeom>
              <a:blipFill>
                <a:blip r:embed="rId11"/>
                <a:stretch>
                  <a:fillRect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8C684A9-305E-48AB-89BF-94E9FD718761}"/>
                  </a:ext>
                </a:extLst>
              </p:cNvPr>
              <p:cNvSpPr txBox="1"/>
              <p:nvPr/>
            </p:nvSpPr>
            <p:spPr>
              <a:xfrm>
                <a:off x="6687370" y="3181921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8C684A9-305E-48AB-89BF-94E9FD718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370" y="3181921"/>
                <a:ext cx="318869" cy="307777"/>
              </a:xfrm>
              <a:prstGeom prst="rect">
                <a:avLst/>
              </a:prstGeom>
              <a:blipFill>
                <a:blip r:embed="rId12"/>
                <a:stretch>
                  <a:fillRect l="-9615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3CECC2C-5258-4968-9118-FCD058310DB9}"/>
                  </a:ext>
                </a:extLst>
              </p:cNvPr>
              <p:cNvSpPr txBox="1"/>
              <p:nvPr/>
            </p:nvSpPr>
            <p:spPr>
              <a:xfrm>
                <a:off x="8780176" y="3152057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3CECC2C-5258-4968-9118-FCD05831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176" y="3152057"/>
                <a:ext cx="307905" cy="307777"/>
              </a:xfrm>
              <a:prstGeom prst="rect">
                <a:avLst/>
              </a:prstGeom>
              <a:blipFill>
                <a:blip r:embed="rId13"/>
                <a:stretch>
                  <a:fillRect l="-19608" r="-7843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567A7F4-876B-4409-BC3C-08B650C43BA8}"/>
                  </a:ext>
                </a:extLst>
              </p:cNvPr>
              <p:cNvSpPr txBox="1"/>
              <p:nvPr/>
            </p:nvSpPr>
            <p:spPr>
              <a:xfrm>
                <a:off x="8417442" y="4455623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567A7F4-876B-4409-BC3C-08B650C43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442" y="4455623"/>
                <a:ext cx="423065" cy="307777"/>
              </a:xfrm>
              <a:prstGeom prst="rect">
                <a:avLst/>
              </a:prstGeom>
              <a:blipFill>
                <a:blip r:embed="rId14"/>
                <a:stretch>
                  <a:fillRect l="-8696" r="-579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E5F14AF-AB40-4617-A670-044C6B485A3A}"/>
                  </a:ext>
                </a:extLst>
              </p:cNvPr>
              <p:cNvSpPr txBox="1"/>
              <p:nvPr/>
            </p:nvSpPr>
            <p:spPr>
              <a:xfrm>
                <a:off x="8413884" y="3803840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E5F14AF-AB40-4617-A670-044C6B485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884" y="3803840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7042" r="-56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C389ED0-9CAA-4366-B2AB-CCFF752EE62C}"/>
                  </a:ext>
                </a:extLst>
              </p:cNvPr>
              <p:cNvSpPr txBox="1"/>
              <p:nvPr/>
            </p:nvSpPr>
            <p:spPr>
              <a:xfrm>
                <a:off x="7434076" y="4921933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C389ED0-9CAA-4366-B2AB-CCFF752EE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076" y="4921933"/>
                <a:ext cx="429028" cy="307777"/>
              </a:xfrm>
              <a:prstGeom prst="rect">
                <a:avLst/>
              </a:prstGeom>
              <a:blipFill>
                <a:blip r:embed="rId16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C765898-D6C1-486E-A3DD-BC319CA23CF1}"/>
                  </a:ext>
                </a:extLst>
              </p:cNvPr>
              <p:cNvSpPr txBox="1"/>
              <p:nvPr/>
            </p:nvSpPr>
            <p:spPr>
              <a:xfrm>
                <a:off x="9064228" y="4921933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C765898-D6C1-486E-A3DD-BC319CA23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228" y="4921933"/>
                <a:ext cx="429028" cy="307777"/>
              </a:xfrm>
              <a:prstGeom prst="rect">
                <a:avLst/>
              </a:prstGeom>
              <a:blipFill>
                <a:blip r:embed="rId17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06848AC-67F7-4C82-93B2-1E1ED1408573}"/>
              </a:ext>
            </a:extLst>
          </p:cNvPr>
          <p:cNvCxnSpPr>
            <a:cxnSpLocks/>
          </p:cNvCxnSpPr>
          <p:nvPr/>
        </p:nvCxnSpPr>
        <p:spPr>
          <a:xfrm flipV="1">
            <a:off x="9803324" y="3467422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1CFC6320-4973-435D-9C4C-F3F44B1E8812}"/>
              </a:ext>
            </a:extLst>
          </p:cNvPr>
          <p:cNvSpPr/>
          <p:nvPr/>
        </p:nvSpPr>
        <p:spPr>
          <a:xfrm>
            <a:off x="10240709" y="3340578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58E1330-7DC2-471C-BEB1-3B9E38012BB6}"/>
                  </a:ext>
                </a:extLst>
              </p:cNvPr>
              <p:cNvSpPr txBox="1"/>
              <p:nvPr/>
            </p:nvSpPr>
            <p:spPr>
              <a:xfrm>
                <a:off x="10428890" y="3181921"/>
                <a:ext cx="3138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58E1330-7DC2-471C-BEB1-3B9E3801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890" y="3181921"/>
                <a:ext cx="313867" cy="307777"/>
              </a:xfrm>
              <a:prstGeom prst="rect">
                <a:avLst/>
              </a:prstGeom>
              <a:blipFill>
                <a:blip r:embed="rId18"/>
                <a:stretch>
                  <a:fillRect l="-19608" r="-9804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658EF2-DCBC-483B-ACA4-317C21EBE06A}"/>
              </a:ext>
            </a:extLst>
          </p:cNvPr>
          <p:cNvCxnSpPr/>
          <p:nvPr/>
        </p:nvCxnSpPr>
        <p:spPr>
          <a:xfrm>
            <a:off x="5355771" y="4293326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0606BB-34E3-40DD-9042-F6214F1AE39F}"/>
              </a:ext>
            </a:extLst>
          </p:cNvPr>
          <p:cNvSpPr txBox="1"/>
          <p:nvPr/>
        </p:nvSpPr>
        <p:spPr>
          <a:xfrm>
            <a:off x="2381618" y="5863213"/>
            <a:ext cx="1830121" cy="3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Unidentifiable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0E857BE-9527-4B47-B50C-AC26BC95EBBB}"/>
              </a:ext>
            </a:extLst>
          </p:cNvPr>
          <p:cNvSpPr txBox="1"/>
          <p:nvPr/>
        </p:nvSpPr>
        <p:spPr>
          <a:xfrm>
            <a:off x="7861501" y="5850082"/>
            <a:ext cx="1830121" cy="3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Identifiable</a:t>
            </a:r>
          </a:p>
        </p:txBody>
      </p:sp>
    </p:spTree>
    <p:extLst>
      <p:ext uri="{BB962C8B-B14F-4D97-AF65-F5344CB8AC3E}">
        <p14:creationId xmlns:p14="http://schemas.microsoft.com/office/powerpoint/2010/main" val="65935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52400"/>
            <a:ext cx="3771900" cy="1295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Example: Linear 2-Compartment Model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2971800" y="1633728"/>
            <a:ext cx="5105400" cy="1981200"/>
            <a:chOff x="2438400" y="2438400"/>
            <a:chExt cx="5105400" cy="1981200"/>
          </a:xfrm>
        </p:grpSpPr>
        <p:sp>
          <p:nvSpPr>
            <p:cNvPr id="20" name="Oval 19"/>
            <p:cNvSpPr/>
            <p:nvPr/>
          </p:nvSpPr>
          <p:spPr>
            <a:xfrm>
              <a:off x="24384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 1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5626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2</a:t>
              </a:r>
              <a:endParaRPr lang="en-US" sz="6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376928" y="31242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343400" y="37338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91300" y="180049"/>
            <a:ext cx="3848100" cy="12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11773" y="5319129"/>
            <a:ext cx="5779827" cy="1482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1A3F84-4D00-94F4-8CAD-4D902B26697F}"/>
                  </a:ext>
                </a:extLst>
              </p:cNvPr>
              <p:cNvSpPr txBox="1"/>
              <p:nvPr/>
            </p:nvSpPr>
            <p:spPr>
              <a:xfrm>
                <a:off x="3211773" y="5319129"/>
                <a:ext cx="523194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Directed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1→2, 2→1</m:t>
                          </m:r>
                        </m:e>
                      </m:d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1A3F84-4D00-94F4-8CAD-4D902B266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73" y="5319129"/>
                <a:ext cx="5231945" cy="1384995"/>
              </a:xfrm>
              <a:prstGeom prst="rect">
                <a:avLst/>
              </a:prstGeom>
              <a:blipFill>
                <a:blip r:embed="rId12"/>
                <a:stretch>
                  <a:fillRect l="-2448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6808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Option #2.  Adjust model, if experimentally feasible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Add inputs or outputs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985629-3D0B-4DF2-AA63-1389B802E2D1}"/>
              </a:ext>
            </a:extLst>
          </p:cNvPr>
          <p:cNvSpPr/>
          <p:nvPr/>
        </p:nvSpPr>
        <p:spPr>
          <a:xfrm>
            <a:off x="2031097" y="3833047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55FE53-BC6F-4A28-A08D-57C3877486B1}"/>
              </a:ext>
            </a:extLst>
          </p:cNvPr>
          <p:cNvSpPr/>
          <p:nvPr/>
        </p:nvSpPr>
        <p:spPr>
          <a:xfrm>
            <a:off x="3662439" y="3833047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C3CFFB-693A-42F6-88EE-83D1286D1910}"/>
              </a:ext>
            </a:extLst>
          </p:cNvPr>
          <p:cNvCxnSpPr/>
          <p:nvPr/>
        </p:nvCxnSpPr>
        <p:spPr>
          <a:xfrm>
            <a:off x="2945497" y="413217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B5DC21-6BAC-4F3A-A047-C3A06431C61C}"/>
              </a:ext>
            </a:extLst>
          </p:cNvPr>
          <p:cNvCxnSpPr/>
          <p:nvPr/>
        </p:nvCxnSpPr>
        <p:spPr>
          <a:xfrm flipH="1">
            <a:off x="2938208" y="4461200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CB557B-9308-48E6-8C38-2CE5D452D45F}"/>
              </a:ext>
            </a:extLst>
          </p:cNvPr>
          <p:cNvCxnSpPr>
            <a:cxnSpLocks/>
          </p:cNvCxnSpPr>
          <p:nvPr/>
        </p:nvCxnSpPr>
        <p:spPr>
          <a:xfrm rot="5400000">
            <a:off x="2129826" y="5105918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5BE891-6381-4D08-A823-76A0ED7654FD}"/>
              </a:ext>
            </a:extLst>
          </p:cNvPr>
          <p:cNvCxnSpPr>
            <a:cxnSpLocks/>
          </p:cNvCxnSpPr>
          <p:nvPr/>
        </p:nvCxnSpPr>
        <p:spPr>
          <a:xfrm rot="5400000">
            <a:off x="3761168" y="5105918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56B3DA-7197-4CE0-ACBE-BA2CBA600CED}"/>
              </a:ext>
            </a:extLst>
          </p:cNvPr>
          <p:cNvCxnSpPr>
            <a:cxnSpLocks/>
          </p:cNvCxnSpPr>
          <p:nvPr/>
        </p:nvCxnSpPr>
        <p:spPr>
          <a:xfrm rot="2700000">
            <a:off x="1550705" y="370516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58A970-EF52-41D1-A362-2142030E7368}"/>
              </a:ext>
            </a:extLst>
          </p:cNvPr>
          <p:cNvCxnSpPr>
            <a:cxnSpLocks/>
          </p:cNvCxnSpPr>
          <p:nvPr/>
        </p:nvCxnSpPr>
        <p:spPr>
          <a:xfrm flipV="1">
            <a:off x="2820862" y="3415230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F3C0D36-06AD-40BF-9350-9556B9B90BBF}"/>
              </a:ext>
            </a:extLst>
          </p:cNvPr>
          <p:cNvSpPr/>
          <p:nvPr/>
        </p:nvSpPr>
        <p:spPr>
          <a:xfrm>
            <a:off x="3258247" y="3288386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6FF27C-1EBA-4937-9F09-C3F874F36A17}"/>
                  </a:ext>
                </a:extLst>
              </p:cNvPr>
              <p:cNvSpPr txBox="1"/>
              <p:nvPr/>
            </p:nvSpPr>
            <p:spPr>
              <a:xfrm>
                <a:off x="2289515" y="4045701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6FF27C-1EBA-4937-9F09-C3F874F3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515" y="4045701"/>
                <a:ext cx="318052" cy="461665"/>
              </a:xfrm>
              <a:prstGeom prst="rect">
                <a:avLst/>
              </a:prstGeom>
              <a:blipFill>
                <a:blip r:embed="rId2"/>
                <a:stretch>
                  <a:fillRect r="-42308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A46239-6105-4B78-8D7B-27CD2301F3E3}"/>
                  </a:ext>
                </a:extLst>
              </p:cNvPr>
              <p:cNvSpPr txBox="1"/>
              <p:nvPr/>
            </p:nvSpPr>
            <p:spPr>
              <a:xfrm>
                <a:off x="3942722" y="4045701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A46239-6105-4B78-8D7B-27CD2301F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22" y="4045701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D39F88-2585-4D6C-9FF0-9CFF3194BEC9}"/>
                  </a:ext>
                </a:extLst>
              </p:cNvPr>
              <p:cNvSpPr txBox="1"/>
              <p:nvPr/>
            </p:nvSpPr>
            <p:spPr>
              <a:xfrm>
                <a:off x="1329096" y="3152057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D39F88-2585-4D6C-9FF0-9CFF3194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96" y="3152057"/>
                <a:ext cx="318869" cy="307777"/>
              </a:xfrm>
              <a:prstGeom prst="rect">
                <a:avLst/>
              </a:prstGeom>
              <a:blipFill>
                <a:blip r:embed="rId4"/>
                <a:stretch>
                  <a:fillRect l="-9615" r="-769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ECD569-FEED-49D5-9CFA-723F8A620E6A}"/>
                  </a:ext>
                </a:extLst>
              </p:cNvPr>
              <p:cNvSpPr txBox="1"/>
              <p:nvPr/>
            </p:nvSpPr>
            <p:spPr>
              <a:xfrm>
                <a:off x="3421902" y="3122193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ECD569-FEED-49D5-9CFA-723F8A620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902" y="3122193"/>
                <a:ext cx="307905" cy="307777"/>
              </a:xfrm>
              <a:prstGeom prst="rect">
                <a:avLst/>
              </a:prstGeom>
              <a:blipFill>
                <a:blip r:embed="rId5"/>
                <a:stretch>
                  <a:fillRect l="-19608" r="-7843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246AA6-2B61-4DFD-93D4-B567BA2226A1}"/>
                  </a:ext>
                </a:extLst>
              </p:cNvPr>
              <p:cNvSpPr txBox="1"/>
              <p:nvPr/>
            </p:nvSpPr>
            <p:spPr>
              <a:xfrm>
                <a:off x="3059168" y="4425759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246AA6-2B61-4DFD-93D4-B567BA222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68" y="4425759"/>
                <a:ext cx="423065" cy="307777"/>
              </a:xfrm>
              <a:prstGeom prst="rect">
                <a:avLst/>
              </a:prstGeom>
              <a:blipFill>
                <a:blip r:embed="rId6"/>
                <a:stretch>
                  <a:fillRect l="-8696" r="-5797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EF428A-09DC-4CE2-A3C2-2317AB4467CA}"/>
                  </a:ext>
                </a:extLst>
              </p:cNvPr>
              <p:cNvSpPr txBox="1"/>
              <p:nvPr/>
            </p:nvSpPr>
            <p:spPr>
              <a:xfrm>
                <a:off x="3055610" y="3773976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EF428A-09DC-4CE2-A3C2-2317AB44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610" y="3773976"/>
                <a:ext cx="429028" cy="307777"/>
              </a:xfrm>
              <a:prstGeom prst="rect">
                <a:avLst/>
              </a:prstGeom>
              <a:blipFill>
                <a:blip r:embed="rId7"/>
                <a:stretch>
                  <a:fillRect l="-7042" r="-563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ECCF9A-2099-4819-9A35-E3F016C359AC}"/>
                  </a:ext>
                </a:extLst>
              </p:cNvPr>
              <p:cNvSpPr txBox="1"/>
              <p:nvPr/>
            </p:nvSpPr>
            <p:spPr>
              <a:xfrm>
                <a:off x="2075802" y="489206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ECCF9A-2099-4819-9A35-E3F016C35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02" y="4892069"/>
                <a:ext cx="429028" cy="307777"/>
              </a:xfrm>
              <a:prstGeom prst="rect">
                <a:avLst/>
              </a:prstGeom>
              <a:blipFill>
                <a:blip r:embed="rId8"/>
                <a:stretch>
                  <a:fillRect l="-8571" r="-571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5E6BE5-FC51-48F3-A500-52FFFD7C4032}"/>
                  </a:ext>
                </a:extLst>
              </p:cNvPr>
              <p:cNvSpPr txBox="1"/>
              <p:nvPr/>
            </p:nvSpPr>
            <p:spPr>
              <a:xfrm>
                <a:off x="3705156" y="489206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5E6BE5-FC51-48F3-A500-52FFFD7C4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156" y="4892069"/>
                <a:ext cx="429028" cy="307777"/>
              </a:xfrm>
              <a:prstGeom prst="rect">
                <a:avLst/>
              </a:prstGeom>
              <a:blipFill>
                <a:blip r:embed="rId9"/>
                <a:stretch>
                  <a:fillRect l="-8571" r="-571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E102B42-336C-43A3-B488-D00351080FDA}"/>
              </a:ext>
            </a:extLst>
          </p:cNvPr>
          <p:cNvSpPr/>
          <p:nvPr/>
        </p:nvSpPr>
        <p:spPr>
          <a:xfrm>
            <a:off x="7389371" y="3862911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2320A0F-2F08-4CF0-891E-4BAAB57DC5A9}"/>
              </a:ext>
            </a:extLst>
          </p:cNvPr>
          <p:cNvSpPr/>
          <p:nvPr/>
        </p:nvSpPr>
        <p:spPr>
          <a:xfrm>
            <a:off x="9020713" y="3862911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74E874B-89A4-4E89-9112-0DFA6B6F333C}"/>
              </a:ext>
            </a:extLst>
          </p:cNvPr>
          <p:cNvCxnSpPr/>
          <p:nvPr/>
        </p:nvCxnSpPr>
        <p:spPr>
          <a:xfrm>
            <a:off x="8303771" y="4162036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D0F9E8-52BA-4937-8ED3-7EEF9BF2C377}"/>
              </a:ext>
            </a:extLst>
          </p:cNvPr>
          <p:cNvCxnSpPr/>
          <p:nvPr/>
        </p:nvCxnSpPr>
        <p:spPr>
          <a:xfrm flipH="1">
            <a:off x="8296482" y="449106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CE7796-DE00-42F7-B666-05CF8A938AC4}"/>
              </a:ext>
            </a:extLst>
          </p:cNvPr>
          <p:cNvCxnSpPr>
            <a:cxnSpLocks/>
          </p:cNvCxnSpPr>
          <p:nvPr/>
        </p:nvCxnSpPr>
        <p:spPr>
          <a:xfrm rot="5400000">
            <a:off x="7488100" y="513578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A5323CE-DEDB-4C9F-956F-A9A94630A06E}"/>
              </a:ext>
            </a:extLst>
          </p:cNvPr>
          <p:cNvCxnSpPr>
            <a:cxnSpLocks/>
          </p:cNvCxnSpPr>
          <p:nvPr/>
        </p:nvCxnSpPr>
        <p:spPr>
          <a:xfrm rot="5400000">
            <a:off x="9119442" y="513578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3863A02-F36D-4E9E-A9B2-C546D2610125}"/>
              </a:ext>
            </a:extLst>
          </p:cNvPr>
          <p:cNvCxnSpPr>
            <a:cxnSpLocks/>
          </p:cNvCxnSpPr>
          <p:nvPr/>
        </p:nvCxnSpPr>
        <p:spPr>
          <a:xfrm rot="2700000">
            <a:off x="6908979" y="3735028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C568B5E-0B57-4763-BB21-94B9E07F9274}"/>
              </a:ext>
            </a:extLst>
          </p:cNvPr>
          <p:cNvCxnSpPr>
            <a:cxnSpLocks/>
          </p:cNvCxnSpPr>
          <p:nvPr/>
        </p:nvCxnSpPr>
        <p:spPr>
          <a:xfrm flipV="1">
            <a:off x="8179136" y="3445094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2108CC7C-A0DB-4265-9221-223079846A92}"/>
              </a:ext>
            </a:extLst>
          </p:cNvPr>
          <p:cNvSpPr/>
          <p:nvPr/>
        </p:nvSpPr>
        <p:spPr>
          <a:xfrm>
            <a:off x="8616521" y="3318250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0E71C20-DD57-4539-AC68-0E0BD2BBF2EC}"/>
                  </a:ext>
                </a:extLst>
              </p:cNvPr>
              <p:cNvSpPr txBox="1"/>
              <p:nvPr/>
            </p:nvSpPr>
            <p:spPr>
              <a:xfrm>
                <a:off x="7647789" y="4075565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0E71C20-DD57-4539-AC68-0E0BD2BBF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789" y="4075565"/>
                <a:ext cx="318052" cy="461665"/>
              </a:xfrm>
              <a:prstGeom prst="rect">
                <a:avLst/>
              </a:prstGeom>
              <a:blipFill>
                <a:blip r:embed="rId10"/>
                <a:stretch>
                  <a:fillRect r="-42308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C650F59-B5C5-44B1-97E4-3342417C12E2}"/>
                  </a:ext>
                </a:extLst>
              </p:cNvPr>
              <p:cNvSpPr txBox="1"/>
              <p:nvPr/>
            </p:nvSpPr>
            <p:spPr>
              <a:xfrm>
                <a:off x="9300996" y="4075565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C650F59-B5C5-44B1-97E4-3342417C1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996" y="4075565"/>
                <a:ext cx="318052" cy="461665"/>
              </a:xfrm>
              <a:prstGeom prst="rect">
                <a:avLst/>
              </a:prstGeom>
              <a:blipFill>
                <a:blip r:embed="rId11"/>
                <a:stretch>
                  <a:fillRect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8C684A9-305E-48AB-89BF-94E9FD718761}"/>
                  </a:ext>
                </a:extLst>
              </p:cNvPr>
              <p:cNvSpPr txBox="1"/>
              <p:nvPr/>
            </p:nvSpPr>
            <p:spPr>
              <a:xfrm>
                <a:off x="6687370" y="3181921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8C684A9-305E-48AB-89BF-94E9FD718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370" y="3181921"/>
                <a:ext cx="318869" cy="307777"/>
              </a:xfrm>
              <a:prstGeom prst="rect">
                <a:avLst/>
              </a:prstGeom>
              <a:blipFill>
                <a:blip r:embed="rId12"/>
                <a:stretch>
                  <a:fillRect l="-9615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3CECC2C-5258-4968-9118-FCD058310DB9}"/>
                  </a:ext>
                </a:extLst>
              </p:cNvPr>
              <p:cNvSpPr txBox="1"/>
              <p:nvPr/>
            </p:nvSpPr>
            <p:spPr>
              <a:xfrm>
                <a:off x="8780176" y="3152057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3CECC2C-5258-4968-9118-FCD05831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176" y="3152057"/>
                <a:ext cx="307905" cy="307777"/>
              </a:xfrm>
              <a:prstGeom prst="rect">
                <a:avLst/>
              </a:prstGeom>
              <a:blipFill>
                <a:blip r:embed="rId13"/>
                <a:stretch>
                  <a:fillRect l="-19608" r="-7843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567A7F4-876B-4409-BC3C-08B650C43BA8}"/>
                  </a:ext>
                </a:extLst>
              </p:cNvPr>
              <p:cNvSpPr txBox="1"/>
              <p:nvPr/>
            </p:nvSpPr>
            <p:spPr>
              <a:xfrm>
                <a:off x="8417442" y="4455623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567A7F4-876B-4409-BC3C-08B650C43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442" y="4455623"/>
                <a:ext cx="423065" cy="307777"/>
              </a:xfrm>
              <a:prstGeom prst="rect">
                <a:avLst/>
              </a:prstGeom>
              <a:blipFill>
                <a:blip r:embed="rId14"/>
                <a:stretch>
                  <a:fillRect l="-8696" r="-579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E5F14AF-AB40-4617-A670-044C6B485A3A}"/>
                  </a:ext>
                </a:extLst>
              </p:cNvPr>
              <p:cNvSpPr txBox="1"/>
              <p:nvPr/>
            </p:nvSpPr>
            <p:spPr>
              <a:xfrm>
                <a:off x="8413884" y="3803840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E5F14AF-AB40-4617-A670-044C6B485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884" y="3803840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7042" r="-56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C389ED0-9CAA-4366-B2AB-CCFF752EE62C}"/>
                  </a:ext>
                </a:extLst>
              </p:cNvPr>
              <p:cNvSpPr txBox="1"/>
              <p:nvPr/>
            </p:nvSpPr>
            <p:spPr>
              <a:xfrm>
                <a:off x="7434076" y="4921933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C389ED0-9CAA-4366-B2AB-CCFF752EE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076" y="4921933"/>
                <a:ext cx="429028" cy="307777"/>
              </a:xfrm>
              <a:prstGeom prst="rect">
                <a:avLst/>
              </a:prstGeom>
              <a:blipFill>
                <a:blip r:embed="rId16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C765898-D6C1-486E-A3DD-BC319CA23CF1}"/>
                  </a:ext>
                </a:extLst>
              </p:cNvPr>
              <p:cNvSpPr txBox="1"/>
              <p:nvPr/>
            </p:nvSpPr>
            <p:spPr>
              <a:xfrm>
                <a:off x="9064228" y="4921933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C765898-D6C1-486E-A3DD-BC319CA23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228" y="4921933"/>
                <a:ext cx="429028" cy="307777"/>
              </a:xfrm>
              <a:prstGeom prst="rect">
                <a:avLst/>
              </a:prstGeom>
              <a:blipFill>
                <a:blip r:embed="rId17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658EF2-DCBC-483B-ACA4-317C21EBE06A}"/>
              </a:ext>
            </a:extLst>
          </p:cNvPr>
          <p:cNvCxnSpPr/>
          <p:nvPr/>
        </p:nvCxnSpPr>
        <p:spPr>
          <a:xfrm>
            <a:off x="5355771" y="4293326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0606BB-34E3-40DD-9042-F6214F1AE39F}"/>
              </a:ext>
            </a:extLst>
          </p:cNvPr>
          <p:cNvSpPr txBox="1"/>
          <p:nvPr/>
        </p:nvSpPr>
        <p:spPr>
          <a:xfrm>
            <a:off x="2381618" y="5863213"/>
            <a:ext cx="1830121" cy="3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Unidentifiable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0E857BE-9527-4B47-B50C-AC26BC95EBBB}"/>
              </a:ext>
            </a:extLst>
          </p:cNvPr>
          <p:cNvSpPr txBox="1"/>
          <p:nvPr/>
        </p:nvSpPr>
        <p:spPr>
          <a:xfrm>
            <a:off x="7861501" y="5850082"/>
            <a:ext cx="1830121" cy="3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Identifiable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522F3F9-516C-998C-9484-36132AE16709}"/>
              </a:ext>
            </a:extLst>
          </p:cNvPr>
          <p:cNvCxnSpPr>
            <a:cxnSpLocks/>
          </p:cNvCxnSpPr>
          <p:nvPr/>
        </p:nvCxnSpPr>
        <p:spPr>
          <a:xfrm rot="18900000" flipH="1">
            <a:off x="9678584" y="3698571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6C8563-4C27-6066-492A-3B877F7EBF87}"/>
                  </a:ext>
                </a:extLst>
              </p:cNvPr>
              <p:cNvSpPr txBox="1"/>
              <p:nvPr/>
            </p:nvSpPr>
            <p:spPr>
              <a:xfrm flipH="1">
                <a:off x="10290533" y="3143909"/>
                <a:ext cx="3248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6C8563-4C27-6066-492A-3B877F7EB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290533" y="3143909"/>
                <a:ext cx="324833" cy="307777"/>
              </a:xfrm>
              <a:prstGeom prst="rect">
                <a:avLst/>
              </a:prstGeom>
              <a:blipFill>
                <a:blip r:embed="rId18"/>
                <a:stretch>
                  <a:fillRect l="-9434" r="-94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727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Option #2.  Adjust model, if experimentally feasible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Add inputs or outputs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Open: What is a minimal set of inputs or outputs to obtain identifiability?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985629-3D0B-4DF2-AA63-1389B802E2D1}"/>
              </a:ext>
            </a:extLst>
          </p:cNvPr>
          <p:cNvSpPr/>
          <p:nvPr/>
        </p:nvSpPr>
        <p:spPr>
          <a:xfrm>
            <a:off x="2031097" y="3833047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55FE53-BC6F-4A28-A08D-57C3877486B1}"/>
              </a:ext>
            </a:extLst>
          </p:cNvPr>
          <p:cNvSpPr/>
          <p:nvPr/>
        </p:nvSpPr>
        <p:spPr>
          <a:xfrm>
            <a:off x="3662439" y="3833047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C3CFFB-693A-42F6-88EE-83D1286D1910}"/>
              </a:ext>
            </a:extLst>
          </p:cNvPr>
          <p:cNvCxnSpPr/>
          <p:nvPr/>
        </p:nvCxnSpPr>
        <p:spPr>
          <a:xfrm>
            <a:off x="2945497" y="413217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B5DC21-6BAC-4F3A-A047-C3A06431C61C}"/>
              </a:ext>
            </a:extLst>
          </p:cNvPr>
          <p:cNvCxnSpPr/>
          <p:nvPr/>
        </p:nvCxnSpPr>
        <p:spPr>
          <a:xfrm flipH="1">
            <a:off x="2938208" y="4461200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CB557B-9308-48E6-8C38-2CE5D452D45F}"/>
              </a:ext>
            </a:extLst>
          </p:cNvPr>
          <p:cNvCxnSpPr>
            <a:cxnSpLocks/>
          </p:cNvCxnSpPr>
          <p:nvPr/>
        </p:nvCxnSpPr>
        <p:spPr>
          <a:xfrm rot="5400000">
            <a:off x="2129826" y="5105918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5BE891-6381-4D08-A823-76A0ED7654FD}"/>
              </a:ext>
            </a:extLst>
          </p:cNvPr>
          <p:cNvCxnSpPr>
            <a:cxnSpLocks/>
          </p:cNvCxnSpPr>
          <p:nvPr/>
        </p:nvCxnSpPr>
        <p:spPr>
          <a:xfrm rot="5400000">
            <a:off x="3761168" y="5105918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56B3DA-7197-4CE0-ACBE-BA2CBA600CED}"/>
              </a:ext>
            </a:extLst>
          </p:cNvPr>
          <p:cNvCxnSpPr>
            <a:cxnSpLocks/>
          </p:cNvCxnSpPr>
          <p:nvPr/>
        </p:nvCxnSpPr>
        <p:spPr>
          <a:xfrm rot="2700000">
            <a:off x="1550705" y="370516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58A970-EF52-41D1-A362-2142030E7368}"/>
              </a:ext>
            </a:extLst>
          </p:cNvPr>
          <p:cNvCxnSpPr>
            <a:cxnSpLocks/>
          </p:cNvCxnSpPr>
          <p:nvPr/>
        </p:nvCxnSpPr>
        <p:spPr>
          <a:xfrm flipV="1">
            <a:off x="2820862" y="3415230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F3C0D36-06AD-40BF-9350-9556B9B90BBF}"/>
              </a:ext>
            </a:extLst>
          </p:cNvPr>
          <p:cNvSpPr/>
          <p:nvPr/>
        </p:nvSpPr>
        <p:spPr>
          <a:xfrm>
            <a:off x="3258247" y="3288386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6FF27C-1EBA-4937-9F09-C3F874F36A17}"/>
                  </a:ext>
                </a:extLst>
              </p:cNvPr>
              <p:cNvSpPr txBox="1"/>
              <p:nvPr/>
            </p:nvSpPr>
            <p:spPr>
              <a:xfrm>
                <a:off x="2289515" y="4045701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6FF27C-1EBA-4937-9F09-C3F874F3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515" y="4045701"/>
                <a:ext cx="318052" cy="461665"/>
              </a:xfrm>
              <a:prstGeom prst="rect">
                <a:avLst/>
              </a:prstGeom>
              <a:blipFill>
                <a:blip r:embed="rId2"/>
                <a:stretch>
                  <a:fillRect r="-42308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A46239-6105-4B78-8D7B-27CD2301F3E3}"/>
                  </a:ext>
                </a:extLst>
              </p:cNvPr>
              <p:cNvSpPr txBox="1"/>
              <p:nvPr/>
            </p:nvSpPr>
            <p:spPr>
              <a:xfrm>
                <a:off x="3942722" y="4045701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A46239-6105-4B78-8D7B-27CD2301F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22" y="4045701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D39F88-2585-4D6C-9FF0-9CFF3194BEC9}"/>
                  </a:ext>
                </a:extLst>
              </p:cNvPr>
              <p:cNvSpPr txBox="1"/>
              <p:nvPr/>
            </p:nvSpPr>
            <p:spPr>
              <a:xfrm>
                <a:off x="1329096" y="3152057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D39F88-2585-4D6C-9FF0-9CFF3194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96" y="3152057"/>
                <a:ext cx="318869" cy="307777"/>
              </a:xfrm>
              <a:prstGeom prst="rect">
                <a:avLst/>
              </a:prstGeom>
              <a:blipFill>
                <a:blip r:embed="rId4"/>
                <a:stretch>
                  <a:fillRect l="-9615" r="-769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ECD569-FEED-49D5-9CFA-723F8A620E6A}"/>
                  </a:ext>
                </a:extLst>
              </p:cNvPr>
              <p:cNvSpPr txBox="1"/>
              <p:nvPr/>
            </p:nvSpPr>
            <p:spPr>
              <a:xfrm>
                <a:off x="3421902" y="3122193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ECD569-FEED-49D5-9CFA-723F8A620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902" y="3122193"/>
                <a:ext cx="307905" cy="307777"/>
              </a:xfrm>
              <a:prstGeom prst="rect">
                <a:avLst/>
              </a:prstGeom>
              <a:blipFill>
                <a:blip r:embed="rId5"/>
                <a:stretch>
                  <a:fillRect l="-19608" r="-7843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246AA6-2B61-4DFD-93D4-B567BA2226A1}"/>
                  </a:ext>
                </a:extLst>
              </p:cNvPr>
              <p:cNvSpPr txBox="1"/>
              <p:nvPr/>
            </p:nvSpPr>
            <p:spPr>
              <a:xfrm>
                <a:off x="3059168" y="4425759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246AA6-2B61-4DFD-93D4-B567BA222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68" y="4425759"/>
                <a:ext cx="423065" cy="307777"/>
              </a:xfrm>
              <a:prstGeom prst="rect">
                <a:avLst/>
              </a:prstGeom>
              <a:blipFill>
                <a:blip r:embed="rId6"/>
                <a:stretch>
                  <a:fillRect l="-8696" r="-5797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EF428A-09DC-4CE2-A3C2-2317AB4467CA}"/>
                  </a:ext>
                </a:extLst>
              </p:cNvPr>
              <p:cNvSpPr txBox="1"/>
              <p:nvPr/>
            </p:nvSpPr>
            <p:spPr>
              <a:xfrm>
                <a:off x="3055610" y="3773976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EF428A-09DC-4CE2-A3C2-2317AB44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610" y="3773976"/>
                <a:ext cx="429028" cy="307777"/>
              </a:xfrm>
              <a:prstGeom prst="rect">
                <a:avLst/>
              </a:prstGeom>
              <a:blipFill>
                <a:blip r:embed="rId7"/>
                <a:stretch>
                  <a:fillRect l="-7042" r="-563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ECCF9A-2099-4819-9A35-E3F016C359AC}"/>
                  </a:ext>
                </a:extLst>
              </p:cNvPr>
              <p:cNvSpPr txBox="1"/>
              <p:nvPr/>
            </p:nvSpPr>
            <p:spPr>
              <a:xfrm>
                <a:off x="2075802" y="489206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ECCF9A-2099-4819-9A35-E3F016C35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02" y="4892069"/>
                <a:ext cx="429028" cy="307777"/>
              </a:xfrm>
              <a:prstGeom prst="rect">
                <a:avLst/>
              </a:prstGeom>
              <a:blipFill>
                <a:blip r:embed="rId8"/>
                <a:stretch>
                  <a:fillRect l="-8571" r="-571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5E6BE5-FC51-48F3-A500-52FFFD7C4032}"/>
                  </a:ext>
                </a:extLst>
              </p:cNvPr>
              <p:cNvSpPr txBox="1"/>
              <p:nvPr/>
            </p:nvSpPr>
            <p:spPr>
              <a:xfrm>
                <a:off x="3705156" y="489206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5E6BE5-FC51-48F3-A500-52FFFD7C4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156" y="4892069"/>
                <a:ext cx="429028" cy="307777"/>
              </a:xfrm>
              <a:prstGeom prst="rect">
                <a:avLst/>
              </a:prstGeom>
              <a:blipFill>
                <a:blip r:embed="rId9"/>
                <a:stretch>
                  <a:fillRect l="-8571" r="-571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E102B42-336C-43A3-B488-D00351080FDA}"/>
              </a:ext>
            </a:extLst>
          </p:cNvPr>
          <p:cNvSpPr/>
          <p:nvPr/>
        </p:nvSpPr>
        <p:spPr>
          <a:xfrm>
            <a:off x="7389371" y="3862911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2320A0F-2F08-4CF0-891E-4BAAB57DC5A9}"/>
              </a:ext>
            </a:extLst>
          </p:cNvPr>
          <p:cNvSpPr/>
          <p:nvPr/>
        </p:nvSpPr>
        <p:spPr>
          <a:xfrm>
            <a:off x="9020713" y="3862911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74E874B-89A4-4E89-9112-0DFA6B6F333C}"/>
              </a:ext>
            </a:extLst>
          </p:cNvPr>
          <p:cNvCxnSpPr/>
          <p:nvPr/>
        </p:nvCxnSpPr>
        <p:spPr>
          <a:xfrm>
            <a:off x="8303771" y="4162036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D0F9E8-52BA-4937-8ED3-7EEF9BF2C377}"/>
              </a:ext>
            </a:extLst>
          </p:cNvPr>
          <p:cNvCxnSpPr/>
          <p:nvPr/>
        </p:nvCxnSpPr>
        <p:spPr>
          <a:xfrm flipH="1">
            <a:off x="8296482" y="449106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CE7796-DE00-42F7-B666-05CF8A938AC4}"/>
              </a:ext>
            </a:extLst>
          </p:cNvPr>
          <p:cNvCxnSpPr>
            <a:cxnSpLocks/>
          </p:cNvCxnSpPr>
          <p:nvPr/>
        </p:nvCxnSpPr>
        <p:spPr>
          <a:xfrm rot="5400000">
            <a:off x="7488100" y="513578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A5323CE-DEDB-4C9F-956F-A9A94630A06E}"/>
              </a:ext>
            </a:extLst>
          </p:cNvPr>
          <p:cNvCxnSpPr>
            <a:cxnSpLocks/>
          </p:cNvCxnSpPr>
          <p:nvPr/>
        </p:nvCxnSpPr>
        <p:spPr>
          <a:xfrm rot="5400000">
            <a:off x="9119442" y="513578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3863A02-F36D-4E9E-A9B2-C546D2610125}"/>
              </a:ext>
            </a:extLst>
          </p:cNvPr>
          <p:cNvCxnSpPr>
            <a:cxnSpLocks/>
          </p:cNvCxnSpPr>
          <p:nvPr/>
        </p:nvCxnSpPr>
        <p:spPr>
          <a:xfrm rot="2700000">
            <a:off x="6908979" y="3735028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C568B5E-0B57-4763-BB21-94B9E07F9274}"/>
              </a:ext>
            </a:extLst>
          </p:cNvPr>
          <p:cNvCxnSpPr>
            <a:cxnSpLocks/>
          </p:cNvCxnSpPr>
          <p:nvPr/>
        </p:nvCxnSpPr>
        <p:spPr>
          <a:xfrm flipV="1">
            <a:off x="8179136" y="3445094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2108CC7C-A0DB-4265-9221-223079846A92}"/>
              </a:ext>
            </a:extLst>
          </p:cNvPr>
          <p:cNvSpPr/>
          <p:nvPr/>
        </p:nvSpPr>
        <p:spPr>
          <a:xfrm>
            <a:off x="8616521" y="3318250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0E71C20-DD57-4539-AC68-0E0BD2BBF2EC}"/>
                  </a:ext>
                </a:extLst>
              </p:cNvPr>
              <p:cNvSpPr txBox="1"/>
              <p:nvPr/>
            </p:nvSpPr>
            <p:spPr>
              <a:xfrm>
                <a:off x="7647789" y="4075565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0E71C20-DD57-4539-AC68-0E0BD2BBF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789" y="4075565"/>
                <a:ext cx="318052" cy="461665"/>
              </a:xfrm>
              <a:prstGeom prst="rect">
                <a:avLst/>
              </a:prstGeom>
              <a:blipFill>
                <a:blip r:embed="rId10"/>
                <a:stretch>
                  <a:fillRect r="-42308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C650F59-B5C5-44B1-97E4-3342417C12E2}"/>
                  </a:ext>
                </a:extLst>
              </p:cNvPr>
              <p:cNvSpPr txBox="1"/>
              <p:nvPr/>
            </p:nvSpPr>
            <p:spPr>
              <a:xfrm>
                <a:off x="9300996" y="4075565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C650F59-B5C5-44B1-97E4-3342417C1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996" y="4075565"/>
                <a:ext cx="318052" cy="461665"/>
              </a:xfrm>
              <a:prstGeom prst="rect">
                <a:avLst/>
              </a:prstGeom>
              <a:blipFill>
                <a:blip r:embed="rId11"/>
                <a:stretch>
                  <a:fillRect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8C684A9-305E-48AB-89BF-94E9FD718761}"/>
                  </a:ext>
                </a:extLst>
              </p:cNvPr>
              <p:cNvSpPr txBox="1"/>
              <p:nvPr/>
            </p:nvSpPr>
            <p:spPr>
              <a:xfrm>
                <a:off x="6687370" y="3181921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8C684A9-305E-48AB-89BF-94E9FD718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370" y="3181921"/>
                <a:ext cx="318869" cy="307777"/>
              </a:xfrm>
              <a:prstGeom prst="rect">
                <a:avLst/>
              </a:prstGeom>
              <a:blipFill>
                <a:blip r:embed="rId12"/>
                <a:stretch>
                  <a:fillRect l="-9615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3CECC2C-5258-4968-9118-FCD058310DB9}"/>
                  </a:ext>
                </a:extLst>
              </p:cNvPr>
              <p:cNvSpPr txBox="1"/>
              <p:nvPr/>
            </p:nvSpPr>
            <p:spPr>
              <a:xfrm>
                <a:off x="8780176" y="3152057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3CECC2C-5258-4968-9118-FCD05831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176" y="3152057"/>
                <a:ext cx="307905" cy="307777"/>
              </a:xfrm>
              <a:prstGeom prst="rect">
                <a:avLst/>
              </a:prstGeom>
              <a:blipFill>
                <a:blip r:embed="rId13"/>
                <a:stretch>
                  <a:fillRect l="-19608" r="-7843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567A7F4-876B-4409-BC3C-08B650C43BA8}"/>
                  </a:ext>
                </a:extLst>
              </p:cNvPr>
              <p:cNvSpPr txBox="1"/>
              <p:nvPr/>
            </p:nvSpPr>
            <p:spPr>
              <a:xfrm>
                <a:off x="8417442" y="4455623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567A7F4-876B-4409-BC3C-08B650C43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442" y="4455623"/>
                <a:ext cx="423065" cy="307777"/>
              </a:xfrm>
              <a:prstGeom prst="rect">
                <a:avLst/>
              </a:prstGeom>
              <a:blipFill>
                <a:blip r:embed="rId14"/>
                <a:stretch>
                  <a:fillRect l="-8696" r="-579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E5F14AF-AB40-4617-A670-044C6B485A3A}"/>
                  </a:ext>
                </a:extLst>
              </p:cNvPr>
              <p:cNvSpPr txBox="1"/>
              <p:nvPr/>
            </p:nvSpPr>
            <p:spPr>
              <a:xfrm>
                <a:off x="8413884" y="3803840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E5F14AF-AB40-4617-A670-044C6B485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884" y="3803840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7042" r="-56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C389ED0-9CAA-4366-B2AB-CCFF752EE62C}"/>
                  </a:ext>
                </a:extLst>
              </p:cNvPr>
              <p:cNvSpPr txBox="1"/>
              <p:nvPr/>
            </p:nvSpPr>
            <p:spPr>
              <a:xfrm>
                <a:off x="7434076" y="4921933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C389ED0-9CAA-4366-B2AB-CCFF752EE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076" y="4921933"/>
                <a:ext cx="429028" cy="307777"/>
              </a:xfrm>
              <a:prstGeom prst="rect">
                <a:avLst/>
              </a:prstGeom>
              <a:blipFill>
                <a:blip r:embed="rId16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C765898-D6C1-486E-A3DD-BC319CA23CF1}"/>
                  </a:ext>
                </a:extLst>
              </p:cNvPr>
              <p:cNvSpPr txBox="1"/>
              <p:nvPr/>
            </p:nvSpPr>
            <p:spPr>
              <a:xfrm>
                <a:off x="9064228" y="4921933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C765898-D6C1-486E-A3DD-BC319CA23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228" y="4921933"/>
                <a:ext cx="429028" cy="307777"/>
              </a:xfrm>
              <a:prstGeom prst="rect">
                <a:avLst/>
              </a:prstGeom>
              <a:blipFill>
                <a:blip r:embed="rId17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658EF2-DCBC-483B-ACA4-317C21EBE06A}"/>
              </a:ext>
            </a:extLst>
          </p:cNvPr>
          <p:cNvCxnSpPr/>
          <p:nvPr/>
        </p:nvCxnSpPr>
        <p:spPr>
          <a:xfrm>
            <a:off x="5355771" y="4293326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0606BB-34E3-40DD-9042-F6214F1AE39F}"/>
              </a:ext>
            </a:extLst>
          </p:cNvPr>
          <p:cNvSpPr txBox="1"/>
          <p:nvPr/>
        </p:nvSpPr>
        <p:spPr>
          <a:xfrm>
            <a:off x="2381618" y="5863213"/>
            <a:ext cx="1830121" cy="3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Unidentifiable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0E857BE-9527-4B47-B50C-AC26BC95EBBB}"/>
              </a:ext>
            </a:extLst>
          </p:cNvPr>
          <p:cNvSpPr txBox="1"/>
          <p:nvPr/>
        </p:nvSpPr>
        <p:spPr>
          <a:xfrm>
            <a:off x="7861501" y="5850082"/>
            <a:ext cx="1830121" cy="3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Identifiable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522F3F9-516C-998C-9484-36132AE16709}"/>
              </a:ext>
            </a:extLst>
          </p:cNvPr>
          <p:cNvCxnSpPr>
            <a:cxnSpLocks/>
          </p:cNvCxnSpPr>
          <p:nvPr/>
        </p:nvCxnSpPr>
        <p:spPr>
          <a:xfrm rot="18900000" flipH="1">
            <a:off x="9678584" y="3698571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6C8563-4C27-6066-492A-3B877F7EBF87}"/>
                  </a:ext>
                </a:extLst>
              </p:cNvPr>
              <p:cNvSpPr txBox="1"/>
              <p:nvPr/>
            </p:nvSpPr>
            <p:spPr>
              <a:xfrm flipH="1">
                <a:off x="10290533" y="3143909"/>
                <a:ext cx="3248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6C8563-4C27-6066-492A-3B877F7EB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290533" y="3143909"/>
                <a:ext cx="324833" cy="307777"/>
              </a:xfrm>
              <a:prstGeom prst="rect">
                <a:avLst/>
              </a:prstGeom>
              <a:blipFill>
                <a:blip r:embed="rId18"/>
                <a:stretch>
                  <a:fillRect l="-9434" r="-94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4136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Option #2.  Adjust model, if experimentally feasible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Remove a leak or edge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985629-3D0B-4DF2-AA63-1389B802E2D1}"/>
              </a:ext>
            </a:extLst>
          </p:cNvPr>
          <p:cNvSpPr/>
          <p:nvPr/>
        </p:nvSpPr>
        <p:spPr>
          <a:xfrm>
            <a:off x="2031097" y="3833047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55FE53-BC6F-4A28-A08D-57C3877486B1}"/>
              </a:ext>
            </a:extLst>
          </p:cNvPr>
          <p:cNvSpPr/>
          <p:nvPr/>
        </p:nvSpPr>
        <p:spPr>
          <a:xfrm>
            <a:off x="3662439" y="3833047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C3CFFB-693A-42F6-88EE-83D1286D1910}"/>
              </a:ext>
            </a:extLst>
          </p:cNvPr>
          <p:cNvCxnSpPr/>
          <p:nvPr/>
        </p:nvCxnSpPr>
        <p:spPr>
          <a:xfrm>
            <a:off x="2945497" y="413217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B5DC21-6BAC-4F3A-A047-C3A06431C61C}"/>
              </a:ext>
            </a:extLst>
          </p:cNvPr>
          <p:cNvCxnSpPr/>
          <p:nvPr/>
        </p:nvCxnSpPr>
        <p:spPr>
          <a:xfrm flipH="1">
            <a:off x="2938208" y="4461200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CB557B-9308-48E6-8C38-2CE5D452D45F}"/>
              </a:ext>
            </a:extLst>
          </p:cNvPr>
          <p:cNvCxnSpPr>
            <a:cxnSpLocks/>
          </p:cNvCxnSpPr>
          <p:nvPr/>
        </p:nvCxnSpPr>
        <p:spPr>
          <a:xfrm rot="5400000">
            <a:off x="2129826" y="5105918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5BE891-6381-4D08-A823-76A0ED7654FD}"/>
              </a:ext>
            </a:extLst>
          </p:cNvPr>
          <p:cNvCxnSpPr>
            <a:cxnSpLocks/>
          </p:cNvCxnSpPr>
          <p:nvPr/>
        </p:nvCxnSpPr>
        <p:spPr>
          <a:xfrm rot="5400000">
            <a:off x="3761168" y="5105918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56B3DA-7197-4CE0-ACBE-BA2CBA600CED}"/>
              </a:ext>
            </a:extLst>
          </p:cNvPr>
          <p:cNvCxnSpPr>
            <a:cxnSpLocks/>
          </p:cNvCxnSpPr>
          <p:nvPr/>
        </p:nvCxnSpPr>
        <p:spPr>
          <a:xfrm rot="2700000">
            <a:off x="1550705" y="370516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58A970-EF52-41D1-A362-2142030E7368}"/>
              </a:ext>
            </a:extLst>
          </p:cNvPr>
          <p:cNvCxnSpPr>
            <a:cxnSpLocks/>
          </p:cNvCxnSpPr>
          <p:nvPr/>
        </p:nvCxnSpPr>
        <p:spPr>
          <a:xfrm flipV="1">
            <a:off x="2820862" y="3415230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F3C0D36-06AD-40BF-9350-9556B9B90BBF}"/>
              </a:ext>
            </a:extLst>
          </p:cNvPr>
          <p:cNvSpPr/>
          <p:nvPr/>
        </p:nvSpPr>
        <p:spPr>
          <a:xfrm>
            <a:off x="3258247" y="3288386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6FF27C-1EBA-4937-9F09-C3F874F36A17}"/>
                  </a:ext>
                </a:extLst>
              </p:cNvPr>
              <p:cNvSpPr txBox="1"/>
              <p:nvPr/>
            </p:nvSpPr>
            <p:spPr>
              <a:xfrm>
                <a:off x="2289515" y="4045701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6FF27C-1EBA-4937-9F09-C3F874F3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515" y="4045701"/>
                <a:ext cx="318052" cy="461665"/>
              </a:xfrm>
              <a:prstGeom prst="rect">
                <a:avLst/>
              </a:prstGeom>
              <a:blipFill>
                <a:blip r:embed="rId2"/>
                <a:stretch>
                  <a:fillRect r="-42308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A46239-6105-4B78-8D7B-27CD2301F3E3}"/>
                  </a:ext>
                </a:extLst>
              </p:cNvPr>
              <p:cNvSpPr txBox="1"/>
              <p:nvPr/>
            </p:nvSpPr>
            <p:spPr>
              <a:xfrm>
                <a:off x="3942722" y="4045701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A46239-6105-4B78-8D7B-27CD2301F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22" y="4045701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D39F88-2585-4D6C-9FF0-9CFF3194BEC9}"/>
                  </a:ext>
                </a:extLst>
              </p:cNvPr>
              <p:cNvSpPr txBox="1"/>
              <p:nvPr/>
            </p:nvSpPr>
            <p:spPr>
              <a:xfrm>
                <a:off x="1329096" y="3152057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D39F88-2585-4D6C-9FF0-9CFF3194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96" y="3152057"/>
                <a:ext cx="318869" cy="307777"/>
              </a:xfrm>
              <a:prstGeom prst="rect">
                <a:avLst/>
              </a:prstGeom>
              <a:blipFill>
                <a:blip r:embed="rId4"/>
                <a:stretch>
                  <a:fillRect l="-9615" r="-769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ECD569-FEED-49D5-9CFA-723F8A620E6A}"/>
                  </a:ext>
                </a:extLst>
              </p:cNvPr>
              <p:cNvSpPr txBox="1"/>
              <p:nvPr/>
            </p:nvSpPr>
            <p:spPr>
              <a:xfrm>
                <a:off x="3421902" y="3122193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ECD569-FEED-49D5-9CFA-723F8A620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902" y="3122193"/>
                <a:ext cx="307905" cy="307777"/>
              </a:xfrm>
              <a:prstGeom prst="rect">
                <a:avLst/>
              </a:prstGeom>
              <a:blipFill>
                <a:blip r:embed="rId5"/>
                <a:stretch>
                  <a:fillRect l="-19608" r="-7843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246AA6-2B61-4DFD-93D4-B567BA2226A1}"/>
                  </a:ext>
                </a:extLst>
              </p:cNvPr>
              <p:cNvSpPr txBox="1"/>
              <p:nvPr/>
            </p:nvSpPr>
            <p:spPr>
              <a:xfrm>
                <a:off x="3059168" y="4425759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246AA6-2B61-4DFD-93D4-B567BA222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68" y="4425759"/>
                <a:ext cx="423065" cy="307777"/>
              </a:xfrm>
              <a:prstGeom prst="rect">
                <a:avLst/>
              </a:prstGeom>
              <a:blipFill>
                <a:blip r:embed="rId6"/>
                <a:stretch>
                  <a:fillRect l="-8696" r="-5797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EF428A-09DC-4CE2-A3C2-2317AB4467CA}"/>
                  </a:ext>
                </a:extLst>
              </p:cNvPr>
              <p:cNvSpPr txBox="1"/>
              <p:nvPr/>
            </p:nvSpPr>
            <p:spPr>
              <a:xfrm>
                <a:off x="3055610" y="3773976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EF428A-09DC-4CE2-A3C2-2317AB44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610" y="3773976"/>
                <a:ext cx="429028" cy="307777"/>
              </a:xfrm>
              <a:prstGeom prst="rect">
                <a:avLst/>
              </a:prstGeom>
              <a:blipFill>
                <a:blip r:embed="rId7"/>
                <a:stretch>
                  <a:fillRect l="-7042" r="-563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ECCF9A-2099-4819-9A35-E3F016C359AC}"/>
                  </a:ext>
                </a:extLst>
              </p:cNvPr>
              <p:cNvSpPr txBox="1"/>
              <p:nvPr/>
            </p:nvSpPr>
            <p:spPr>
              <a:xfrm>
                <a:off x="2075802" y="489206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ECCF9A-2099-4819-9A35-E3F016C35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02" y="4892069"/>
                <a:ext cx="429028" cy="307777"/>
              </a:xfrm>
              <a:prstGeom prst="rect">
                <a:avLst/>
              </a:prstGeom>
              <a:blipFill>
                <a:blip r:embed="rId8"/>
                <a:stretch>
                  <a:fillRect l="-8571" r="-571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5E6BE5-FC51-48F3-A500-52FFFD7C4032}"/>
                  </a:ext>
                </a:extLst>
              </p:cNvPr>
              <p:cNvSpPr txBox="1"/>
              <p:nvPr/>
            </p:nvSpPr>
            <p:spPr>
              <a:xfrm>
                <a:off x="3705954" y="4892069"/>
                <a:ext cx="42742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5E6BE5-FC51-48F3-A500-52FFFD7C4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954" y="4892069"/>
                <a:ext cx="427425" cy="307777"/>
              </a:xfrm>
              <a:prstGeom prst="rect">
                <a:avLst/>
              </a:prstGeom>
              <a:blipFill>
                <a:blip r:embed="rId9"/>
                <a:stretch>
                  <a:fillRect l="-8571" r="-571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A52D1BC4-6E7E-4D6D-B341-AC915FBF7BA1}"/>
              </a:ext>
            </a:extLst>
          </p:cNvPr>
          <p:cNvSpPr/>
          <p:nvPr/>
        </p:nvSpPr>
        <p:spPr>
          <a:xfrm>
            <a:off x="7388933" y="386291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D781BD9-BE8D-4D6E-92E9-08823B453A8F}"/>
              </a:ext>
            </a:extLst>
          </p:cNvPr>
          <p:cNvSpPr/>
          <p:nvPr/>
        </p:nvSpPr>
        <p:spPr>
          <a:xfrm>
            <a:off x="9020275" y="386291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AD00912-C88E-4ACD-AA63-25C53C9C4BD8}"/>
              </a:ext>
            </a:extLst>
          </p:cNvPr>
          <p:cNvCxnSpPr/>
          <p:nvPr/>
        </p:nvCxnSpPr>
        <p:spPr>
          <a:xfrm>
            <a:off x="8303333" y="4162035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1687971-AB33-4403-AB5C-FE878FD26B87}"/>
              </a:ext>
            </a:extLst>
          </p:cNvPr>
          <p:cNvCxnSpPr/>
          <p:nvPr/>
        </p:nvCxnSpPr>
        <p:spPr>
          <a:xfrm flipH="1">
            <a:off x="8296044" y="4491063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07E6CEF-2B6B-4959-81D0-AC36B155EA23}"/>
              </a:ext>
            </a:extLst>
          </p:cNvPr>
          <p:cNvCxnSpPr>
            <a:cxnSpLocks/>
          </p:cNvCxnSpPr>
          <p:nvPr/>
        </p:nvCxnSpPr>
        <p:spPr>
          <a:xfrm rot="5400000">
            <a:off x="7487662" y="5135781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B0F62AB-6C39-44FE-9A63-750C8C452625}"/>
              </a:ext>
            </a:extLst>
          </p:cNvPr>
          <p:cNvCxnSpPr>
            <a:cxnSpLocks/>
          </p:cNvCxnSpPr>
          <p:nvPr/>
        </p:nvCxnSpPr>
        <p:spPr>
          <a:xfrm rot="2700000">
            <a:off x="6908541" y="3735027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54D5CAF-CDF3-4EDA-9387-1FB18D1E4F85}"/>
              </a:ext>
            </a:extLst>
          </p:cNvPr>
          <p:cNvCxnSpPr>
            <a:cxnSpLocks/>
          </p:cNvCxnSpPr>
          <p:nvPr/>
        </p:nvCxnSpPr>
        <p:spPr>
          <a:xfrm flipV="1">
            <a:off x="8178698" y="3445093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89EB7378-9FE2-4E6F-A04B-CC0C30097BCC}"/>
              </a:ext>
            </a:extLst>
          </p:cNvPr>
          <p:cNvSpPr/>
          <p:nvPr/>
        </p:nvSpPr>
        <p:spPr>
          <a:xfrm>
            <a:off x="8616083" y="3318249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B3523D3-0B6A-4411-BC2C-A9D86F6CB4FE}"/>
                  </a:ext>
                </a:extLst>
              </p:cNvPr>
              <p:cNvSpPr txBox="1"/>
              <p:nvPr/>
            </p:nvSpPr>
            <p:spPr>
              <a:xfrm>
                <a:off x="7647351" y="4075564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B3523D3-0B6A-4411-BC2C-A9D86F6CB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351" y="4075564"/>
                <a:ext cx="318052" cy="461665"/>
              </a:xfrm>
              <a:prstGeom prst="rect">
                <a:avLst/>
              </a:prstGeom>
              <a:blipFill>
                <a:blip r:embed="rId10"/>
                <a:stretch>
                  <a:fillRect r="-39623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C047DCB-8535-455A-8C83-739380811C6F}"/>
                  </a:ext>
                </a:extLst>
              </p:cNvPr>
              <p:cNvSpPr txBox="1"/>
              <p:nvPr/>
            </p:nvSpPr>
            <p:spPr>
              <a:xfrm>
                <a:off x="9300558" y="4075564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C047DCB-8535-455A-8C83-739380811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558" y="4075564"/>
                <a:ext cx="318052" cy="461665"/>
              </a:xfrm>
              <a:prstGeom prst="rect">
                <a:avLst/>
              </a:prstGeom>
              <a:blipFill>
                <a:blip r:embed="rId11"/>
                <a:stretch>
                  <a:fillRect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E82E0E4-37A3-43EA-90D3-DDAA0FB4785A}"/>
                  </a:ext>
                </a:extLst>
              </p:cNvPr>
              <p:cNvSpPr txBox="1"/>
              <p:nvPr/>
            </p:nvSpPr>
            <p:spPr>
              <a:xfrm>
                <a:off x="6686932" y="3181920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E82E0E4-37A3-43EA-90D3-DDAA0FB47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932" y="3181920"/>
                <a:ext cx="318869" cy="307777"/>
              </a:xfrm>
              <a:prstGeom prst="rect">
                <a:avLst/>
              </a:prstGeom>
              <a:blipFill>
                <a:blip r:embed="rId12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5C08DBC-8537-4974-8484-7723802D155F}"/>
                  </a:ext>
                </a:extLst>
              </p:cNvPr>
              <p:cNvSpPr txBox="1"/>
              <p:nvPr/>
            </p:nvSpPr>
            <p:spPr>
              <a:xfrm>
                <a:off x="8779738" y="3152056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5C08DBC-8537-4974-8484-7723802D1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738" y="3152056"/>
                <a:ext cx="307905" cy="307777"/>
              </a:xfrm>
              <a:prstGeom prst="rect">
                <a:avLst/>
              </a:prstGeom>
              <a:blipFill>
                <a:blip r:embed="rId13"/>
                <a:stretch>
                  <a:fillRect l="-19608" r="-7843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E912E52-CAD7-471A-84DE-9C5D8D0B50DA}"/>
                  </a:ext>
                </a:extLst>
              </p:cNvPr>
              <p:cNvSpPr txBox="1"/>
              <p:nvPr/>
            </p:nvSpPr>
            <p:spPr>
              <a:xfrm>
                <a:off x="8417004" y="4455622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E912E52-CAD7-471A-84DE-9C5D8D0B5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004" y="4455622"/>
                <a:ext cx="423065" cy="307777"/>
              </a:xfrm>
              <a:prstGeom prst="rect">
                <a:avLst/>
              </a:prstGeom>
              <a:blipFill>
                <a:blip r:embed="rId14"/>
                <a:stretch>
                  <a:fillRect l="-8696" r="-579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B76DBD-1E27-4D1B-A74C-2A82CD85C485}"/>
                  </a:ext>
                </a:extLst>
              </p:cNvPr>
              <p:cNvSpPr txBox="1"/>
              <p:nvPr/>
            </p:nvSpPr>
            <p:spPr>
              <a:xfrm>
                <a:off x="8413446" y="380383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B76DBD-1E27-4D1B-A74C-2A82CD85C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446" y="3803839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7042" r="-56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3CA3E2B-E721-44A8-BEC8-41BB0D0BFFBA}"/>
                  </a:ext>
                </a:extLst>
              </p:cNvPr>
              <p:cNvSpPr txBox="1"/>
              <p:nvPr/>
            </p:nvSpPr>
            <p:spPr>
              <a:xfrm>
                <a:off x="7433638" y="4921932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3CA3E2B-E721-44A8-BEC8-41BB0D0BF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638" y="4921932"/>
                <a:ext cx="429028" cy="307777"/>
              </a:xfrm>
              <a:prstGeom prst="rect">
                <a:avLst/>
              </a:prstGeom>
              <a:blipFill>
                <a:blip r:embed="rId16"/>
                <a:stretch>
                  <a:fillRect l="-7042" r="-563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B142C1A-FB01-4020-BE41-3ECB201C0FE8}"/>
              </a:ext>
            </a:extLst>
          </p:cNvPr>
          <p:cNvCxnSpPr/>
          <p:nvPr/>
        </p:nvCxnSpPr>
        <p:spPr>
          <a:xfrm>
            <a:off x="5355771" y="4293326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FCCA29C-A07B-4018-BE2A-74A91A88E9F5}"/>
              </a:ext>
            </a:extLst>
          </p:cNvPr>
          <p:cNvSpPr txBox="1"/>
          <p:nvPr/>
        </p:nvSpPr>
        <p:spPr>
          <a:xfrm>
            <a:off x="2381618" y="5863213"/>
            <a:ext cx="1830121" cy="3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Unidentifiable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B1BE5C1-7B04-4EFA-8155-1D7BB27EA1BE}"/>
              </a:ext>
            </a:extLst>
          </p:cNvPr>
          <p:cNvSpPr txBox="1"/>
          <p:nvPr/>
        </p:nvSpPr>
        <p:spPr>
          <a:xfrm>
            <a:off x="7861501" y="5850082"/>
            <a:ext cx="1830121" cy="3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Identifiable</a:t>
            </a:r>
          </a:p>
        </p:txBody>
      </p:sp>
    </p:spTree>
    <p:extLst>
      <p:ext uri="{BB962C8B-B14F-4D97-AF65-F5344CB8AC3E}">
        <p14:creationId xmlns:p14="http://schemas.microsoft.com/office/powerpoint/2010/main" val="32199400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What to do with an unidentifiable model?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Option #2.  Adjust model, if experimentally feasible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Remove a leak or edge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Open: For what families can we remove leaks to obtain identifiability?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985629-3D0B-4DF2-AA63-1389B802E2D1}"/>
              </a:ext>
            </a:extLst>
          </p:cNvPr>
          <p:cNvSpPr/>
          <p:nvPr/>
        </p:nvSpPr>
        <p:spPr>
          <a:xfrm>
            <a:off x="2031097" y="3833047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55FE53-BC6F-4A28-A08D-57C3877486B1}"/>
              </a:ext>
            </a:extLst>
          </p:cNvPr>
          <p:cNvSpPr/>
          <p:nvPr/>
        </p:nvSpPr>
        <p:spPr>
          <a:xfrm>
            <a:off x="3662439" y="3833047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C3CFFB-693A-42F6-88EE-83D1286D1910}"/>
              </a:ext>
            </a:extLst>
          </p:cNvPr>
          <p:cNvCxnSpPr/>
          <p:nvPr/>
        </p:nvCxnSpPr>
        <p:spPr>
          <a:xfrm>
            <a:off x="2945497" y="413217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B5DC21-6BAC-4F3A-A047-C3A06431C61C}"/>
              </a:ext>
            </a:extLst>
          </p:cNvPr>
          <p:cNvCxnSpPr/>
          <p:nvPr/>
        </p:nvCxnSpPr>
        <p:spPr>
          <a:xfrm flipH="1">
            <a:off x="2938208" y="4461200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CB557B-9308-48E6-8C38-2CE5D452D45F}"/>
              </a:ext>
            </a:extLst>
          </p:cNvPr>
          <p:cNvCxnSpPr>
            <a:cxnSpLocks/>
          </p:cNvCxnSpPr>
          <p:nvPr/>
        </p:nvCxnSpPr>
        <p:spPr>
          <a:xfrm rot="5400000">
            <a:off x="2129826" y="5105918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5BE891-6381-4D08-A823-76A0ED7654FD}"/>
              </a:ext>
            </a:extLst>
          </p:cNvPr>
          <p:cNvCxnSpPr>
            <a:cxnSpLocks/>
          </p:cNvCxnSpPr>
          <p:nvPr/>
        </p:nvCxnSpPr>
        <p:spPr>
          <a:xfrm rot="5400000">
            <a:off x="3761168" y="5105918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56B3DA-7197-4CE0-ACBE-BA2CBA600CED}"/>
              </a:ext>
            </a:extLst>
          </p:cNvPr>
          <p:cNvCxnSpPr>
            <a:cxnSpLocks/>
          </p:cNvCxnSpPr>
          <p:nvPr/>
        </p:nvCxnSpPr>
        <p:spPr>
          <a:xfrm rot="2700000">
            <a:off x="1550705" y="370516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58A970-EF52-41D1-A362-2142030E7368}"/>
              </a:ext>
            </a:extLst>
          </p:cNvPr>
          <p:cNvCxnSpPr>
            <a:cxnSpLocks/>
          </p:cNvCxnSpPr>
          <p:nvPr/>
        </p:nvCxnSpPr>
        <p:spPr>
          <a:xfrm flipV="1">
            <a:off x="2820862" y="3415230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F3C0D36-06AD-40BF-9350-9556B9B90BBF}"/>
              </a:ext>
            </a:extLst>
          </p:cNvPr>
          <p:cNvSpPr/>
          <p:nvPr/>
        </p:nvSpPr>
        <p:spPr>
          <a:xfrm>
            <a:off x="3258247" y="3288386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6FF27C-1EBA-4937-9F09-C3F874F36A17}"/>
                  </a:ext>
                </a:extLst>
              </p:cNvPr>
              <p:cNvSpPr txBox="1"/>
              <p:nvPr/>
            </p:nvSpPr>
            <p:spPr>
              <a:xfrm>
                <a:off x="2289515" y="4045701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6FF27C-1EBA-4937-9F09-C3F874F3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515" y="4045701"/>
                <a:ext cx="318052" cy="461665"/>
              </a:xfrm>
              <a:prstGeom prst="rect">
                <a:avLst/>
              </a:prstGeom>
              <a:blipFill>
                <a:blip r:embed="rId2"/>
                <a:stretch>
                  <a:fillRect r="-42308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A46239-6105-4B78-8D7B-27CD2301F3E3}"/>
                  </a:ext>
                </a:extLst>
              </p:cNvPr>
              <p:cNvSpPr txBox="1"/>
              <p:nvPr/>
            </p:nvSpPr>
            <p:spPr>
              <a:xfrm>
                <a:off x="3942722" y="4045701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A46239-6105-4B78-8D7B-27CD2301F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22" y="4045701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D39F88-2585-4D6C-9FF0-9CFF3194BEC9}"/>
                  </a:ext>
                </a:extLst>
              </p:cNvPr>
              <p:cNvSpPr txBox="1"/>
              <p:nvPr/>
            </p:nvSpPr>
            <p:spPr>
              <a:xfrm>
                <a:off x="1329096" y="3152057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D39F88-2585-4D6C-9FF0-9CFF3194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96" y="3152057"/>
                <a:ext cx="318869" cy="307777"/>
              </a:xfrm>
              <a:prstGeom prst="rect">
                <a:avLst/>
              </a:prstGeom>
              <a:blipFill>
                <a:blip r:embed="rId4"/>
                <a:stretch>
                  <a:fillRect l="-9615" r="-769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ECD569-FEED-49D5-9CFA-723F8A620E6A}"/>
                  </a:ext>
                </a:extLst>
              </p:cNvPr>
              <p:cNvSpPr txBox="1"/>
              <p:nvPr/>
            </p:nvSpPr>
            <p:spPr>
              <a:xfrm>
                <a:off x="3421902" y="3122193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ECD569-FEED-49D5-9CFA-723F8A620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902" y="3122193"/>
                <a:ext cx="307905" cy="307777"/>
              </a:xfrm>
              <a:prstGeom prst="rect">
                <a:avLst/>
              </a:prstGeom>
              <a:blipFill>
                <a:blip r:embed="rId5"/>
                <a:stretch>
                  <a:fillRect l="-19608" r="-7843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246AA6-2B61-4DFD-93D4-B567BA2226A1}"/>
                  </a:ext>
                </a:extLst>
              </p:cNvPr>
              <p:cNvSpPr txBox="1"/>
              <p:nvPr/>
            </p:nvSpPr>
            <p:spPr>
              <a:xfrm>
                <a:off x="3059168" y="4425759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246AA6-2B61-4DFD-93D4-B567BA222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68" y="4425759"/>
                <a:ext cx="423065" cy="307777"/>
              </a:xfrm>
              <a:prstGeom prst="rect">
                <a:avLst/>
              </a:prstGeom>
              <a:blipFill>
                <a:blip r:embed="rId6"/>
                <a:stretch>
                  <a:fillRect l="-8696" r="-5797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EF428A-09DC-4CE2-A3C2-2317AB4467CA}"/>
                  </a:ext>
                </a:extLst>
              </p:cNvPr>
              <p:cNvSpPr txBox="1"/>
              <p:nvPr/>
            </p:nvSpPr>
            <p:spPr>
              <a:xfrm>
                <a:off x="3055610" y="3773976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EF428A-09DC-4CE2-A3C2-2317AB44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610" y="3773976"/>
                <a:ext cx="429028" cy="307777"/>
              </a:xfrm>
              <a:prstGeom prst="rect">
                <a:avLst/>
              </a:prstGeom>
              <a:blipFill>
                <a:blip r:embed="rId7"/>
                <a:stretch>
                  <a:fillRect l="-7042" r="-563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ECCF9A-2099-4819-9A35-E3F016C359AC}"/>
                  </a:ext>
                </a:extLst>
              </p:cNvPr>
              <p:cNvSpPr txBox="1"/>
              <p:nvPr/>
            </p:nvSpPr>
            <p:spPr>
              <a:xfrm>
                <a:off x="2075802" y="489206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ECCF9A-2099-4819-9A35-E3F016C35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02" y="4892069"/>
                <a:ext cx="429028" cy="307777"/>
              </a:xfrm>
              <a:prstGeom prst="rect">
                <a:avLst/>
              </a:prstGeom>
              <a:blipFill>
                <a:blip r:embed="rId8"/>
                <a:stretch>
                  <a:fillRect l="-8571" r="-571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5E6BE5-FC51-48F3-A500-52FFFD7C4032}"/>
                  </a:ext>
                </a:extLst>
              </p:cNvPr>
              <p:cNvSpPr txBox="1"/>
              <p:nvPr/>
            </p:nvSpPr>
            <p:spPr>
              <a:xfrm>
                <a:off x="3705954" y="4892069"/>
                <a:ext cx="42742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5E6BE5-FC51-48F3-A500-52FFFD7C4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954" y="4892069"/>
                <a:ext cx="427425" cy="307777"/>
              </a:xfrm>
              <a:prstGeom prst="rect">
                <a:avLst/>
              </a:prstGeom>
              <a:blipFill>
                <a:blip r:embed="rId9"/>
                <a:stretch>
                  <a:fillRect l="-8571" r="-571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A52D1BC4-6E7E-4D6D-B341-AC915FBF7BA1}"/>
              </a:ext>
            </a:extLst>
          </p:cNvPr>
          <p:cNvSpPr/>
          <p:nvPr/>
        </p:nvSpPr>
        <p:spPr>
          <a:xfrm>
            <a:off x="7388933" y="386291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D781BD9-BE8D-4D6E-92E9-08823B453A8F}"/>
              </a:ext>
            </a:extLst>
          </p:cNvPr>
          <p:cNvSpPr/>
          <p:nvPr/>
        </p:nvSpPr>
        <p:spPr>
          <a:xfrm>
            <a:off x="9020275" y="386291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AD00912-C88E-4ACD-AA63-25C53C9C4BD8}"/>
              </a:ext>
            </a:extLst>
          </p:cNvPr>
          <p:cNvCxnSpPr/>
          <p:nvPr/>
        </p:nvCxnSpPr>
        <p:spPr>
          <a:xfrm>
            <a:off x="8303333" y="4162035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1687971-AB33-4403-AB5C-FE878FD26B87}"/>
              </a:ext>
            </a:extLst>
          </p:cNvPr>
          <p:cNvCxnSpPr/>
          <p:nvPr/>
        </p:nvCxnSpPr>
        <p:spPr>
          <a:xfrm flipH="1">
            <a:off x="8296044" y="4491063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07E6CEF-2B6B-4959-81D0-AC36B155EA23}"/>
              </a:ext>
            </a:extLst>
          </p:cNvPr>
          <p:cNvCxnSpPr>
            <a:cxnSpLocks/>
          </p:cNvCxnSpPr>
          <p:nvPr/>
        </p:nvCxnSpPr>
        <p:spPr>
          <a:xfrm rot="5400000">
            <a:off x="7487662" y="5135781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B0F62AB-6C39-44FE-9A63-750C8C452625}"/>
              </a:ext>
            </a:extLst>
          </p:cNvPr>
          <p:cNvCxnSpPr>
            <a:cxnSpLocks/>
          </p:cNvCxnSpPr>
          <p:nvPr/>
        </p:nvCxnSpPr>
        <p:spPr>
          <a:xfrm rot="2700000">
            <a:off x="6908541" y="3735027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54D5CAF-CDF3-4EDA-9387-1FB18D1E4F85}"/>
              </a:ext>
            </a:extLst>
          </p:cNvPr>
          <p:cNvCxnSpPr>
            <a:cxnSpLocks/>
          </p:cNvCxnSpPr>
          <p:nvPr/>
        </p:nvCxnSpPr>
        <p:spPr>
          <a:xfrm flipV="1">
            <a:off x="8178698" y="3445093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89EB7378-9FE2-4E6F-A04B-CC0C30097BCC}"/>
              </a:ext>
            </a:extLst>
          </p:cNvPr>
          <p:cNvSpPr/>
          <p:nvPr/>
        </p:nvSpPr>
        <p:spPr>
          <a:xfrm>
            <a:off x="8616083" y="3318249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B3523D3-0B6A-4411-BC2C-A9D86F6CB4FE}"/>
                  </a:ext>
                </a:extLst>
              </p:cNvPr>
              <p:cNvSpPr txBox="1"/>
              <p:nvPr/>
            </p:nvSpPr>
            <p:spPr>
              <a:xfrm>
                <a:off x="7647351" y="4075564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B3523D3-0B6A-4411-BC2C-A9D86F6CB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351" y="4075564"/>
                <a:ext cx="318052" cy="461665"/>
              </a:xfrm>
              <a:prstGeom prst="rect">
                <a:avLst/>
              </a:prstGeom>
              <a:blipFill>
                <a:blip r:embed="rId10"/>
                <a:stretch>
                  <a:fillRect r="-39623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C047DCB-8535-455A-8C83-739380811C6F}"/>
                  </a:ext>
                </a:extLst>
              </p:cNvPr>
              <p:cNvSpPr txBox="1"/>
              <p:nvPr/>
            </p:nvSpPr>
            <p:spPr>
              <a:xfrm>
                <a:off x="9300558" y="4075564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C047DCB-8535-455A-8C83-739380811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558" y="4075564"/>
                <a:ext cx="318052" cy="461665"/>
              </a:xfrm>
              <a:prstGeom prst="rect">
                <a:avLst/>
              </a:prstGeom>
              <a:blipFill>
                <a:blip r:embed="rId11"/>
                <a:stretch>
                  <a:fillRect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E82E0E4-37A3-43EA-90D3-DDAA0FB4785A}"/>
                  </a:ext>
                </a:extLst>
              </p:cNvPr>
              <p:cNvSpPr txBox="1"/>
              <p:nvPr/>
            </p:nvSpPr>
            <p:spPr>
              <a:xfrm>
                <a:off x="6686932" y="3181920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E82E0E4-37A3-43EA-90D3-DDAA0FB47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932" y="3181920"/>
                <a:ext cx="318869" cy="307777"/>
              </a:xfrm>
              <a:prstGeom prst="rect">
                <a:avLst/>
              </a:prstGeom>
              <a:blipFill>
                <a:blip r:embed="rId12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5C08DBC-8537-4974-8484-7723802D155F}"/>
                  </a:ext>
                </a:extLst>
              </p:cNvPr>
              <p:cNvSpPr txBox="1"/>
              <p:nvPr/>
            </p:nvSpPr>
            <p:spPr>
              <a:xfrm>
                <a:off x="8779738" y="3152056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5C08DBC-8537-4974-8484-7723802D1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738" y="3152056"/>
                <a:ext cx="307905" cy="307777"/>
              </a:xfrm>
              <a:prstGeom prst="rect">
                <a:avLst/>
              </a:prstGeom>
              <a:blipFill>
                <a:blip r:embed="rId13"/>
                <a:stretch>
                  <a:fillRect l="-19608" r="-7843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E912E52-CAD7-471A-84DE-9C5D8D0B50DA}"/>
                  </a:ext>
                </a:extLst>
              </p:cNvPr>
              <p:cNvSpPr txBox="1"/>
              <p:nvPr/>
            </p:nvSpPr>
            <p:spPr>
              <a:xfrm>
                <a:off x="8417004" y="4455622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E912E52-CAD7-471A-84DE-9C5D8D0B5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004" y="4455622"/>
                <a:ext cx="423065" cy="307777"/>
              </a:xfrm>
              <a:prstGeom prst="rect">
                <a:avLst/>
              </a:prstGeom>
              <a:blipFill>
                <a:blip r:embed="rId14"/>
                <a:stretch>
                  <a:fillRect l="-8696" r="-579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B76DBD-1E27-4D1B-A74C-2A82CD85C485}"/>
                  </a:ext>
                </a:extLst>
              </p:cNvPr>
              <p:cNvSpPr txBox="1"/>
              <p:nvPr/>
            </p:nvSpPr>
            <p:spPr>
              <a:xfrm>
                <a:off x="8413446" y="3803839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B76DBD-1E27-4D1B-A74C-2A82CD85C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446" y="3803839"/>
                <a:ext cx="429028" cy="307777"/>
              </a:xfrm>
              <a:prstGeom prst="rect">
                <a:avLst/>
              </a:prstGeom>
              <a:blipFill>
                <a:blip r:embed="rId15"/>
                <a:stretch>
                  <a:fillRect l="-7042" r="-56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3CA3E2B-E721-44A8-BEC8-41BB0D0BFFBA}"/>
                  </a:ext>
                </a:extLst>
              </p:cNvPr>
              <p:cNvSpPr txBox="1"/>
              <p:nvPr/>
            </p:nvSpPr>
            <p:spPr>
              <a:xfrm>
                <a:off x="7433638" y="4921932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3CA3E2B-E721-44A8-BEC8-41BB0D0BF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638" y="4921932"/>
                <a:ext cx="429028" cy="307777"/>
              </a:xfrm>
              <a:prstGeom prst="rect">
                <a:avLst/>
              </a:prstGeom>
              <a:blipFill>
                <a:blip r:embed="rId16"/>
                <a:stretch>
                  <a:fillRect l="-7042" r="-563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B142C1A-FB01-4020-BE41-3ECB201C0FE8}"/>
              </a:ext>
            </a:extLst>
          </p:cNvPr>
          <p:cNvCxnSpPr/>
          <p:nvPr/>
        </p:nvCxnSpPr>
        <p:spPr>
          <a:xfrm>
            <a:off x="5355771" y="4293326"/>
            <a:ext cx="1123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FCCA29C-A07B-4018-BE2A-74A91A88E9F5}"/>
              </a:ext>
            </a:extLst>
          </p:cNvPr>
          <p:cNvSpPr txBox="1"/>
          <p:nvPr/>
        </p:nvSpPr>
        <p:spPr>
          <a:xfrm>
            <a:off x="2381618" y="5863213"/>
            <a:ext cx="1830121" cy="3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Unidentifiable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B1BE5C1-7B04-4EFA-8155-1D7BB27EA1BE}"/>
              </a:ext>
            </a:extLst>
          </p:cNvPr>
          <p:cNvSpPr txBox="1"/>
          <p:nvPr/>
        </p:nvSpPr>
        <p:spPr>
          <a:xfrm>
            <a:off x="7861501" y="5850082"/>
            <a:ext cx="1830121" cy="3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Identifiable</a:t>
            </a:r>
          </a:p>
        </p:txBody>
      </p:sp>
    </p:spTree>
    <p:extLst>
      <p:ext uri="{BB962C8B-B14F-4D97-AF65-F5344CB8AC3E}">
        <p14:creationId xmlns:p14="http://schemas.microsoft.com/office/powerpoint/2010/main" val="3368502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sz="4400" dirty="0"/>
              <a:t>hat families of graphs are identifiable?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Catenary models		Mammillary models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1177DF4-1A82-E49E-1314-BDE488909C33}"/>
              </a:ext>
            </a:extLst>
          </p:cNvPr>
          <p:cNvSpPr/>
          <p:nvPr/>
        </p:nvSpPr>
        <p:spPr>
          <a:xfrm>
            <a:off x="3133936" y="215012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FD6B6C6-0E59-E74C-0731-9A33A9492EB2}"/>
              </a:ext>
            </a:extLst>
          </p:cNvPr>
          <p:cNvSpPr/>
          <p:nvPr/>
        </p:nvSpPr>
        <p:spPr>
          <a:xfrm>
            <a:off x="4353136" y="215012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6A37C1-4FB6-9469-63C0-328DBAA4935C}"/>
              </a:ext>
            </a:extLst>
          </p:cNvPr>
          <p:cNvSpPr/>
          <p:nvPr/>
        </p:nvSpPr>
        <p:spPr>
          <a:xfrm>
            <a:off x="1914736" y="215012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F19F44B-3B05-4DC2-9461-55E55B4978E0}"/>
              </a:ext>
            </a:extLst>
          </p:cNvPr>
          <p:cNvCxnSpPr>
            <a:cxnSpLocks/>
          </p:cNvCxnSpPr>
          <p:nvPr/>
        </p:nvCxnSpPr>
        <p:spPr>
          <a:xfrm>
            <a:off x="2543724" y="2377979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A5DDCBC-6A9D-8D78-1102-45DCCE79D566}"/>
              </a:ext>
            </a:extLst>
          </p:cNvPr>
          <p:cNvCxnSpPr>
            <a:cxnSpLocks/>
          </p:cNvCxnSpPr>
          <p:nvPr/>
        </p:nvCxnSpPr>
        <p:spPr>
          <a:xfrm>
            <a:off x="3743536" y="2377979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D1AD9B2-A528-F523-B909-FBA386C0FE95}"/>
              </a:ext>
            </a:extLst>
          </p:cNvPr>
          <p:cNvSpPr txBox="1"/>
          <p:nvPr/>
        </p:nvSpPr>
        <p:spPr>
          <a:xfrm>
            <a:off x="3255032" y="22168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00BFE4-34C3-ED8A-FFA5-0F5594ADD425}"/>
              </a:ext>
            </a:extLst>
          </p:cNvPr>
          <p:cNvSpPr txBox="1"/>
          <p:nvPr/>
        </p:nvSpPr>
        <p:spPr>
          <a:xfrm>
            <a:off x="2032038" y="21933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6D990BE-7E8F-0145-18BA-66AE857ED0DA}"/>
              </a:ext>
            </a:extLst>
          </p:cNvPr>
          <p:cNvSpPr txBox="1"/>
          <p:nvPr/>
        </p:nvSpPr>
        <p:spPr>
          <a:xfrm>
            <a:off x="4474232" y="22092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06667D2-F7A2-6BF7-81DE-9E4CD8699F06}"/>
              </a:ext>
            </a:extLst>
          </p:cNvPr>
          <p:cNvCxnSpPr>
            <a:cxnSpLocks/>
          </p:cNvCxnSpPr>
          <p:nvPr/>
        </p:nvCxnSpPr>
        <p:spPr>
          <a:xfrm>
            <a:off x="1583683" y="187938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3CF350-50AE-B4A3-8C0E-872F4C08C774}"/>
              </a:ext>
            </a:extLst>
          </p:cNvPr>
          <p:cNvCxnSpPr>
            <a:cxnSpLocks/>
          </p:cNvCxnSpPr>
          <p:nvPr/>
        </p:nvCxnSpPr>
        <p:spPr>
          <a:xfrm rot="5400000">
            <a:off x="1912990" y="306452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375001C-5DA3-1769-226E-78B6A604C671}"/>
              </a:ext>
            </a:extLst>
          </p:cNvPr>
          <p:cNvCxnSpPr>
            <a:cxnSpLocks/>
          </p:cNvCxnSpPr>
          <p:nvPr/>
        </p:nvCxnSpPr>
        <p:spPr>
          <a:xfrm flipV="1">
            <a:off x="2417885" y="1955367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60AF1409-7CA5-42C1-3E91-9E0DC9919972}"/>
              </a:ext>
            </a:extLst>
          </p:cNvPr>
          <p:cNvSpPr/>
          <p:nvPr/>
        </p:nvSpPr>
        <p:spPr>
          <a:xfrm flipV="1">
            <a:off x="2689749" y="1868825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58531A9-45E2-965F-77F7-EED955E0E7B4}"/>
              </a:ext>
            </a:extLst>
          </p:cNvPr>
          <p:cNvCxnSpPr>
            <a:cxnSpLocks/>
          </p:cNvCxnSpPr>
          <p:nvPr/>
        </p:nvCxnSpPr>
        <p:spPr>
          <a:xfrm flipH="1">
            <a:off x="2517471" y="251710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9457C00-1618-820B-A749-F12361A1040B}"/>
              </a:ext>
            </a:extLst>
          </p:cNvPr>
          <p:cNvCxnSpPr>
            <a:cxnSpLocks/>
          </p:cNvCxnSpPr>
          <p:nvPr/>
        </p:nvCxnSpPr>
        <p:spPr>
          <a:xfrm flipH="1">
            <a:off x="3743536" y="251710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CE0A5D8-06BF-165F-CDCD-ABADE5CB4191}"/>
              </a:ext>
            </a:extLst>
          </p:cNvPr>
          <p:cNvSpPr/>
          <p:nvPr/>
        </p:nvSpPr>
        <p:spPr>
          <a:xfrm>
            <a:off x="9369660" y="215012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F53765-0706-6534-CCB9-DB8C0F2578F4}"/>
              </a:ext>
            </a:extLst>
          </p:cNvPr>
          <p:cNvSpPr/>
          <p:nvPr/>
        </p:nvSpPr>
        <p:spPr>
          <a:xfrm>
            <a:off x="6944344" y="215012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290461-9C98-CEF9-F8A6-88F942F4FF7B}"/>
              </a:ext>
            </a:extLst>
          </p:cNvPr>
          <p:cNvSpPr/>
          <p:nvPr/>
        </p:nvSpPr>
        <p:spPr>
          <a:xfrm>
            <a:off x="8150460" y="215012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BC43F5-E0F4-906B-FC84-1526F70AEB78}"/>
              </a:ext>
            </a:extLst>
          </p:cNvPr>
          <p:cNvCxnSpPr>
            <a:cxnSpLocks/>
          </p:cNvCxnSpPr>
          <p:nvPr/>
        </p:nvCxnSpPr>
        <p:spPr>
          <a:xfrm>
            <a:off x="8779448" y="2377979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294C10-D38B-3FB4-4439-A9A153E21503}"/>
              </a:ext>
            </a:extLst>
          </p:cNvPr>
          <p:cNvCxnSpPr>
            <a:cxnSpLocks/>
          </p:cNvCxnSpPr>
          <p:nvPr/>
        </p:nvCxnSpPr>
        <p:spPr>
          <a:xfrm>
            <a:off x="7551292" y="2386831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FEA684-16C1-FB63-204E-73289752CF2C}"/>
              </a:ext>
            </a:extLst>
          </p:cNvPr>
          <p:cNvSpPr txBox="1"/>
          <p:nvPr/>
        </p:nvSpPr>
        <p:spPr>
          <a:xfrm>
            <a:off x="9490756" y="22168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6803E-367B-8CDE-6CFC-DEFBFA02A46F}"/>
              </a:ext>
            </a:extLst>
          </p:cNvPr>
          <p:cNvSpPr txBox="1"/>
          <p:nvPr/>
        </p:nvSpPr>
        <p:spPr>
          <a:xfrm>
            <a:off x="8267762" y="21933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58A800-0AEF-E314-C701-ECB6F7D15637}"/>
              </a:ext>
            </a:extLst>
          </p:cNvPr>
          <p:cNvSpPr txBox="1"/>
          <p:nvPr/>
        </p:nvSpPr>
        <p:spPr>
          <a:xfrm>
            <a:off x="7065440" y="22092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98F2CB-082C-FF03-54E9-7FCD631299B8}"/>
              </a:ext>
            </a:extLst>
          </p:cNvPr>
          <p:cNvCxnSpPr>
            <a:cxnSpLocks/>
          </p:cNvCxnSpPr>
          <p:nvPr/>
        </p:nvCxnSpPr>
        <p:spPr>
          <a:xfrm>
            <a:off x="7819407" y="187938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7D5977-1C88-CDE1-97B9-1F76A177B524}"/>
              </a:ext>
            </a:extLst>
          </p:cNvPr>
          <p:cNvCxnSpPr>
            <a:cxnSpLocks/>
          </p:cNvCxnSpPr>
          <p:nvPr/>
        </p:nvCxnSpPr>
        <p:spPr>
          <a:xfrm rot="5400000">
            <a:off x="8148714" y="306452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C65A28-0089-2B04-FDCF-FC6D642C4089}"/>
              </a:ext>
            </a:extLst>
          </p:cNvPr>
          <p:cNvCxnSpPr>
            <a:cxnSpLocks/>
          </p:cNvCxnSpPr>
          <p:nvPr/>
        </p:nvCxnSpPr>
        <p:spPr>
          <a:xfrm flipV="1">
            <a:off x="8653609" y="1955367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282DA40-9B69-C120-C9A4-4A60BB26933F}"/>
              </a:ext>
            </a:extLst>
          </p:cNvPr>
          <p:cNvSpPr/>
          <p:nvPr/>
        </p:nvSpPr>
        <p:spPr>
          <a:xfrm flipV="1">
            <a:off x="8925473" y="1868825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47F3FF-3906-B42A-E7C0-4990181DE1D8}"/>
              </a:ext>
            </a:extLst>
          </p:cNvPr>
          <p:cNvCxnSpPr>
            <a:cxnSpLocks/>
          </p:cNvCxnSpPr>
          <p:nvPr/>
        </p:nvCxnSpPr>
        <p:spPr>
          <a:xfrm flipH="1">
            <a:off x="8753195" y="251710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7590E1-699B-0C82-AF0A-A69DA3FF8435}"/>
              </a:ext>
            </a:extLst>
          </p:cNvPr>
          <p:cNvCxnSpPr>
            <a:cxnSpLocks/>
          </p:cNvCxnSpPr>
          <p:nvPr/>
        </p:nvCxnSpPr>
        <p:spPr>
          <a:xfrm flipH="1">
            <a:off x="7551292" y="2525955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D0CCD22-9F6C-CAAE-96C5-4718A02B1288}"/>
              </a:ext>
            </a:extLst>
          </p:cNvPr>
          <p:cNvSpPr txBox="1"/>
          <p:nvPr/>
        </p:nvSpPr>
        <p:spPr>
          <a:xfrm>
            <a:off x="5715667" y="6415605"/>
            <a:ext cx="618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[M-</a:t>
            </a:r>
            <a:r>
              <a:rPr lang="en-US" dirty="0" err="1"/>
              <a:t>Sullivant</a:t>
            </a:r>
            <a:r>
              <a:rPr lang="en-US" dirty="0"/>
              <a:t>-Eisenberg 2015, </a:t>
            </a:r>
            <a:r>
              <a:rPr lang="en-US" dirty="0" err="1"/>
              <a:t>Bortner</a:t>
            </a:r>
            <a:r>
              <a:rPr lang="en-US" dirty="0"/>
              <a:t>-M 2022, Gross et al 2023] </a:t>
            </a:r>
          </a:p>
        </p:txBody>
      </p:sp>
    </p:spTree>
    <p:extLst>
      <p:ext uri="{BB962C8B-B14F-4D97-AF65-F5344CB8AC3E}">
        <p14:creationId xmlns:p14="http://schemas.microsoft.com/office/powerpoint/2010/main" val="39929735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sz="4400" dirty="0"/>
              <a:t>hat families of graphs are identifiable?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Bidirectional tree models		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1177DF4-1A82-E49E-1314-BDE488909C33}"/>
              </a:ext>
            </a:extLst>
          </p:cNvPr>
          <p:cNvSpPr/>
          <p:nvPr/>
        </p:nvSpPr>
        <p:spPr>
          <a:xfrm>
            <a:off x="5648571" y="2147019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FD6B6C6-0E59-E74C-0731-9A33A9492EB2}"/>
              </a:ext>
            </a:extLst>
          </p:cNvPr>
          <p:cNvSpPr/>
          <p:nvPr/>
        </p:nvSpPr>
        <p:spPr>
          <a:xfrm>
            <a:off x="6719829" y="179362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6A37C1-4FB6-9469-63C0-328DBAA4935C}"/>
              </a:ext>
            </a:extLst>
          </p:cNvPr>
          <p:cNvSpPr/>
          <p:nvPr/>
        </p:nvSpPr>
        <p:spPr>
          <a:xfrm>
            <a:off x="4429371" y="2147019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F19F44B-3B05-4DC2-9461-55E55B4978E0}"/>
              </a:ext>
            </a:extLst>
          </p:cNvPr>
          <p:cNvCxnSpPr>
            <a:cxnSpLocks/>
          </p:cNvCxnSpPr>
          <p:nvPr/>
        </p:nvCxnSpPr>
        <p:spPr>
          <a:xfrm>
            <a:off x="5058359" y="2374876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A5DDCBC-6A9D-8D78-1102-45DCCE79D566}"/>
              </a:ext>
            </a:extLst>
          </p:cNvPr>
          <p:cNvCxnSpPr>
            <a:cxnSpLocks/>
          </p:cNvCxnSpPr>
          <p:nvPr/>
        </p:nvCxnSpPr>
        <p:spPr>
          <a:xfrm flipV="1">
            <a:off x="6137221" y="1988125"/>
            <a:ext cx="609600" cy="22562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D1AD9B2-A528-F523-B909-FBA386C0FE95}"/>
              </a:ext>
            </a:extLst>
          </p:cNvPr>
          <p:cNvSpPr txBox="1"/>
          <p:nvPr/>
        </p:nvSpPr>
        <p:spPr>
          <a:xfrm>
            <a:off x="5769667" y="22137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00BFE4-34C3-ED8A-FFA5-0F5594ADD425}"/>
              </a:ext>
            </a:extLst>
          </p:cNvPr>
          <p:cNvSpPr txBox="1"/>
          <p:nvPr/>
        </p:nvSpPr>
        <p:spPr>
          <a:xfrm>
            <a:off x="4546673" y="21902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6D990BE-7E8F-0145-18BA-66AE857ED0DA}"/>
              </a:ext>
            </a:extLst>
          </p:cNvPr>
          <p:cNvSpPr txBox="1"/>
          <p:nvPr/>
        </p:nvSpPr>
        <p:spPr>
          <a:xfrm>
            <a:off x="6840925" y="18527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06667D2-F7A2-6BF7-81DE-9E4CD8699F06}"/>
              </a:ext>
            </a:extLst>
          </p:cNvPr>
          <p:cNvCxnSpPr>
            <a:cxnSpLocks/>
          </p:cNvCxnSpPr>
          <p:nvPr/>
        </p:nvCxnSpPr>
        <p:spPr>
          <a:xfrm>
            <a:off x="4098318" y="1876277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3CF350-50AE-B4A3-8C0E-872F4C08C774}"/>
              </a:ext>
            </a:extLst>
          </p:cNvPr>
          <p:cNvCxnSpPr>
            <a:cxnSpLocks/>
          </p:cNvCxnSpPr>
          <p:nvPr/>
        </p:nvCxnSpPr>
        <p:spPr>
          <a:xfrm rot="5400000">
            <a:off x="4427625" y="3061419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375001C-5DA3-1769-226E-78B6A604C671}"/>
              </a:ext>
            </a:extLst>
          </p:cNvPr>
          <p:cNvCxnSpPr>
            <a:cxnSpLocks/>
          </p:cNvCxnSpPr>
          <p:nvPr/>
        </p:nvCxnSpPr>
        <p:spPr>
          <a:xfrm flipV="1">
            <a:off x="4932520" y="195226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60AF1409-7CA5-42C1-3E91-9E0DC9919972}"/>
              </a:ext>
            </a:extLst>
          </p:cNvPr>
          <p:cNvSpPr/>
          <p:nvPr/>
        </p:nvSpPr>
        <p:spPr>
          <a:xfrm flipV="1">
            <a:off x="5204384" y="186572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58531A9-45E2-965F-77F7-EED955E0E7B4}"/>
              </a:ext>
            </a:extLst>
          </p:cNvPr>
          <p:cNvCxnSpPr>
            <a:cxnSpLocks/>
          </p:cNvCxnSpPr>
          <p:nvPr/>
        </p:nvCxnSpPr>
        <p:spPr>
          <a:xfrm flipH="1">
            <a:off x="5032106" y="25140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9457C00-1618-820B-A749-F12361A1040B}"/>
              </a:ext>
            </a:extLst>
          </p:cNvPr>
          <p:cNvCxnSpPr>
            <a:cxnSpLocks/>
          </p:cNvCxnSpPr>
          <p:nvPr/>
        </p:nvCxnSpPr>
        <p:spPr>
          <a:xfrm flipH="1">
            <a:off x="6242531" y="2213753"/>
            <a:ext cx="504290" cy="1636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CE0A5D8-06BF-165F-CDCD-ABADE5CB4191}"/>
              </a:ext>
            </a:extLst>
          </p:cNvPr>
          <p:cNvSpPr/>
          <p:nvPr/>
        </p:nvSpPr>
        <p:spPr>
          <a:xfrm>
            <a:off x="7897126" y="2753276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F53765-0706-6534-CCB9-DB8C0F2578F4}"/>
              </a:ext>
            </a:extLst>
          </p:cNvPr>
          <p:cNvSpPr/>
          <p:nvPr/>
        </p:nvSpPr>
        <p:spPr>
          <a:xfrm>
            <a:off x="6686847" y="2732289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BC43F5-E0F4-906B-FC84-1526F70AEB78}"/>
              </a:ext>
            </a:extLst>
          </p:cNvPr>
          <p:cNvCxnSpPr>
            <a:cxnSpLocks/>
          </p:cNvCxnSpPr>
          <p:nvPr/>
        </p:nvCxnSpPr>
        <p:spPr>
          <a:xfrm>
            <a:off x="7306914" y="298113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FEA684-16C1-FB63-204E-73289752CF2C}"/>
              </a:ext>
            </a:extLst>
          </p:cNvPr>
          <p:cNvSpPr txBox="1"/>
          <p:nvPr/>
        </p:nvSpPr>
        <p:spPr>
          <a:xfrm>
            <a:off x="8018222" y="28200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58A800-0AEF-E314-C701-ECB6F7D15637}"/>
              </a:ext>
            </a:extLst>
          </p:cNvPr>
          <p:cNvSpPr txBox="1"/>
          <p:nvPr/>
        </p:nvSpPr>
        <p:spPr>
          <a:xfrm>
            <a:off x="6807943" y="279142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47F3FF-3906-B42A-E7C0-4990181DE1D8}"/>
              </a:ext>
            </a:extLst>
          </p:cNvPr>
          <p:cNvCxnSpPr>
            <a:cxnSpLocks/>
          </p:cNvCxnSpPr>
          <p:nvPr/>
        </p:nvCxnSpPr>
        <p:spPr>
          <a:xfrm flipH="1">
            <a:off x="7280661" y="3120257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D41A1C-B324-8BF2-2FD2-A97B52A0CEB8}"/>
              </a:ext>
            </a:extLst>
          </p:cNvPr>
          <p:cNvCxnSpPr>
            <a:cxnSpLocks/>
          </p:cNvCxnSpPr>
          <p:nvPr/>
        </p:nvCxnSpPr>
        <p:spPr>
          <a:xfrm>
            <a:off x="6249197" y="2519526"/>
            <a:ext cx="545839" cy="32387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CB9711-574B-7512-3A51-8324CE44FCE5}"/>
              </a:ext>
            </a:extLst>
          </p:cNvPr>
          <p:cNvCxnSpPr>
            <a:cxnSpLocks/>
          </p:cNvCxnSpPr>
          <p:nvPr/>
        </p:nvCxnSpPr>
        <p:spPr>
          <a:xfrm flipH="1" flipV="1">
            <a:off x="6144527" y="2706451"/>
            <a:ext cx="529413" cy="2676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ED1C53F-6449-3F3D-E130-B2CDE81FEF88}"/>
              </a:ext>
            </a:extLst>
          </p:cNvPr>
          <p:cNvSpPr txBox="1"/>
          <p:nvPr/>
        </p:nvSpPr>
        <p:spPr>
          <a:xfrm>
            <a:off x="5715667" y="6415605"/>
            <a:ext cx="618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[M-</a:t>
            </a:r>
            <a:r>
              <a:rPr lang="en-US" dirty="0" err="1"/>
              <a:t>Sullivant</a:t>
            </a:r>
            <a:r>
              <a:rPr lang="en-US" dirty="0"/>
              <a:t>-Eisenberg 2015, </a:t>
            </a:r>
            <a:r>
              <a:rPr lang="en-US" dirty="0" err="1"/>
              <a:t>Bortner</a:t>
            </a:r>
            <a:r>
              <a:rPr lang="en-US" dirty="0"/>
              <a:t>-M 2022, Gross et al 2023] </a:t>
            </a:r>
          </a:p>
        </p:txBody>
      </p:sp>
    </p:spTree>
    <p:extLst>
      <p:ext uri="{BB962C8B-B14F-4D97-AF65-F5344CB8AC3E}">
        <p14:creationId xmlns:p14="http://schemas.microsoft.com/office/powerpoint/2010/main" val="80323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sz="4400" dirty="0"/>
              <a:t>hat families of graphs are identifiable?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Bidirectional tree models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2800" u="sng" dirty="0"/>
                  <a:t>Theorem [Gross et al 2023]</a:t>
                </a:r>
                <a:r>
                  <a:rPr lang="en-US" sz="2800" dirty="0"/>
                  <a:t>: Let M be a bidirectional tree model with single input and output.  M is locally identifiable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input and output are at most 1 compartment away and there is at most 1 leak.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51177DF4-1A82-E49E-1314-BDE488909C33}"/>
              </a:ext>
            </a:extLst>
          </p:cNvPr>
          <p:cNvSpPr/>
          <p:nvPr/>
        </p:nvSpPr>
        <p:spPr>
          <a:xfrm>
            <a:off x="5648571" y="2147019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FD6B6C6-0E59-E74C-0731-9A33A9492EB2}"/>
              </a:ext>
            </a:extLst>
          </p:cNvPr>
          <p:cNvSpPr/>
          <p:nvPr/>
        </p:nvSpPr>
        <p:spPr>
          <a:xfrm>
            <a:off x="6719829" y="179362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6A37C1-4FB6-9469-63C0-328DBAA4935C}"/>
              </a:ext>
            </a:extLst>
          </p:cNvPr>
          <p:cNvSpPr/>
          <p:nvPr/>
        </p:nvSpPr>
        <p:spPr>
          <a:xfrm>
            <a:off x="4429371" y="2147019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F19F44B-3B05-4DC2-9461-55E55B4978E0}"/>
              </a:ext>
            </a:extLst>
          </p:cNvPr>
          <p:cNvCxnSpPr>
            <a:cxnSpLocks/>
          </p:cNvCxnSpPr>
          <p:nvPr/>
        </p:nvCxnSpPr>
        <p:spPr>
          <a:xfrm>
            <a:off x="5058359" y="2374876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A5DDCBC-6A9D-8D78-1102-45DCCE79D566}"/>
              </a:ext>
            </a:extLst>
          </p:cNvPr>
          <p:cNvCxnSpPr>
            <a:cxnSpLocks/>
          </p:cNvCxnSpPr>
          <p:nvPr/>
        </p:nvCxnSpPr>
        <p:spPr>
          <a:xfrm flipV="1">
            <a:off x="6137221" y="1988125"/>
            <a:ext cx="609600" cy="22562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D1AD9B2-A528-F523-B909-FBA386C0FE95}"/>
              </a:ext>
            </a:extLst>
          </p:cNvPr>
          <p:cNvSpPr txBox="1"/>
          <p:nvPr/>
        </p:nvSpPr>
        <p:spPr>
          <a:xfrm>
            <a:off x="5769667" y="22137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00BFE4-34C3-ED8A-FFA5-0F5594ADD425}"/>
              </a:ext>
            </a:extLst>
          </p:cNvPr>
          <p:cNvSpPr txBox="1"/>
          <p:nvPr/>
        </p:nvSpPr>
        <p:spPr>
          <a:xfrm>
            <a:off x="4546673" y="21902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6D990BE-7E8F-0145-18BA-66AE857ED0DA}"/>
              </a:ext>
            </a:extLst>
          </p:cNvPr>
          <p:cNvSpPr txBox="1"/>
          <p:nvPr/>
        </p:nvSpPr>
        <p:spPr>
          <a:xfrm>
            <a:off x="6840925" y="18527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06667D2-F7A2-6BF7-81DE-9E4CD8699F06}"/>
              </a:ext>
            </a:extLst>
          </p:cNvPr>
          <p:cNvCxnSpPr>
            <a:cxnSpLocks/>
          </p:cNvCxnSpPr>
          <p:nvPr/>
        </p:nvCxnSpPr>
        <p:spPr>
          <a:xfrm>
            <a:off x="4098318" y="1876277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3CF350-50AE-B4A3-8C0E-872F4C08C774}"/>
              </a:ext>
            </a:extLst>
          </p:cNvPr>
          <p:cNvCxnSpPr>
            <a:cxnSpLocks/>
          </p:cNvCxnSpPr>
          <p:nvPr/>
        </p:nvCxnSpPr>
        <p:spPr>
          <a:xfrm rot="5400000">
            <a:off x="4427625" y="3061419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375001C-5DA3-1769-226E-78B6A604C671}"/>
              </a:ext>
            </a:extLst>
          </p:cNvPr>
          <p:cNvCxnSpPr>
            <a:cxnSpLocks/>
          </p:cNvCxnSpPr>
          <p:nvPr/>
        </p:nvCxnSpPr>
        <p:spPr>
          <a:xfrm flipV="1">
            <a:off x="4932520" y="195226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60AF1409-7CA5-42C1-3E91-9E0DC9919972}"/>
              </a:ext>
            </a:extLst>
          </p:cNvPr>
          <p:cNvSpPr/>
          <p:nvPr/>
        </p:nvSpPr>
        <p:spPr>
          <a:xfrm flipV="1">
            <a:off x="5204384" y="186572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58531A9-45E2-965F-77F7-EED955E0E7B4}"/>
              </a:ext>
            </a:extLst>
          </p:cNvPr>
          <p:cNvCxnSpPr>
            <a:cxnSpLocks/>
          </p:cNvCxnSpPr>
          <p:nvPr/>
        </p:nvCxnSpPr>
        <p:spPr>
          <a:xfrm flipH="1">
            <a:off x="5032106" y="25140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9457C00-1618-820B-A749-F12361A1040B}"/>
              </a:ext>
            </a:extLst>
          </p:cNvPr>
          <p:cNvCxnSpPr>
            <a:cxnSpLocks/>
          </p:cNvCxnSpPr>
          <p:nvPr/>
        </p:nvCxnSpPr>
        <p:spPr>
          <a:xfrm flipH="1">
            <a:off x="6242531" y="2213753"/>
            <a:ext cx="504290" cy="1636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CE0A5D8-06BF-165F-CDCD-ABADE5CB4191}"/>
              </a:ext>
            </a:extLst>
          </p:cNvPr>
          <p:cNvSpPr/>
          <p:nvPr/>
        </p:nvSpPr>
        <p:spPr>
          <a:xfrm>
            <a:off x="7897126" y="2753276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F53765-0706-6534-CCB9-DB8C0F2578F4}"/>
              </a:ext>
            </a:extLst>
          </p:cNvPr>
          <p:cNvSpPr/>
          <p:nvPr/>
        </p:nvSpPr>
        <p:spPr>
          <a:xfrm>
            <a:off x="6686847" y="2732289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BC43F5-E0F4-906B-FC84-1526F70AEB78}"/>
              </a:ext>
            </a:extLst>
          </p:cNvPr>
          <p:cNvCxnSpPr>
            <a:cxnSpLocks/>
          </p:cNvCxnSpPr>
          <p:nvPr/>
        </p:nvCxnSpPr>
        <p:spPr>
          <a:xfrm>
            <a:off x="7306914" y="298113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FEA684-16C1-FB63-204E-73289752CF2C}"/>
              </a:ext>
            </a:extLst>
          </p:cNvPr>
          <p:cNvSpPr txBox="1"/>
          <p:nvPr/>
        </p:nvSpPr>
        <p:spPr>
          <a:xfrm>
            <a:off x="8018222" y="28200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58A800-0AEF-E314-C701-ECB6F7D15637}"/>
              </a:ext>
            </a:extLst>
          </p:cNvPr>
          <p:cNvSpPr txBox="1"/>
          <p:nvPr/>
        </p:nvSpPr>
        <p:spPr>
          <a:xfrm>
            <a:off x="6807943" y="279142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47F3FF-3906-B42A-E7C0-4990181DE1D8}"/>
              </a:ext>
            </a:extLst>
          </p:cNvPr>
          <p:cNvCxnSpPr>
            <a:cxnSpLocks/>
          </p:cNvCxnSpPr>
          <p:nvPr/>
        </p:nvCxnSpPr>
        <p:spPr>
          <a:xfrm flipH="1">
            <a:off x="7280661" y="3120257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D41A1C-B324-8BF2-2FD2-A97B52A0CEB8}"/>
              </a:ext>
            </a:extLst>
          </p:cNvPr>
          <p:cNvCxnSpPr>
            <a:cxnSpLocks/>
          </p:cNvCxnSpPr>
          <p:nvPr/>
        </p:nvCxnSpPr>
        <p:spPr>
          <a:xfrm>
            <a:off x="6249197" y="2519526"/>
            <a:ext cx="545839" cy="32387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CB9711-574B-7512-3A51-8324CE44FCE5}"/>
              </a:ext>
            </a:extLst>
          </p:cNvPr>
          <p:cNvCxnSpPr>
            <a:cxnSpLocks/>
          </p:cNvCxnSpPr>
          <p:nvPr/>
        </p:nvCxnSpPr>
        <p:spPr>
          <a:xfrm flipH="1" flipV="1">
            <a:off x="6144527" y="2706451"/>
            <a:ext cx="529413" cy="2676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9AF10F7-291F-D464-9946-22E254FD3D2A}"/>
              </a:ext>
            </a:extLst>
          </p:cNvPr>
          <p:cNvSpPr txBox="1"/>
          <p:nvPr/>
        </p:nvSpPr>
        <p:spPr>
          <a:xfrm>
            <a:off x="5715667" y="6415605"/>
            <a:ext cx="618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[M-</a:t>
            </a:r>
            <a:r>
              <a:rPr lang="en-US" dirty="0" err="1"/>
              <a:t>Sullivant</a:t>
            </a:r>
            <a:r>
              <a:rPr lang="en-US" dirty="0"/>
              <a:t>-Eisenberg 2015, </a:t>
            </a:r>
            <a:r>
              <a:rPr lang="en-US" dirty="0" err="1"/>
              <a:t>Bortner</a:t>
            </a:r>
            <a:r>
              <a:rPr lang="en-US" dirty="0"/>
              <a:t>-M 2022, Gross et al 2023] </a:t>
            </a:r>
          </a:p>
        </p:txBody>
      </p:sp>
    </p:spTree>
    <p:extLst>
      <p:ext uri="{BB962C8B-B14F-4D97-AF65-F5344CB8AC3E}">
        <p14:creationId xmlns:p14="http://schemas.microsoft.com/office/powerpoint/2010/main" val="15250169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sz="4400" dirty="0"/>
              <a:t>hat families of graphs are identifiable?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Bidirectional tree models		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Cycle models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1177DF4-1A82-E49E-1314-BDE488909C33}"/>
              </a:ext>
            </a:extLst>
          </p:cNvPr>
          <p:cNvSpPr/>
          <p:nvPr/>
        </p:nvSpPr>
        <p:spPr>
          <a:xfrm>
            <a:off x="5648571" y="2147019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FD6B6C6-0E59-E74C-0731-9A33A9492EB2}"/>
              </a:ext>
            </a:extLst>
          </p:cNvPr>
          <p:cNvSpPr/>
          <p:nvPr/>
        </p:nvSpPr>
        <p:spPr>
          <a:xfrm>
            <a:off x="6719829" y="179362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6A37C1-4FB6-9469-63C0-328DBAA4935C}"/>
              </a:ext>
            </a:extLst>
          </p:cNvPr>
          <p:cNvSpPr/>
          <p:nvPr/>
        </p:nvSpPr>
        <p:spPr>
          <a:xfrm>
            <a:off x="4429371" y="2147019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F19F44B-3B05-4DC2-9461-55E55B4978E0}"/>
              </a:ext>
            </a:extLst>
          </p:cNvPr>
          <p:cNvCxnSpPr>
            <a:cxnSpLocks/>
          </p:cNvCxnSpPr>
          <p:nvPr/>
        </p:nvCxnSpPr>
        <p:spPr>
          <a:xfrm>
            <a:off x="5058359" y="2374876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A5DDCBC-6A9D-8D78-1102-45DCCE79D566}"/>
              </a:ext>
            </a:extLst>
          </p:cNvPr>
          <p:cNvCxnSpPr>
            <a:cxnSpLocks/>
          </p:cNvCxnSpPr>
          <p:nvPr/>
        </p:nvCxnSpPr>
        <p:spPr>
          <a:xfrm flipV="1">
            <a:off x="6137221" y="1988125"/>
            <a:ext cx="609600" cy="22562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D1AD9B2-A528-F523-B909-FBA386C0FE95}"/>
              </a:ext>
            </a:extLst>
          </p:cNvPr>
          <p:cNvSpPr txBox="1"/>
          <p:nvPr/>
        </p:nvSpPr>
        <p:spPr>
          <a:xfrm>
            <a:off x="5769667" y="22137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00BFE4-34C3-ED8A-FFA5-0F5594ADD425}"/>
              </a:ext>
            </a:extLst>
          </p:cNvPr>
          <p:cNvSpPr txBox="1"/>
          <p:nvPr/>
        </p:nvSpPr>
        <p:spPr>
          <a:xfrm>
            <a:off x="4546673" y="21902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6D990BE-7E8F-0145-18BA-66AE857ED0DA}"/>
              </a:ext>
            </a:extLst>
          </p:cNvPr>
          <p:cNvSpPr txBox="1"/>
          <p:nvPr/>
        </p:nvSpPr>
        <p:spPr>
          <a:xfrm>
            <a:off x="6840925" y="18527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06667D2-F7A2-6BF7-81DE-9E4CD8699F06}"/>
              </a:ext>
            </a:extLst>
          </p:cNvPr>
          <p:cNvCxnSpPr>
            <a:cxnSpLocks/>
          </p:cNvCxnSpPr>
          <p:nvPr/>
        </p:nvCxnSpPr>
        <p:spPr>
          <a:xfrm>
            <a:off x="4098318" y="1876277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3CF350-50AE-B4A3-8C0E-872F4C08C774}"/>
              </a:ext>
            </a:extLst>
          </p:cNvPr>
          <p:cNvCxnSpPr>
            <a:cxnSpLocks/>
          </p:cNvCxnSpPr>
          <p:nvPr/>
        </p:nvCxnSpPr>
        <p:spPr>
          <a:xfrm rot="5400000">
            <a:off x="4427625" y="3061419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375001C-5DA3-1769-226E-78B6A604C671}"/>
              </a:ext>
            </a:extLst>
          </p:cNvPr>
          <p:cNvCxnSpPr>
            <a:cxnSpLocks/>
          </p:cNvCxnSpPr>
          <p:nvPr/>
        </p:nvCxnSpPr>
        <p:spPr>
          <a:xfrm flipV="1">
            <a:off x="4932520" y="195226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60AF1409-7CA5-42C1-3E91-9E0DC9919972}"/>
              </a:ext>
            </a:extLst>
          </p:cNvPr>
          <p:cNvSpPr/>
          <p:nvPr/>
        </p:nvSpPr>
        <p:spPr>
          <a:xfrm flipV="1">
            <a:off x="5204384" y="186572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B7942EF-0B23-F69E-BFAA-5212670B3756}"/>
              </a:ext>
            </a:extLst>
          </p:cNvPr>
          <p:cNvSpPr/>
          <p:nvPr/>
        </p:nvSpPr>
        <p:spPr>
          <a:xfrm>
            <a:off x="6980071" y="4750764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DB502C2-7439-5076-F169-5E1A11725B2C}"/>
              </a:ext>
            </a:extLst>
          </p:cNvPr>
          <p:cNvSpPr/>
          <p:nvPr/>
        </p:nvSpPr>
        <p:spPr>
          <a:xfrm>
            <a:off x="5658302" y="4731827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62F0A83-DD37-444D-439E-E5C24E2FFC75}"/>
              </a:ext>
            </a:extLst>
          </p:cNvPr>
          <p:cNvSpPr/>
          <p:nvPr/>
        </p:nvSpPr>
        <p:spPr>
          <a:xfrm>
            <a:off x="6329501" y="385061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7AD67E5-FF47-1F2C-6879-2BD19B8FFE4B}"/>
              </a:ext>
            </a:extLst>
          </p:cNvPr>
          <p:cNvCxnSpPr>
            <a:cxnSpLocks/>
          </p:cNvCxnSpPr>
          <p:nvPr/>
        </p:nvCxnSpPr>
        <p:spPr>
          <a:xfrm>
            <a:off x="6806843" y="4411581"/>
            <a:ext cx="325628" cy="41377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C974E12-F99E-8DDD-7CBE-81812CDCE7D3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6137221" y="4370936"/>
            <a:ext cx="281554" cy="4200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3314A437-AB7F-ACB4-A83C-C466A124CCF3}"/>
              </a:ext>
            </a:extLst>
          </p:cNvPr>
          <p:cNvSpPr txBox="1"/>
          <p:nvPr/>
        </p:nvSpPr>
        <p:spPr>
          <a:xfrm>
            <a:off x="7101167" y="48174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421AB74-6F50-2260-7CD7-4C1A1C28ED26}"/>
              </a:ext>
            </a:extLst>
          </p:cNvPr>
          <p:cNvSpPr txBox="1"/>
          <p:nvPr/>
        </p:nvSpPr>
        <p:spPr>
          <a:xfrm>
            <a:off x="6446803" y="3893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EE76548-63F4-9307-ADAE-DBF644ACD3B2}"/>
              </a:ext>
            </a:extLst>
          </p:cNvPr>
          <p:cNvSpPr txBox="1"/>
          <p:nvPr/>
        </p:nvSpPr>
        <p:spPr>
          <a:xfrm>
            <a:off x="5779398" y="47909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6BF8EC2-D529-B11A-F59C-E0D1357D7DE9}"/>
              </a:ext>
            </a:extLst>
          </p:cNvPr>
          <p:cNvCxnSpPr>
            <a:cxnSpLocks/>
          </p:cNvCxnSpPr>
          <p:nvPr/>
        </p:nvCxnSpPr>
        <p:spPr>
          <a:xfrm>
            <a:off x="5998448" y="3579868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C69901E-389C-76C2-8A7F-E515E05ECF57}"/>
              </a:ext>
            </a:extLst>
          </p:cNvPr>
          <p:cNvCxnSpPr>
            <a:cxnSpLocks/>
          </p:cNvCxnSpPr>
          <p:nvPr/>
        </p:nvCxnSpPr>
        <p:spPr>
          <a:xfrm rot="10800000">
            <a:off x="5719901" y="414026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CDF72AB-40A1-C1FA-7FB4-900649F54546}"/>
              </a:ext>
            </a:extLst>
          </p:cNvPr>
          <p:cNvCxnSpPr>
            <a:cxnSpLocks/>
          </p:cNvCxnSpPr>
          <p:nvPr/>
        </p:nvCxnSpPr>
        <p:spPr>
          <a:xfrm flipV="1">
            <a:off x="6860607" y="3681088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5E413832-8A9E-8C82-1F80-03E1B7A24AB8}"/>
              </a:ext>
            </a:extLst>
          </p:cNvPr>
          <p:cNvSpPr/>
          <p:nvPr/>
        </p:nvSpPr>
        <p:spPr>
          <a:xfrm flipV="1">
            <a:off x="7132471" y="3594546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58531A9-45E2-965F-77F7-EED955E0E7B4}"/>
              </a:ext>
            </a:extLst>
          </p:cNvPr>
          <p:cNvCxnSpPr>
            <a:cxnSpLocks/>
          </p:cNvCxnSpPr>
          <p:nvPr/>
        </p:nvCxnSpPr>
        <p:spPr>
          <a:xfrm flipH="1">
            <a:off x="5032106" y="25140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9457C00-1618-820B-A749-F12361A1040B}"/>
              </a:ext>
            </a:extLst>
          </p:cNvPr>
          <p:cNvCxnSpPr>
            <a:cxnSpLocks/>
          </p:cNvCxnSpPr>
          <p:nvPr/>
        </p:nvCxnSpPr>
        <p:spPr>
          <a:xfrm flipH="1">
            <a:off x="6242531" y="2213753"/>
            <a:ext cx="504290" cy="1636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A680C5E2-66B2-94F4-EF10-1776E2134B54}"/>
              </a:ext>
            </a:extLst>
          </p:cNvPr>
          <p:cNvCxnSpPr>
            <a:cxnSpLocks/>
          </p:cNvCxnSpPr>
          <p:nvPr/>
        </p:nvCxnSpPr>
        <p:spPr>
          <a:xfrm flipH="1">
            <a:off x="6267902" y="5052742"/>
            <a:ext cx="71216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CE0A5D8-06BF-165F-CDCD-ABADE5CB4191}"/>
              </a:ext>
            </a:extLst>
          </p:cNvPr>
          <p:cNvSpPr/>
          <p:nvPr/>
        </p:nvSpPr>
        <p:spPr>
          <a:xfrm>
            <a:off x="7897126" y="2753276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F53765-0706-6534-CCB9-DB8C0F2578F4}"/>
              </a:ext>
            </a:extLst>
          </p:cNvPr>
          <p:cNvSpPr/>
          <p:nvPr/>
        </p:nvSpPr>
        <p:spPr>
          <a:xfrm>
            <a:off x="6686847" y="2732289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BC43F5-E0F4-906B-FC84-1526F70AEB78}"/>
              </a:ext>
            </a:extLst>
          </p:cNvPr>
          <p:cNvCxnSpPr>
            <a:cxnSpLocks/>
          </p:cNvCxnSpPr>
          <p:nvPr/>
        </p:nvCxnSpPr>
        <p:spPr>
          <a:xfrm>
            <a:off x="7306914" y="298113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FEA684-16C1-FB63-204E-73289752CF2C}"/>
              </a:ext>
            </a:extLst>
          </p:cNvPr>
          <p:cNvSpPr txBox="1"/>
          <p:nvPr/>
        </p:nvSpPr>
        <p:spPr>
          <a:xfrm>
            <a:off x="8018222" y="28200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58A800-0AEF-E314-C701-ECB6F7D15637}"/>
              </a:ext>
            </a:extLst>
          </p:cNvPr>
          <p:cNvSpPr txBox="1"/>
          <p:nvPr/>
        </p:nvSpPr>
        <p:spPr>
          <a:xfrm>
            <a:off x="6807943" y="279142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47F3FF-3906-B42A-E7C0-4990181DE1D8}"/>
              </a:ext>
            </a:extLst>
          </p:cNvPr>
          <p:cNvCxnSpPr>
            <a:cxnSpLocks/>
          </p:cNvCxnSpPr>
          <p:nvPr/>
        </p:nvCxnSpPr>
        <p:spPr>
          <a:xfrm flipH="1">
            <a:off x="7280661" y="3120257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D41A1C-B324-8BF2-2FD2-A97B52A0CEB8}"/>
              </a:ext>
            </a:extLst>
          </p:cNvPr>
          <p:cNvCxnSpPr>
            <a:cxnSpLocks/>
          </p:cNvCxnSpPr>
          <p:nvPr/>
        </p:nvCxnSpPr>
        <p:spPr>
          <a:xfrm>
            <a:off x="6249197" y="2519526"/>
            <a:ext cx="545839" cy="32387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CB9711-574B-7512-3A51-8324CE44FCE5}"/>
              </a:ext>
            </a:extLst>
          </p:cNvPr>
          <p:cNvCxnSpPr>
            <a:cxnSpLocks/>
          </p:cNvCxnSpPr>
          <p:nvPr/>
        </p:nvCxnSpPr>
        <p:spPr>
          <a:xfrm flipH="1" flipV="1">
            <a:off x="6144527" y="2706451"/>
            <a:ext cx="529413" cy="2676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DCD0789-52F0-7F11-5553-E76991340BAE}"/>
              </a:ext>
            </a:extLst>
          </p:cNvPr>
          <p:cNvSpPr txBox="1"/>
          <p:nvPr/>
        </p:nvSpPr>
        <p:spPr>
          <a:xfrm>
            <a:off x="5715667" y="6415605"/>
            <a:ext cx="618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[M-</a:t>
            </a:r>
            <a:r>
              <a:rPr lang="en-US" dirty="0" err="1"/>
              <a:t>Sullivant</a:t>
            </a:r>
            <a:r>
              <a:rPr lang="en-US" dirty="0"/>
              <a:t>-Eisenberg 2015, </a:t>
            </a:r>
            <a:r>
              <a:rPr lang="en-US" dirty="0" err="1"/>
              <a:t>Bortner</a:t>
            </a:r>
            <a:r>
              <a:rPr lang="en-US" dirty="0"/>
              <a:t>-M 2022, Gross et al 2023] </a:t>
            </a:r>
          </a:p>
        </p:txBody>
      </p:sp>
    </p:spTree>
    <p:extLst>
      <p:ext uri="{BB962C8B-B14F-4D97-AF65-F5344CB8AC3E}">
        <p14:creationId xmlns:p14="http://schemas.microsoft.com/office/powerpoint/2010/main" val="22417613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sz="4400" dirty="0"/>
              <a:t>hat families of graphs are identifiable?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Bidirectional tree models		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Cycle models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Path models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B9B1AB-C76C-8CDE-3BFE-696967631E46}"/>
              </a:ext>
            </a:extLst>
          </p:cNvPr>
          <p:cNvSpPr/>
          <p:nvPr/>
        </p:nvSpPr>
        <p:spPr>
          <a:xfrm>
            <a:off x="6515796" y="5554906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3FD991-0FCE-D7A0-565D-A67E546B38F5}"/>
              </a:ext>
            </a:extLst>
          </p:cNvPr>
          <p:cNvSpPr/>
          <p:nvPr/>
        </p:nvSpPr>
        <p:spPr>
          <a:xfrm>
            <a:off x="7734996" y="5554906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9FF298-4E13-F622-EFD2-B42661CD1E12}"/>
              </a:ext>
            </a:extLst>
          </p:cNvPr>
          <p:cNvSpPr/>
          <p:nvPr/>
        </p:nvSpPr>
        <p:spPr>
          <a:xfrm>
            <a:off x="5296596" y="5554906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E8213A-5C0E-B007-0A06-14077DC1E10D}"/>
              </a:ext>
            </a:extLst>
          </p:cNvPr>
          <p:cNvCxnSpPr>
            <a:cxnSpLocks/>
          </p:cNvCxnSpPr>
          <p:nvPr/>
        </p:nvCxnSpPr>
        <p:spPr>
          <a:xfrm>
            <a:off x="5906196" y="5859706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BEFFDD-F4F8-1BFC-9E98-CE03CCDAF14A}"/>
              </a:ext>
            </a:extLst>
          </p:cNvPr>
          <p:cNvCxnSpPr>
            <a:cxnSpLocks/>
          </p:cNvCxnSpPr>
          <p:nvPr/>
        </p:nvCxnSpPr>
        <p:spPr>
          <a:xfrm>
            <a:off x="7125396" y="5859706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9DB2528-BACC-A405-59FA-58A71F5CABA2}"/>
              </a:ext>
            </a:extLst>
          </p:cNvPr>
          <p:cNvSpPr txBox="1"/>
          <p:nvPr/>
        </p:nvSpPr>
        <p:spPr>
          <a:xfrm>
            <a:off x="6636892" y="56216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BA323-38B6-D093-A793-9B1701AB7819}"/>
              </a:ext>
            </a:extLst>
          </p:cNvPr>
          <p:cNvSpPr txBox="1"/>
          <p:nvPr/>
        </p:nvSpPr>
        <p:spPr>
          <a:xfrm>
            <a:off x="5413898" y="55980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A3717-3F72-12A0-B881-1A27811ECEB2}"/>
              </a:ext>
            </a:extLst>
          </p:cNvPr>
          <p:cNvSpPr txBox="1"/>
          <p:nvPr/>
        </p:nvSpPr>
        <p:spPr>
          <a:xfrm>
            <a:off x="7856092" y="56140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28806C-1A0E-512A-D4C8-2D829A60262C}"/>
              </a:ext>
            </a:extLst>
          </p:cNvPr>
          <p:cNvCxnSpPr>
            <a:cxnSpLocks/>
          </p:cNvCxnSpPr>
          <p:nvPr/>
        </p:nvCxnSpPr>
        <p:spPr>
          <a:xfrm>
            <a:off x="4965543" y="5284164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15B6F2-692C-84B7-44BA-0295CA42865E}"/>
              </a:ext>
            </a:extLst>
          </p:cNvPr>
          <p:cNvCxnSpPr>
            <a:cxnSpLocks/>
          </p:cNvCxnSpPr>
          <p:nvPr/>
        </p:nvCxnSpPr>
        <p:spPr>
          <a:xfrm rot="5400000">
            <a:off x="5294850" y="6469306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E1CDB6-E4C5-786B-0A09-DAD570DB287E}"/>
              </a:ext>
            </a:extLst>
          </p:cNvPr>
          <p:cNvCxnSpPr>
            <a:cxnSpLocks/>
          </p:cNvCxnSpPr>
          <p:nvPr/>
        </p:nvCxnSpPr>
        <p:spPr>
          <a:xfrm flipV="1">
            <a:off x="8248242" y="5391360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35B8665-1DE8-16E1-7C89-5989ADC33403}"/>
              </a:ext>
            </a:extLst>
          </p:cNvPr>
          <p:cNvSpPr/>
          <p:nvPr/>
        </p:nvSpPr>
        <p:spPr>
          <a:xfrm flipV="1">
            <a:off x="8520106" y="5304818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1177DF4-1A82-E49E-1314-BDE488909C33}"/>
              </a:ext>
            </a:extLst>
          </p:cNvPr>
          <p:cNvSpPr/>
          <p:nvPr/>
        </p:nvSpPr>
        <p:spPr>
          <a:xfrm>
            <a:off x="5648571" y="2147019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FD6B6C6-0E59-E74C-0731-9A33A9492EB2}"/>
              </a:ext>
            </a:extLst>
          </p:cNvPr>
          <p:cNvSpPr/>
          <p:nvPr/>
        </p:nvSpPr>
        <p:spPr>
          <a:xfrm>
            <a:off x="6719829" y="179362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6A37C1-4FB6-9469-63C0-328DBAA4935C}"/>
              </a:ext>
            </a:extLst>
          </p:cNvPr>
          <p:cNvSpPr/>
          <p:nvPr/>
        </p:nvSpPr>
        <p:spPr>
          <a:xfrm>
            <a:off x="4429371" y="2147019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F19F44B-3B05-4DC2-9461-55E55B4978E0}"/>
              </a:ext>
            </a:extLst>
          </p:cNvPr>
          <p:cNvCxnSpPr>
            <a:cxnSpLocks/>
          </p:cNvCxnSpPr>
          <p:nvPr/>
        </p:nvCxnSpPr>
        <p:spPr>
          <a:xfrm>
            <a:off x="5058359" y="2374876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A5DDCBC-6A9D-8D78-1102-45DCCE79D566}"/>
              </a:ext>
            </a:extLst>
          </p:cNvPr>
          <p:cNvCxnSpPr>
            <a:cxnSpLocks/>
          </p:cNvCxnSpPr>
          <p:nvPr/>
        </p:nvCxnSpPr>
        <p:spPr>
          <a:xfrm flipV="1">
            <a:off x="6137221" y="1988125"/>
            <a:ext cx="609600" cy="22562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D1AD9B2-A528-F523-B909-FBA386C0FE95}"/>
              </a:ext>
            </a:extLst>
          </p:cNvPr>
          <p:cNvSpPr txBox="1"/>
          <p:nvPr/>
        </p:nvSpPr>
        <p:spPr>
          <a:xfrm>
            <a:off x="5769667" y="22137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00BFE4-34C3-ED8A-FFA5-0F5594ADD425}"/>
              </a:ext>
            </a:extLst>
          </p:cNvPr>
          <p:cNvSpPr txBox="1"/>
          <p:nvPr/>
        </p:nvSpPr>
        <p:spPr>
          <a:xfrm>
            <a:off x="4546673" y="21902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6D990BE-7E8F-0145-18BA-66AE857ED0DA}"/>
              </a:ext>
            </a:extLst>
          </p:cNvPr>
          <p:cNvSpPr txBox="1"/>
          <p:nvPr/>
        </p:nvSpPr>
        <p:spPr>
          <a:xfrm>
            <a:off x="6840925" y="18527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06667D2-F7A2-6BF7-81DE-9E4CD8699F06}"/>
              </a:ext>
            </a:extLst>
          </p:cNvPr>
          <p:cNvCxnSpPr>
            <a:cxnSpLocks/>
          </p:cNvCxnSpPr>
          <p:nvPr/>
        </p:nvCxnSpPr>
        <p:spPr>
          <a:xfrm>
            <a:off x="4098318" y="1876277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3CF350-50AE-B4A3-8C0E-872F4C08C774}"/>
              </a:ext>
            </a:extLst>
          </p:cNvPr>
          <p:cNvCxnSpPr>
            <a:cxnSpLocks/>
          </p:cNvCxnSpPr>
          <p:nvPr/>
        </p:nvCxnSpPr>
        <p:spPr>
          <a:xfrm rot="5400000">
            <a:off x="4427625" y="3061419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375001C-5DA3-1769-226E-78B6A604C671}"/>
              </a:ext>
            </a:extLst>
          </p:cNvPr>
          <p:cNvCxnSpPr>
            <a:cxnSpLocks/>
          </p:cNvCxnSpPr>
          <p:nvPr/>
        </p:nvCxnSpPr>
        <p:spPr>
          <a:xfrm flipV="1">
            <a:off x="4932520" y="195226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60AF1409-7CA5-42C1-3E91-9E0DC9919972}"/>
              </a:ext>
            </a:extLst>
          </p:cNvPr>
          <p:cNvSpPr/>
          <p:nvPr/>
        </p:nvSpPr>
        <p:spPr>
          <a:xfrm flipV="1">
            <a:off x="5204384" y="186572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B7942EF-0B23-F69E-BFAA-5212670B3756}"/>
              </a:ext>
            </a:extLst>
          </p:cNvPr>
          <p:cNvSpPr/>
          <p:nvPr/>
        </p:nvSpPr>
        <p:spPr>
          <a:xfrm>
            <a:off x="6980071" y="4750764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DB502C2-7439-5076-F169-5E1A11725B2C}"/>
              </a:ext>
            </a:extLst>
          </p:cNvPr>
          <p:cNvSpPr/>
          <p:nvPr/>
        </p:nvSpPr>
        <p:spPr>
          <a:xfrm>
            <a:off x="5658302" y="4731827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62F0A83-DD37-444D-439E-E5C24E2FFC75}"/>
              </a:ext>
            </a:extLst>
          </p:cNvPr>
          <p:cNvSpPr/>
          <p:nvPr/>
        </p:nvSpPr>
        <p:spPr>
          <a:xfrm>
            <a:off x="6329501" y="385061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7AD67E5-FF47-1F2C-6879-2BD19B8FFE4B}"/>
              </a:ext>
            </a:extLst>
          </p:cNvPr>
          <p:cNvCxnSpPr>
            <a:cxnSpLocks/>
          </p:cNvCxnSpPr>
          <p:nvPr/>
        </p:nvCxnSpPr>
        <p:spPr>
          <a:xfrm>
            <a:off x="6806843" y="4411581"/>
            <a:ext cx="325628" cy="41377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C974E12-F99E-8DDD-7CBE-81812CDCE7D3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6137221" y="4370936"/>
            <a:ext cx="281554" cy="4200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3314A437-AB7F-ACB4-A83C-C466A124CCF3}"/>
              </a:ext>
            </a:extLst>
          </p:cNvPr>
          <p:cNvSpPr txBox="1"/>
          <p:nvPr/>
        </p:nvSpPr>
        <p:spPr>
          <a:xfrm>
            <a:off x="7101167" y="48174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421AB74-6F50-2260-7CD7-4C1A1C28ED26}"/>
              </a:ext>
            </a:extLst>
          </p:cNvPr>
          <p:cNvSpPr txBox="1"/>
          <p:nvPr/>
        </p:nvSpPr>
        <p:spPr>
          <a:xfrm>
            <a:off x="6446803" y="3893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EE76548-63F4-9307-ADAE-DBF644ACD3B2}"/>
              </a:ext>
            </a:extLst>
          </p:cNvPr>
          <p:cNvSpPr txBox="1"/>
          <p:nvPr/>
        </p:nvSpPr>
        <p:spPr>
          <a:xfrm>
            <a:off x="5779398" y="47909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6BF8EC2-D529-B11A-F59C-E0D1357D7DE9}"/>
              </a:ext>
            </a:extLst>
          </p:cNvPr>
          <p:cNvCxnSpPr>
            <a:cxnSpLocks/>
          </p:cNvCxnSpPr>
          <p:nvPr/>
        </p:nvCxnSpPr>
        <p:spPr>
          <a:xfrm>
            <a:off x="5998448" y="3579868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C69901E-389C-76C2-8A7F-E515E05ECF57}"/>
              </a:ext>
            </a:extLst>
          </p:cNvPr>
          <p:cNvCxnSpPr>
            <a:cxnSpLocks/>
          </p:cNvCxnSpPr>
          <p:nvPr/>
        </p:nvCxnSpPr>
        <p:spPr>
          <a:xfrm rot="10800000">
            <a:off x="5719901" y="414026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CDF72AB-40A1-C1FA-7FB4-900649F54546}"/>
              </a:ext>
            </a:extLst>
          </p:cNvPr>
          <p:cNvCxnSpPr>
            <a:cxnSpLocks/>
          </p:cNvCxnSpPr>
          <p:nvPr/>
        </p:nvCxnSpPr>
        <p:spPr>
          <a:xfrm flipV="1">
            <a:off x="6860607" y="3681088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5E413832-8A9E-8C82-1F80-03E1B7A24AB8}"/>
              </a:ext>
            </a:extLst>
          </p:cNvPr>
          <p:cNvSpPr/>
          <p:nvPr/>
        </p:nvSpPr>
        <p:spPr>
          <a:xfrm flipV="1">
            <a:off x="7132471" y="3594546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58531A9-45E2-965F-77F7-EED955E0E7B4}"/>
              </a:ext>
            </a:extLst>
          </p:cNvPr>
          <p:cNvCxnSpPr>
            <a:cxnSpLocks/>
          </p:cNvCxnSpPr>
          <p:nvPr/>
        </p:nvCxnSpPr>
        <p:spPr>
          <a:xfrm flipH="1">
            <a:off x="5032106" y="25140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9457C00-1618-820B-A749-F12361A1040B}"/>
              </a:ext>
            </a:extLst>
          </p:cNvPr>
          <p:cNvCxnSpPr>
            <a:cxnSpLocks/>
          </p:cNvCxnSpPr>
          <p:nvPr/>
        </p:nvCxnSpPr>
        <p:spPr>
          <a:xfrm flipH="1">
            <a:off x="6242531" y="2213753"/>
            <a:ext cx="504290" cy="1636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A680C5E2-66B2-94F4-EF10-1776E2134B54}"/>
              </a:ext>
            </a:extLst>
          </p:cNvPr>
          <p:cNvCxnSpPr>
            <a:cxnSpLocks/>
          </p:cNvCxnSpPr>
          <p:nvPr/>
        </p:nvCxnSpPr>
        <p:spPr>
          <a:xfrm flipH="1">
            <a:off x="6267902" y="5052742"/>
            <a:ext cx="71216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CE0A5D8-06BF-165F-CDCD-ABADE5CB4191}"/>
              </a:ext>
            </a:extLst>
          </p:cNvPr>
          <p:cNvSpPr/>
          <p:nvPr/>
        </p:nvSpPr>
        <p:spPr>
          <a:xfrm>
            <a:off x="7897126" y="2753276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F53765-0706-6534-CCB9-DB8C0F2578F4}"/>
              </a:ext>
            </a:extLst>
          </p:cNvPr>
          <p:cNvSpPr/>
          <p:nvPr/>
        </p:nvSpPr>
        <p:spPr>
          <a:xfrm>
            <a:off x="6686847" y="2732289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BC43F5-E0F4-906B-FC84-1526F70AEB78}"/>
              </a:ext>
            </a:extLst>
          </p:cNvPr>
          <p:cNvCxnSpPr>
            <a:cxnSpLocks/>
          </p:cNvCxnSpPr>
          <p:nvPr/>
        </p:nvCxnSpPr>
        <p:spPr>
          <a:xfrm>
            <a:off x="7306914" y="298113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FEA684-16C1-FB63-204E-73289752CF2C}"/>
              </a:ext>
            </a:extLst>
          </p:cNvPr>
          <p:cNvSpPr txBox="1"/>
          <p:nvPr/>
        </p:nvSpPr>
        <p:spPr>
          <a:xfrm>
            <a:off x="8018222" y="28200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58A800-0AEF-E314-C701-ECB6F7D15637}"/>
              </a:ext>
            </a:extLst>
          </p:cNvPr>
          <p:cNvSpPr txBox="1"/>
          <p:nvPr/>
        </p:nvSpPr>
        <p:spPr>
          <a:xfrm>
            <a:off x="6807943" y="279142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47F3FF-3906-B42A-E7C0-4990181DE1D8}"/>
              </a:ext>
            </a:extLst>
          </p:cNvPr>
          <p:cNvCxnSpPr>
            <a:cxnSpLocks/>
          </p:cNvCxnSpPr>
          <p:nvPr/>
        </p:nvCxnSpPr>
        <p:spPr>
          <a:xfrm flipH="1">
            <a:off x="7280661" y="3120257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A9CBFA1-487A-6F11-6A57-12017C5C9BFE}"/>
              </a:ext>
            </a:extLst>
          </p:cNvPr>
          <p:cNvSpPr txBox="1"/>
          <p:nvPr/>
        </p:nvSpPr>
        <p:spPr>
          <a:xfrm>
            <a:off x="5715667" y="6415605"/>
            <a:ext cx="618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[M-</a:t>
            </a:r>
            <a:r>
              <a:rPr lang="en-US" dirty="0" err="1"/>
              <a:t>Sullivant</a:t>
            </a:r>
            <a:r>
              <a:rPr lang="en-US" dirty="0"/>
              <a:t>-Eisenberg 2015, </a:t>
            </a:r>
            <a:r>
              <a:rPr lang="en-US" dirty="0" err="1"/>
              <a:t>Bortner</a:t>
            </a:r>
            <a:r>
              <a:rPr lang="en-US" dirty="0"/>
              <a:t>-M 2022, Gross et al 2023]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D41A1C-B324-8BF2-2FD2-A97B52A0CEB8}"/>
              </a:ext>
            </a:extLst>
          </p:cNvPr>
          <p:cNvCxnSpPr>
            <a:cxnSpLocks/>
          </p:cNvCxnSpPr>
          <p:nvPr/>
        </p:nvCxnSpPr>
        <p:spPr>
          <a:xfrm>
            <a:off x="6249197" y="2519526"/>
            <a:ext cx="545839" cy="32387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CB9711-574B-7512-3A51-8324CE44FCE5}"/>
              </a:ext>
            </a:extLst>
          </p:cNvPr>
          <p:cNvCxnSpPr>
            <a:cxnSpLocks/>
          </p:cNvCxnSpPr>
          <p:nvPr/>
        </p:nvCxnSpPr>
        <p:spPr>
          <a:xfrm flipH="1" flipV="1">
            <a:off x="6144527" y="2706451"/>
            <a:ext cx="529413" cy="2676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796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Can identifiability break down?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409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Recall </a:t>
                </a:r>
                <a:r>
                  <a:rPr lang="en-US" sz="2800" i="1" dirty="0"/>
                  <a:t>generic</a:t>
                </a:r>
                <a:r>
                  <a:rPr lang="en-US" sz="2800" dirty="0"/>
                  <a:t> identifiability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Can analyze </a:t>
                </a:r>
                <a:r>
                  <a:rPr lang="en-US" sz="2800" u="sng" dirty="0"/>
                  <a:t>singular locus:</a:t>
                </a:r>
              </a:p>
              <a:p>
                <a:pPr lvl="1"/>
                <a:r>
                  <a:rPr lang="en-US" sz="2000" b="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:r>
                  <a:rPr lang="en-US" sz="2000" dirty="0"/>
                  <a:t>					</a:t>
                </a:r>
              </a:p>
              <a:p>
                <a:pPr lvl="1"/>
                <a:r>
                  <a:rPr lang="en-US" sz="2000" dirty="0"/>
                  <a:t>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	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𝐽𝑎𝑐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					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4095160"/>
              </a:xfrm>
              <a:prstGeom prst="rect">
                <a:avLst/>
              </a:prstGeom>
              <a:blipFill>
                <a:blip r:embed="rId2"/>
                <a:stretch>
                  <a:fillRect t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5C7B4AC-CDB7-4F5A-9800-47B6CBC46543}"/>
              </a:ext>
            </a:extLst>
          </p:cNvPr>
          <p:cNvSpPr/>
          <p:nvPr/>
        </p:nvSpPr>
        <p:spPr>
          <a:xfrm>
            <a:off x="1226671" y="3447169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E54BB2-001F-47E3-B6DC-82BF98B5275F}"/>
              </a:ext>
            </a:extLst>
          </p:cNvPr>
          <p:cNvSpPr/>
          <p:nvPr/>
        </p:nvSpPr>
        <p:spPr>
          <a:xfrm>
            <a:off x="2858013" y="3447169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ED8B13-EA58-4621-BA39-99EEA47A71C6}"/>
              </a:ext>
            </a:extLst>
          </p:cNvPr>
          <p:cNvCxnSpPr/>
          <p:nvPr/>
        </p:nvCxnSpPr>
        <p:spPr>
          <a:xfrm>
            <a:off x="2141071" y="374629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73A505-2F52-4C06-8C13-B7B4119CD800}"/>
              </a:ext>
            </a:extLst>
          </p:cNvPr>
          <p:cNvCxnSpPr/>
          <p:nvPr/>
        </p:nvCxnSpPr>
        <p:spPr>
          <a:xfrm flipH="1">
            <a:off x="2133782" y="407532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5919E8-AABA-41F6-BD58-36D1DF2E32EB}"/>
              </a:ext>
            </a:extLst>
          </p:cNvPr>
          <p:cNvCxnSpPr>
            <a:cxnSpLocks/>
          </p:cNvCxnSpPr>
          <p:nvPr/>
        </p:nvCxnSpPr>
        <p:spPr>
          <a:xfrm rot="5400000">
            <a:off x="1325400" y="4720040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BCD794-A86E-44D9-B6B2-B34CBE914BDA}"/>
              </a:ext>
            </a:extLst>
          </p:cNvPr>
          <p:cNvCxnSpPr>
            <a:cxnSpLocks/>
          </p:cNvCxnSpPr>
          <p:nvPr/>
        </p:nvCxnSpPr>
        <p:spPr>
          <a:xfrm rot="2700000">
            <a:off x="746279" y="3319286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8DCC72-393B-45C4-B7A7-1B80F5DD54EC}"/>
              </a:ext>
            </a:extLst>
          </p:cNvPr>
          <p:cNvCxnSpPr>
            <a:cxnSpLocks/>
          </p:cNvCxnSpPr>
          <p:nvPr/>
        </p:nvCxnSpPr>
        <p:spPr>
          <a:xfrm flipV="1">
            <a:off x="2016436" y="3029352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CB8E42D-D149-4AE3-A808-CDBBEBFBB756}"/>
              </a:ext>
            </a:extLst>
          </p:cNvPr>
          <p:cNvSpPr/>
          <p:nvPr/>
        </p:nvSpPr>
        <p:spPr>
          <a:xfrm>
            <a:off x="2453821" y="2902508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92202B-61D8-48A2-B886-2AB1C63C4C16}"/>
                  </a:ext>
                </a:extLst>
              </p:cNvPr>
              <p:cNvSpPr txBox="1"/>
              <p:nvPr/>
            </p:nvSpPr>
            <p:spPr>
              <a:xfrm>
                <a:off x="1485089" y="3659823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92202B-61D8-48A2-B886-2AB1C63C4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89" y="3659823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230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44CB00-E203-48CF-B79B-9F827E50B896}"/>
                  </a:ext>
                </a:extLst>
              </p:cNvPr>
              <p:cNvSpPr txBox="1"/>
              <p:nvPr/>
            </p:nvSpPr>
            <p:spPr>
              <a:xfrm>
                <a:off x="3138296" y="3659823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44CB00-E203-48CF-B79B-9F827E50B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296" y="3659823"/>
                <a:ext cx="318052" cy="461665"/>
              </a:xfrm>
              <a:prstGeom prst="rect">
                <a:avLst/>
              </a:prstGeom>
              <a:blipFill>
                <a:blip r:embed="rId4"/>
                <a:stretch>
                  <a:fillRect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217598-C822-4049-B5FF-BDAC90A2A7D5}"/>
                  </a:ext>
                </a:extLst>
              </p:cNvPr>
              <p:cNvSpPr txBox="1"/>
              <p:nvPr/>
            </p:nvSpPr>
            <p:spPr>
              <a:xfrm>
                <a:off x="524670" y="2766179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217598-C822-4049-B5FF-BDAC90A2A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70" y="2766179"/>
                <a:ext cx="318869" cy="307777"/>
              </a:xfrm>
              <a:prstGeom prst="rect">
                <a:avLst/>
              </a:prstGeom>
              <a:blipFill>
                <a:blip r:embed="rId5"/>
                <a:stretch>
                  <a:fillRect l="-9615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AA856-2E26-4F56-857E-2C469765B72B}"/>
                  </a:ext>
                </a:extLst>
              </p:cNvPr>
              <p:cNvSpPr txBox="1"/>
              <p:nvPr/>
            </p:nvSpPr>
            <p:spPr>
              <a:xfrm>
                <a:off x="2617476" y="2736315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AA856-2E26-4F56-857E-2C469765B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76" y="2736315"/>
                <a:ext cx="307905" cy="307777"/>
              </a:xfrm>
              <a:prstGeom prst="rect">
                <a:avLst/>
              </a:prstGeom>
              <a:blipFill>
                <a:blip r:embed="rId6"/>
                <a:stretch>
                  <a:fillRect l="-19608" r="-7843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691F3C-7CEC-4931-A1CD-E1E44E655D2F}"/>
                  </a:ext>
                </a:extLst>
              </p:cNvPr>
              <p:cNvSpPr txBox="1"/>
              <p:nvPr/>
            </p:nvSpPr>
            <p:spPr>
              <a:xfrm>
                <a:off x="2254742" y="4039881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691F3C-7CEC-4931-A1CD-E1E44E655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742" y="4039881"/>
                <a:ext cx="423065" cy="307777"/>
              </a:xfrm>
              <a:prstGeom prst="rect">
                <a:avLst/>
              </a:prstGeom>
              <a:blipFill>
                <a:blip r:embed="rId7"/>
                <a:stretch>
                  <a:fillRect l="-8696" r="-579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AA36A5-7EE2-4B8F-963B-5CCD9F76B418}"/>
                  </a:ext>
                </a:extLst>
              </p:cNvPr>
              <p:cNvSpPr txBox="1"/>
              <p:nvPr/>
            </p:nvSpPr>
            <p:spPr>
              <a:xfrm>
                <a:off x="2251184" y="3388098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AA36A5-7EE2-4B8F-963B-5CCD9F76B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84" y="3388098"/>
                <a:ext cx="429028" cy="307777"/>
              </a:xfrm>
              <a:prstGeom prst="rect">
                <a:avLst/>
              </a:prstGeom>
              <a:blipFill>
                <a:blip r:embed="rId8"/>
                <a:stretch>
                  <a:fillRect l="-7042" r="-56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E99DF7-EB1F-42D8-948B-AF14E45840F2}"/>
                  </a:ext>
                </a:extLst>
              </p:cNvPr>
              <p:cNvSpPr txBox="1"/>
              <p:nvPr/>
            </p:nvSpPr>
            <p:spPr>
              <a:xfrm>
                <a:off x="1271376" y="4506191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E99DF7-EB1F-42D8-948B-AF14E4584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376" y="4506191"/>
                <a:ext cx="429028" cy="307777"/>
              </a:xfrm>
              <a:prstGeom prst="rect">
                <a:avLst/>
              </a:prstGeom>
              <a:blipFill>
                <a:blip r:embed="rId9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CC3FFD4-4BB7-485A-B0B5-F8C28D09F2E0}"/>
              </a:ext>
            </a:extLst>
          </p:cNvPr>
          <p:cNvSpPr txBox="1"/>
          <p:nvPr/>
        </p:nvSpPr>
        <p:spPr>
          <a:xfrm>
            <a:off x="1675386" y="5434341"/>
            <a:ext cx="1830121" cy="3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Identifiable</a:t>
            </a:r>
          </a:p>
        </p:txBody>
      </p:sp>
    </p:spTree>
    <p:extLst>
      <p:ext uri="{BB962C8B-B14F-4D97-AF65-F5344CB8AC3E}">
        <p14:creationId xmlns:p14="http://schemas.microsoft.com/office/powerpoint/2010/main" val="314203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52400"/>
            <a:ext cx="3771900" cy="1295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Example: Linear 2-Compartment Model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2057400" y="228600"/>
            <a:ext cx="6019800" cy="4648200"/>
            <a:chOff x="1524000" y="1033272"/>
            <a:chExt cx="6019800" cy="4648200"/>
          </a:xfrm>
        </p:grpSpPr>
        <p:sp>
          <p:nvSpPr>
            <p:cNvPr id="20" name="Oval 19"/>
            <p:cNvSpPr/>
            <p:nvPr/>
          </p:nvSpPr>
          <p:spPr>
            <a:xfrm>
              <a:off x="24384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 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1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5626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2</a:t>
              </a:r>
              <a:endParaRPr lang="en-US" sz="6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376928" y="31242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343400" y="37338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2797270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923058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1959069" y="1773142"/>
              <a:ext cx="880872" cy="8397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979958" y="1812830"/>
              <a:ext cx="880872" cy="76041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sz="4000" baseline="-25000" dirty="0"/>
                          <m:t>1</m:t>
                        </m:r>
                      </m:oMath>
                    </m:oMathPara>
                  </a14:m>
                  <a:endParaRPr lang="en-US" sz="4000" baseline="-25000" dirty="0"/>
                </a:p>
                <a:p>
                  <a:endParaRPr lang="en-US" sz="4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1524000" y="1033272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u</a:t>
              </a:r>
              <a:r>
                <a:rPr lang="en-US" sz="4000" baseline="-25000" dirty="0"/>
                <a:t>1</a:t>
              </a:r>
            </a:p>
          </p:txBody>
        </p:sp>
      </p:grp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91300" y="180049"/>
            <a:ext cx="3848100" cy="12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11773" y="5319129"/>
            <a:ext cx="5779827" cy="1482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A95F31-BF7F-8922-1794-7E7715517A0B}"/>
                  </a:ext>
                </a:extLst>
              </p:cNvPr>
              <p:cNvSpPr txBox="1"/>
              <p:nvPr/>
            </p:nvSpPr>
            <p:spPr>
              <a:xfrm>
                <a:off x="3211773" y="5319129"/>
                <a:ext cx="523194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Directed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1→2, 2→1</m:t>
                          </m:r>
                        </m:e>
                      </m:d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{1}</m:t>
                    </m:r>
                  </m:oMath>
                </a14:m>
                <a:r>
                  <a:rPr lang="en-US" sz="2800" dirty="0"/>
                  <a:t>, 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={1}</m:t>
                    </m:r>
                  </m:oMath>
                </a14:m>
                <a:r>
                  <a:rPr lang="en-US" sz="2800" dirty="0"/>
                  <a:t>, Leak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={1, 2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A95F31-BF7F-8922-1794-7E7715517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73" y="5319129"/>
                <a:ext cx="5231945" cy="1384995"/>
              </a:xfrm>
              <a:prstGeom prst="rect">
                <a:avLst/>
              </a:prstGeom>
              <a:blipFill>
                <a:blip r:embed="rId12"/>
                <a:stretch>
                  <a:fillRect l="-2448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0275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Can identifiability break down?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4881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Recall </a:t>
                </a:r>
                <a:r>
                  <a:rPr lang="en-US" sz="2800" i="1" dirty="0"/>
                  <a:t>generic</a:t>
                </a:r>
                <a:r>
                  <a:rPr lang="en-US" sz="2800" dirty="0"/>
                  <a:t> identifiability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Can analyze </a:t>
                </a:r>
                <a:r>
                  <a:rPr lang="en-US" sz="2800" u="sng" dirty="0"/>
                  <a:t>singular locus:</a:t>
                </a:r>
              </a:p>
              <a:p>
                <a:pPr lvl="1"/>
                <a:r>
                  <a:rPr lang="en-US" sz="2000" b="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:r>
                  <a:rPr lang="en-US" sz="2000" dirty="0"/>
                  <a:t>					</a:t>
                </a:r>
              </a:p>
              <a:p>
                <a:pPr lvl="1"/>
                <a:r>
                  <a:rPr lang="en-US" sz="2000" dirty="0"/>
                  <a:t>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	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𝐽𝑎𝑐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	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𝐽𝑎𝑐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					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4881336"/>
              </a:xfrm>
              <a:prstGeom prst="rect">
                <a:avLst/>
              </a:prstGeom>
              <a:blipFill>
                <a:blip r:embed="rId2"/>
                <a:stretch>
                  <a:fillRect t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5C7B4AC-CDB7-4F5A-9800-47B6CBC46543}"/>
              </a:ext>
            </a:extLst>
          </p:cNvPr>
          <p:cNvSpPr/>
          <p:nvPr/>
        </p:nvSpPr>
        <p:spPr>
          <a:xfrm>
            <a:off x="1226671" y="3447169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E54BB2-001F-47E3-B6DC-82BF98B5275F}"/>
              </a:ext>
            </a:extLst>
          </p:cNvPr>
          <p:cNvSpPr/>
          <p:nvPr/>
        </p:nvSpPr>
        <p:spPr>
          <a:xfrm>
            <a:off x="2858013" y="3447169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ED8B13-EA58-4621-BA39-99EEA47A71C6}"/>
              </a:ext>
            </a:extLst>
          </p:cNvPr>
          <p:cNvCxnSpPr/>
          <p:nvPr/>
        </p:nvCxnSpPr>
        <p:spPr>
          <a:xfrm>
            <a:off x="2141071" y="374629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73A505-2F52-4C06-8C13-B7B4119CD800}"/>
              </a:ext>
            </a:extLst>
          </p:cNvPr>
          <p:cNvCxnSpPr/>
          <p:nvPr/>
        </p:nvCxnSpPr>
        <p:spPr>
          <a:xfrm flipH="1">
            <a:off x="2133782" y="407532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5919E8-AABA-41F6-BD58-36D1DF2E32EB}"/>
              </a:ext>
            </a:extLst>
          </p:cNvPr>
          <p:cNvCxnSpPr>
            <a:cxnSpLocks/>
          </p:cNvCxnSpPr>
          <p:nvPr/>
        </p:nvCxnSpPr>
        <p:spPr>
          <a:xfrm rot="5400000">
            <a:off x="1325400" y="4720040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BCD794-A86E-44D9-B6B2-B34CBE914BDA}"/>
              </a:ext>
            </a:extLst>
          </p:cNvPr>
          <p:cNvCxnSpPr>
            <a:cxnSpLocks/>
          </p:cNvCxnSpPr>
          <p:nvPr/>
        </p:nvCxnSpPr>
        <p:spPr>
          <a:xfrm rot="2700000">
            <a:off x="746279" y="3319286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8DCC72-393B-45C4-B7A7-1B80F5DD54EC}"/>
              </a:ext>
            </a:extLst>
          </p:cNvPr>
          <p:cNvCxnSpPr>
            <a:cxnSpLocks/>
          </p:cNvCxnSpPr>
          <p:nvPr/>
        </p:nvCxnSpPr>
        <p:spPr>
          <a:xfrm flipV="1">
            <a:off x="2016436" y="3029352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CB8E42D-D149-4AE3-A808-CDBBEBFBB756}"/>
              </a:ext>
            </a:extLst>
          </p:cNvPr>
          <p:cNvSpPr/>
          <p:nvPr/>
        </p:nvSpPr>
        <p:spPr>
          <a:xfrm>
            <a:off x="2453821" y="2902508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92202B-61D8-48A2-B886-2AB1C63C4C16}"/>
                  </a:ext>
                </a:extLst>
              </p:cNvPr>
              <p:cNvSpPr txBox="1"/>
              <p:nvPr/>
            </p:nvSpPr>
            <p:spPr>
              <a:xfrm>
                <a:off x="1485089" y="3659823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92202B-61D8-48A2-B886-2AB1C63C4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89" y="3659823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230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44CB00-E203-48CF-B79B-9F827E50B896}"/>
                  </a:ext>
                </a:extLst>
              </p:cNvPr>
              <p:cNvSpPr txBox="1"/>
              <p:nvPr/>
            </p:nvSpPr>
            <p:spPr>
              <a:xfrm>
                <a:off x="3138296" y="3659823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44CB00-E203-48CF-B79B-9F827E50B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296" y="3659823"/>
                <a:ext cx="318052" cy="461665"/>
              </a:xfrm>
              <a:prstGeom prst="rect">
                <a:avLst/>
              </a:prstGeom>
              <a:blipFill>
                <a:blip r:embed="rId4"/>
                <a:stretch>
                  <a:fillRect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217598-C822-4049-B5FF-BDAC90A2A7D5}"/>
                  </a:ext>
                </a:extLst>
              </p:cNvPr>
              <p:cNvSpPr txBox="1"/>
              <p:nvPr/>
            </p:nvSpPr>
            <p:spPr>
              <a:xfrm>
                <a:off x="524670" y="2766179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217598-C822-4049-B5FF-BDAC90A2A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70" y="2766179"/>
                <a:ext cx="318869" cy="307777"/>
              </a:xfrm>
              <a:prstGeom prst="rect">
                <a:avLst/>
              </a:prstGeom>
              <a:blipFill>
                <a:blip r:embed="rId5"/>
                <a:stretch>
                  <a:fillRect l="-9615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AA856-2E26-4F56-857E-2C469765B72B}"/>
                  </a:ext>
                </a:extLst>
              </p:cNvPr>
              <p:cNvSpPr txBox="1"/>
              <p:nvPr/>
            </p:nvSpPr>
            <p:spPr>
              <a:xfrm>
                <a:off x="2617476" y="2736315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AA856-2E26-4F56-857E-2C469765B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76" y="2736315"/>
                <a:ext cx="307905" cy="307777"/>
              </a:xfrm>
              <a:prstGeom prst="rect">
                <a:avLst/>
              </a:prstGeom>
              <a:blipFill>
                <a:blip r:embed="rId6"/>
                <a:stretch>
                  <a:fillRect l="-19608" r="-7843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691F3C-7CEC-4931-A1CD-E1E44E655D2F}"/>
                  </a:ext>
                </a:extLst>
              </p:cNvPr>
              <p:cNvSpPr txBox="1"/>
              <p:nvPr/>
            </p:nvSpPr>
            <p:spPr>
              <a:xfrm>
                <a:off x="2254742" y="4039881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691F3C-7CEC-4931-A1CD-E1E44E655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742" y="4039881"/>
                <a:ext cx="423065" cy="307777"/>
              </a:xfrm>
              <a:prstGeom prst="rect">
                <a:avLst/>
              </a:prstGeom>
              <a:blipFill>
                <a:blip r:embed="rId7"/>
                <a:stretch>
                  <a:fillRect l="-8696" r="-579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AA36A5-7EE2-4B8F-963B-5CCD9F76B418}"/>
                  </a:ext>
                </a:extLst>
              </p:cNvPr>
              <p:cNvSpPr txBox="1"/>
              <p:nvPr/>
            </p:nvSpPr>
            <p:spPr>
              <a:xfrm>
                <a:off x="2251184" y="3388098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AA36A5-7EE2-4B8F-963B-5CCD9F76B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84" y="3388098"/>
                <a:ext cx="429028" cy="307777"/>
              </a:xfrm>
              <a:prstGeom prst="rect">
                <a:avLst/>
              </a:prstGeom>
              <a:blipFill>
                <a:blip r:embed="rId8"/>
                <a:stretch>
                  <a:fillRect l="-7042" r="-56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E99DF7-EB1F-42D8-948B-AF14E45840F2}"/>
                  </a:ext>
                </a:extLst>
              </p:cNvPr>
              <p:cNvSpPr txBox="1"/>
              <p:nvPr/>
            </p:nvSpPr>
            <p:spPr>
              <a:xfrm>
                <a:off x="1271376" y="4506191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E99DF7-EB1F-42D8-948B-AF14E4584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376" y="4506191"/>
                <a:ext cx="429028" cy="307777"/>
              </a:xfrm>
              <a:prstGeom prst="rect">
                <a:avLst/>
              </a:prstGeom>
              <a:blipFill>
                <a:blip r:embed="rId9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CC3FFD4-4BB7-485A-B0B5-F8C28D09F2E0}"/>
              </a:ext>
            </a:extLst>
          </p:cNvPr>
          <p:cNvSpPr txBox="1"/>
          <p:nvPr/>
        </p:nvSpPr>
        <p:spPr>
          <a:xfrm>
            <a:off x="1675386" y="5434341"/>
            <a:ext cx="1830121" cy="3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Identifiable</a:t>
            </a:r>
          </a:p>
        </p:txBody>
      </p:sp>
    </p:spTree>
    <p:extLst>
      <p:ext uri="{BB962C8B-B14F-4D97-AF65-F5344CB8AC3E}">
        <p14:creationId xmlns:p14="http://schemas.microsoft.com/office/powerpoint/2010/main" val="28757816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Can identifiability break down?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158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Recall </a:t>
                </a:r>
                <a:r>
                  <a:rPr lang="en-US" sz="2800" i="1" dirty="0"/>
                  <a:t>generic</a:t>
                </a:r>
                <a:r>
                  <a:rPr lang="en-US" sz="2800" dirty="0"/>
                  <a:t> identifiability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Can analyze </a:t>
                </a:r>
                <a:r>
                  <a:rPr lang="en-US" sz="2800" u="sng" dirty="0"/>
                  <a:t>singular locus:</a:t>
                </a:r>
              </a:p>
              <a:p>
                <a:pPr lvl="1"/>
                <a:r>
                  <a:rPr lang="en-US" sz="2000" b="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:r>
                  <a:rPr lang="en-US" sz="2000" dirty="0"/>
                  <a:t>					</a:t>
                </a:r>
              </a:p>
              <a:p>
                <a:pPr lvl="1"/>
                <a:r>
                  <a:rPr lang="en-US" sz="2000" dirty="0"/>
                  <a:t>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	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𝐽𝑎𝑐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	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𝐽𝑎𝑐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					Identifiability holds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158335"/>
              </a:xfrm>
              <a:prstGeom prst="rect">
                <a:avLst/>
              </a:prstGeom>
              <a:blipFill>
                <a:blip r:embed="rId2"/>
                <a:stretch>
                  <a:fillRect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5C7B4AC-CDB7-4F5A-9800-47B6CBC46543}"/>
              </a:ext>
            </a:extLst>
          </p:cNvPr>
          <p:cNvSpPr/>
          <p:nvPr/>
        </p:nvSpPr>
        <p:spPr>
          <a:xfrm>
            <a:off x="1226671" y="3447169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E54BB2-001F-47E3-B6DC-82BF98B5275F}"/>
              </a:ext>
            </a:extLst>
          </p:cNvPr>
          <p:cNvSpPr/>
          <p:nvPr/>
        </p:nvSpPr>
        <p:spPr>
          <a:xfrm>
            <a:off x="2858013" y="3447169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ED8B13-EA58-4621-BA39-99EEA47A71C6}"/>
              </a:ext>
            </a:extLst>
          </p:cNvPr>
          <p:cNvCxnSpPr/>
          <p:nvPr/>
        </p:nvCxnSpPr>
        <p:spPr>
          <a:xfrm>
            <a:off x="2141071" y="374629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73A505-2F52-4C06-8C13-B7B4119CD800}"/>
              </a:ext>
            </a:extLst>
          </p:cNvPr>
          <p:cNvCxnSpPr/>
          <p:nvPr/>
        </p:nvCxnSpPr>
        <p:spPr>
          <a:xfrm flipH="1">
            <a:off x="2133782" y="4075322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5919E8-AABA-41F6-BD58-36D1DF2E32EB}"/>
              </a:ext>
            </a:extLst>
          </p:cNvPr>
          <p:cNvCxnSpPr>
            <a:cxnSpLocks/>
          </p:cNvCxnSpPr>
          <p:nvPr/>
        </p:nvCxnSpPr>
        <p:spPr>
          <a:xfrm rot="5400000">
            <a:off x="1325400" y="4720040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BCD794-A86E-44D9-B6B2-B34CBE914BDA}"/>
              </a:ext>
            </a:extLst>
          </p:cNvPr>
          <p:cNvCxnSpPr>
            <a:cxnSpLocks/>
          </p:cNvCxnSpPr>
          <p:nvPr/>
        </p:nvCxnSpPr>
        <p:spPr>
          <a:xfrm rot="2700000">
            <a:off x="746279" y="3319286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8DCC72-393B-45C4-B7A7-1B80F5DD54EC}"/>
              </a:ext>
            </a:extLst>
          </p:cNvPr>
          <p:cNvCxnSpPr>
            <a:cxnSpLocks/>
          </p:cNvCxnSpPr>
          <p:nvPr/>
        </p:nvCxnSpPr>
        <p:spPr>
          <a:xfrm flipV="1">
            <a:off x="2016436" y="3029352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CB8E42D-D149-4AE3-A808-CDBBEBFBB756}"/>
              </a:ext>
            </a:extLst>
          </p:cNvPr>
          <p:cNvSpPr/>
          <p:nvPr/>
        </p:nvSpPr>
        <p:spPr>
          <a:xfrm>
            <a:off x="2453821" y="2902508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92202B-61D8-48A2-B886-2AB1C63C4C16}"/>
                  </a:ext>
                </a:extLst>
              </p:cNvPr>
              <p:cNvSpPr txBox="1"/>
              <p:nvPr/>
            </p:nvSpPr>
            <p:spPr>
              <a:xfrm>
                <a:off x="1485089" y="3659823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92202B-61D8-48A2-B886-2AB1C63C4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89" y="3659823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230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44CB00-E203-48CF-B79B-9F827E50B896}"/>
                  </a:ext>
                </a:extLst>
              </p:cNvPr>
              <p:cNvSpPr txBox="1"/>
              <p:nvPr/>
            </p:nvSpPr>
            <p:spPr>
              <a:xfrm>
                <a:off x="3138296" y="3659823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44CB00-E203-48CF-B79B-9F827E50B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296" y="3659823"/>
                <a:ext cx="318052" cy="461665"/>
              </a:xfrm>
              <a:prstGeom prst="rect">
                <a:avLst/>
              </a:prstGeom>
              <a:blipFill>
                <a:blip r:embed="rId4"/>
                <a:stretch>
                  <a:fillRect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217598-C822-4049-B5FF-BDAC90A2A7D5}"/>
                  </a:ext>
                </a:extLst>
              </p:cNvPr>
              <p:cNvSpPr txBox="1"/>
              <p:nvPr/>
            </p:nvSpPr>
            <p:spPr>
              <a:xfrm>
                <a:off x="524670" y="2766179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217598-C822-4049-B5FF-BDAC90A2A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70" y="2766179"/>
                <a:ext cx="318869" cy="307777"/>
              </a:xfrm>
              <a:prstGeom prst="rect">
                <a:avLst/>
              </a:prstGeom>
              <a:blipFill>
                <a:blip r:embed="rId5"/>
                <a:stretch>
                  <a:fillRect l="-9615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AA856-2E26-4F56-857E-2C469765B72B}"/>
                  </a:ext>
                </a:extLst>
              </p:cNvPr>
              <p:cNvSpPr txBox="1"/>
              <p:nvPr/>
            </p:nvSpPr>
            <p:spPr>
              <a:xfrm>
                <a:off x="2617476" y="2736315"/>
                <a:ext cx="307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AA856-2E26-4F56-857E-2C469765B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76" y="2736315"/>
                <a:ext cx="307905" cy="307777"/>
              </a:xfrm>
              <a:prstGeom prst="rect">
                <a:avLst/>
              </a:prstGeom>
              <a:blipFill>
                <a:blip r:embed="rId6"/>
                <a:stretch>
                  <a:fillRect l="-19608" r="-7843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691F3C-7CEC-4931-A1CD-E1E44E655D2F}"/>
                  </a:ext>
                </a:extLst>
              </p:cNvPr>
              <p:cNvSpPr txBox="1"/>
              <p:nvPr/>
            </p:nvSpPr>
            <p:spPr>
              <a:xfrm>
                <a:off x="2254742" y="4039881"/>
                <a:ext cx="423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691F3C-7CEC-4931-A1CD-E1E44E655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742" y="4039881"/>
                <a:ext cx="423065" cy="307777"/>
              </a:xfrm>
              <a:prstGeom prst="rect">
                <a:avLst/>
              </a:prstGeom>
              <a:blipFill>
                <a:blip r:embed="rId7"/>
                <a:stretch>
                  <a:fillRect l="-8696" r="-579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AA36A5-7EE2-4B8F-963B-5CCD9F76B418}"/>
                  </a:ext>
                </a:extLst>
              </p:cNvPr>
              <p:cNvSpPr txBox="1"/>
              <p:nvPr/>
            </p:nvSpPr>
            <p:spPr>
              <a:xfrm>
                <a:off x="2251184" y="3388098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AA36A5-7EE2-4B8F-963B-5CCD9F76B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84" y="3388098"/>
                <a:ext cx="429028" cy="307777"/>
              </a:xfrm>
              <a:prstGeom prst="rect">
                <a:avLst/>
              </a:prstGeom>
              <a:blipFill>
                <a:blip r:embed="rId8"/>
                <a:stretch>
                  <a:fillRect l="-7042" r="-563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E99DF7-EB1F-42D8-948B-AF14E45840F2}"/>
                  </a:ext>
                </a:extLst>
              </p:cNvPr>
              <p:cNvSpPr txBox="1"/>
              <p:nvPr/>
            </p:nvSpPr>
            <p:spPr>
              <a:xfrm>
                <a:off x="1271376" y="4506191"/>
                <a:ext cx="429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E99DF7-EB1F-42D8-948B-AF14E4584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376" y="4506191"/>
                <a:ext cx="429028" cy="307777"/>
              </a:xfrm>
              <a:prstGeom prst="rect">
                <a:avLst/>
              </a:prstGeom>
              <a:blipFill>
                <a:blip r:embed="rId9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CC3FFD4-4BB7-485A-B0B5-F8C28D09F2E0}"/>
              </a:ext>
            </a:extLst>
          </p:cNvPr>
          <p:cNvSpPr txBox="1"/>
          <p:nvPr/>
        </p:nvSpPr>
        <p:spPr>
          <a:xfrm>
            <a:off x="1675386" y="5434341"/>
            <a:ext cx="1830121" cy="3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Identifiable</a:t>
            </a:r>
          </a:p>
        </p:txBody>
      </p:sp>
    </p:spTree>
    <p:extLst>
      <p:ext uri="{BB962C8B-B14F-4D97-AF65-F5344CB8AC3E}">
        <p14:creationId xmlns:p14="http://schemas.microsoft.com/office/powerpoint/2010/main" val="30805210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118D-A14A-56A1-818F-B5C025BA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Singular locus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0DB67-9A62-6CB6-5967-740A3F428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196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u="sng" dirty="0"/>
                  <a:t>singular locus</a:t>
                </a:r>
                <a:r>
                  <a:rPr lang="en-US" dirty="0"/>
                  <a:t> is the subset of the parameter space where the Jacobian matrix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has rank strictly less than the number of parameters.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0DB67-9A62-6CB6-5967-740A3F428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1965"/>
                <a:ext cx="10515600" cy="4351338"/>
              </a:xfrm>
              <a:blipFill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1573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118D-A14A-56A1-818F-B5C025BA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Singular locus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0DB67-9A62-6CB6-5967-740A3F428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196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u="sng" dirty="0"/>
                  <a:t>singular locus</a:t>
                </a:r>
                <a:r>
                  <a:rPr lang="en-US" dirty="0"/>
                  <a:t> is the subset of the parameter space where the Jacobian matrix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has rank strictly less than the number of parameters.</a:t>
                </a:r>
              </a:p>
              <a:p>
                <a:r>
                  <a:rPr lang="en-US" dirty="0"/>
                  <a:t>If #parameters = #coefficients, look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𝐽𝑎𝑐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u="sng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0DB67-9A62-6CB6-5967-740A3F428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1965"/>
                <a:ext cx="10515600" cy="4351338"/>
              </a:xfrm>
              <a:blipFill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9962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118D-A14A-56A1-818F-B5C025BA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Singular locus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0DB67-9A62-6CB6-5967-740A3F428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196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u="sng" dirty="0"/>
                  <a:t>singular locus</a:t>
                </a:r>
                <a:r>
                  <a:rPr lang="en-US" dirty="0"/>
                  <a:t> is the subset of the parameter space where the Jacobian matrix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has rank strictly less than the number of parameters.</a:t>
                </a:r>
              </a:p>
              <a:p>
                <a:r>
                  <a:rPr lang="en-US" dirty="0"/>
                  <a:t>If #parameters = #coefficients, look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𝐽𝑎𝑐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u="sng" dirty="0"/>
              </a:p>
              <a:p>
                <a:r>
                  <a:rPr lang="en-US" dirty="0"/>
                  <a:t>If #parameters &lt; #coefficients, look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𝐽𝑎𝑐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= # parameters.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0DB67-9A62-6CB6-5967-740A3F428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1965"/>
                <a:ext cx="10515600" cy="4351338"/>
              </a:xfrm>
              <a:blipFill>
                <a:blip r:embed="rId2"/>
                <a:stretch>
                  <a:fillRect l="-1043" t="-2384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104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118D-A14A-56A1-818F-B5C025BA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Singular locus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0DB67-9A62-6CB6-5967-740A3F428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196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u="sng" dirty="0"/>
                  <a:t>singular locus</a:t>
                </a:r>
                <a:r>
                  <a:rPr lang="en-US" dirty="0"/>
                  <a:t> is the subset of the parameter space where the Jacobian matrix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has rank strictly less than the number of parameters.</a:t>
                </a:r>
              </a:p>
              <a:p>
                <a:r>
                  <a:rPr lang="en-US" dirty="0"/>
                  <a:t>If #parameters = #coefficients, look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𝐽𝑎𝑐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u="sng" dirty="0"/>
              </a:p>
              <a:p>
                <a:r>
                  <a:rPr lang="en-US" dirty="0"/>
                  <a:t>If #parameters &lt; #coefficients, look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𝐽𝑎𝑐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= # parameters.</a:t>
                </a:r>
              </a:p>
              <a:p>
                <a:r>
                  <a:rPr lang="en-US" dirty="0"/>
                  <a:t>Can we find formulas for singular locus equations?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0DB67-9A62-6CB6-5967-740A3F428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1965"/>
                <a:ext cx="10515600" cy="4351338"/>
              </a:xfrm>
              <a:blipFill>
                <a:blip r:embed="rId2"/>
                <a:stretch>
                  <a:fillRect l="-1043" t="-2384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8223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A6DD-6D07-6B2F-5CA7-DDA076D6C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1"/>
            <a:ext cx="10515600" cy="1325563"/>
          </a:xfrm>
        </p:spPr>
        <p:txBody>
          <a:bodyPr/>
          <a:lstStyle/>
          <a:p>
            <a:r>
              <a:rPr lang="en-US" dirty="0"/>
              <a:t>Identifiable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642E-B502-5801-0953-7CD8A9C59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Mammillary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Catenary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Cycle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C8E6F8-16EF-0533-B9C8-D1F06C6D10C8}"/>
              </a:ext>
            </a:extLst>
          </p:cNvPr>
          <p:cNvSpPr/>
          <p:nvPr/>
        </p:nvSpPr>
        <p:spPr>
          <a:xfrm>
            <a:off x="5354117" y="17145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372D93A-AAFD-9B90-4DBC-EB0009AFA007}"/>
              </a:ext>
            </a:extLst>
          </p:cNvPr>
          <p:cNvSpPr/>
          <p:nvPr/>
        </p:nvSpPr>
        <p:spPr>
          <a:xfrm>
            <a:off x="6573317" y="17145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FB0836C-4309-6A5D-871C-76621020C5AA}"/>
              </a:ext>
            </a:extLst>
          </p:cNvPr>
          <p:cNvSpPr/>
          <p:nvPr/>
        </p:nvSpPr>
        <p:spPr>
          <a:xfrm>
            <a:off x="5340469" y="5715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4DF564-319A-5301-286D-0B266AE6AF9F}"/>
              </a:ext>
            </a:extLst>
          </p:cNvPr>
          <p:cNvSpPr/>
          <p:nvPr/>
        </p:nvSpPr>
        <p:spPr>
          <a:xfrm>
            <a:off x="4134917" y="17145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606014-3913-2EE8-0086-31679B008B93}"/>
              </a:ext>
            </a:extLst>
          </p:cNvPr>
          <p:cNvCxnSpPr/>
          <p:nvPr/>
        </p:nvCxnSpPr>
        <p:spPr>
          <a:xfrm>
            <a:off x="4744517" y="19431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E44D3C-89F5-9D8B-B4FC-5856C1EED3B4}"/>
              </a:ext>
            </a:extLst>
          </p:cNvPr>
          <p:cNvCxnSpPr/>
          <p:nvPr/>
        </p:nvCxnSpPr>
        <p:spPr>
          <a:xfrm>
            <a:off x="5963717" y="19431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B61930-9AB7-289A-716F-14086C42B149}"/>
              </a:ext>
            </a:extLst>
          </p:cNvPr>
          <p:cNvCxnSpPr/>
          <p:nvPr/>
        </p:nvCxnSpPr>
        <p:spPr>
          <a:xfrm flipH="1">
            <a:off x="4744517" y="21717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EF42D3-ABF2-D258-EAAC-3F92A2EB2581}"/>
              </a:ext>
            </a:extLst>
          </p:cNvPr>
          <p:cNvCxnSpPr/>
          <p:nvPr/>
        </p:nvCxnSpPr>
        <p:spPr>
          <a:xfrm flipH="1">
            <a:off x="5963717" y="213871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6598B2-FDE8-9443-3A09-6768D08FDC07}"/>
              </a:ext>
            </a:extLst>
          </p:cNvPr>
          <p:cNvCxnSpPr/>
          <p:nvPr/>
        </p:nvCxnSpPr>
        <p:spPr>
          <a:xfrm rot="16200000">
            <a:off x="5224463" y="142842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F963884-7EBA-A7AC-19EB-5089BE04532D}"/>
              </a:ext>
            </a:extLst>
          </p:cNvPr>
          <p:cNvCxnSpPr/>
          <p:nvPr/>
        </p:nvCxnSpPr>
        <p:spPr>
          <a:xfrm rot="5400000">
            <a:off x="5471260" y="145289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6">
            <a:extLst>
              <a:ext uri="{FF2B5EF4-FFF2-40B4-BE49-F238E27FC236}">
                <a16:creationId xmlns:a16="http://schemas.microsoft.com/office/drawing/2014/main" id="{734E8E51-4339-021C-515D-1E7FD377BDC0}"/>
              </a:ext>
            </a:extLst>
          </p:cNvPr>
          <p:cNvSpPr txBox="1"/>
          <p:nvPr/>
        </p:nvSpPr>
        <p:spPr>
          <a:xfrm>
            <a:off x="5475213" y="17812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1</a:t>
            </a: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D77CC611-1C63-3C0E-4EAB-02B875D316D3}"/>
              </a:ext>
            </a:extLst>
          </p:cNvPr>
          <p:cNvSpPr txBox="1"/>
          <p:nvPr/>
        </p:nvSpPr>
        <p:spPr>
          <a:xfrm>
            <a:off x="5461565" y="60040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3</a:t>
            </a: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F1142A59-E430-9B5D-90AE-2BDEFB80A0B1}"/>
              </a:ext>
            </a:extLst>
          </p:cNvPr>
          <p:cNvSpPr txBox="1"/>
          <p:nvPr/>
        </p:nvSpPr>
        <p:spPr>
          <a:xfrm>
            <a:off x="4252219" y="17576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2</a:t>
            </a: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4AC7E567-27A7-55CF-C6CE-2993AF2BE2BA}"/>
              </a:ext>
            </a:extLst>
          </p:cNvPr>
          <p:cNvSpPr txBox="1"/>
          <p:nvPr/>
        </p:nvSpPr>
        <p:spPr>
          <a:xfrm>
            <a:off x="6694413" y="17736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933A24-DA29-D32B-A73A-5F7763FB98D9}"/>
              </a:ext>
            </a:extLst>
          </p:cNvPr>
          <p:cNvCxnSpPr/>
          <p:nvPr/>
        </p:nvCxnSpPr>
        <p:spPr>
          <a:xfrm rot="5400000">
            <a:off x="5385962" y="26289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77BC18-56C2-2AD9-0EC4-C3351BD5FF3E}"/>
              </a:ext>
            </a:extLst>
          </p:cNvPr>
          <p:cNvCxnSpPr/>
          <p:nvPr/>
        </p:nvCxnSpPr>
        <p:spPr>
          <a:xfrm flipV="1">
            <a:off x="5062965" y="2294077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4364C8-305C-F15A-A2F4-BCE7110EE17A}"/>
              </a:ext>
            </a:extLst>
          </p:cNvPr>
          <p:cNvCxnSpPr/>
          <p:nvPr/>
        </p:nvCxnSpPr>
        <p:spPr>
          <a:xfrm>
            <a:off x="5860795" y="2264823"/>
            <a:ext cx="394074" cy="3940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C2C770FB-F005-8C4E-733D-E04FB5D6EEF8}"/>
              </a:ext>
            </a:extLst>
          </p:cNvPr>
          <p:cNvSpPr/>
          <p:nvPr/>
        </p:nvSpPr>
        <p:spPr>
          <a:xfrm>
            <a:off x="6192317" y="2628900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B25CD0-5DE8-CF89-0B12-DAA1B5189B8B}"/>
              </a:ext>
            </a:extLst>
          </p:cNvPr>
          <p:cNvSpPr/>
          <p:nvPr/>
        </p:nvSpPr>
        <p:spPr>
          <a:xfrm>
            <a:off x="4844958" y="3225603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A7ED03B-EF87-DA55-560B-344979F8E2DE}"/>
              </a:ext>
            </a:extLst>
          </p:cNvPr>
          <p:cNvSpPr/>
          <p:nvPr/>
        </p:nvSpPr>
        <p:spPr>
          <a:xfrm>
            <a:off x="6064158" y="3225603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352E9A-21E2-038B-63B8-E57D426E96F1}"/>
              </a:ext>
            </a:extLst>
          </p:cNvPr>
          <p:cNvSpPr/>
          <p:nvPr/>
        </p:nvSpPr>
        <p:spPr>
          <a:xfrm>
            <a:off x="3625758" y="3225603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B00578D-1DE3-630B-7609-49BF664E4B71}"/>
              </a:ext>
            </a:extLst>
          </p:cNvPr>
          <p:cNvCxnSpPr/>
          <p:nvPr/>
        </p:nvCxnSpPr>
        <p:spPr>
          <a:xfrm>
            <a:off x="4235358" y="345420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6C6BEA6-50A7-1E3C-59F2-2B0AE7661C25}"/>
              </a:ext>
            </a:extLst>
          </p:cNvPr>
          <p:cNvCxnSpPr/>
          <p:nvPr/>
        </p:nvCxnSpPr>
        <p:spPr>
          <a:xfrm>
            <a:off x="5454558" y="345420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C9368EC-F8E3-16F4-3451-A9A0EFBC1CD6}"/>
              </a:ext>
            </a:extLst>
          </p:cNvPr>
          <p:cNvCxnSpPr/>
          <p:nvPr/>
        </p:nvCxnSpPr>
        <p:spPr>
          <a:xfrm flipH="1">
            <a:off x="4235358" y="368280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E5DD06-DA55-6CA7-79AB-191059DA4564}"/>
              </a:ext>
            </a:extLst>
          </p:cNvPr>
          <p:cNvCxnSpPr/>
          <p:nvPr/>
        </p:nvCxnSpPr>
        <p:spPr>
          <a:xfrm flipH="1">
            <a:off x="5454558" y="3649821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52">
            <a:extLst>
              <a:ext uri="{FF2B5EF4-FFF2-40B4-BE49-F238E27FC236}">
                <a16:creationId xmlns:a16="http://schemas.microsoft.com/office/drawing/2014/main" id="{08811298-6179-568B-81D6-7EB3ED1D741C}"/>
              </a:ext>
            </a:extLst>
          </p:cNvPr>
          <p:cNvSpPr txBox="1"/>
          <p:nvPr/>
        </p:nvSpPr>
        <p:spPr>
          <a:xfrm>
            <a:off x="4966054" y="329233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2</a:t>
            </a:r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AB449E01-73E3-6D8A-8E57-88910FA47745}"/>
              </a:ext>
            </a:extLst>
          </p:cNvPr>
          <p:cNvSpPr txBox="1"/>
          <p:nvPr/>
        </p:nvSpPr>
        <p:spPr>
          <a:xfrm>
            <a:off x="3743060" y="32687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1</a:t>
            </a:r>
          </a:p>
        </p:txBody>
      </p:sp>
      <p:sp>
        <p:nvSpPr>
          <p:cNvPr id="48" name="TextBox 54">
            <a:extLst>
              <a:ext uri="{FF2B5EF4-FFF2-40B4-BE49-F238E27FC236}">
                <a16:creationId xmlns:a16="http://schemas.microsoft.com/office/drawing/2014/main" id="{B9402B64-F9F8-131B-5F17-5C8B8EBB7033}"/>
              </a:ext>
            </a:extLst>
          </p:cNvPr>
          <p:cNvSpPr txBox="1"/>
          <p:nvPr/>
        </p:nvSpPr>
        <p:spPr>
          <a:xfrm>
            <a:off x="6185254" y="328474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7ECF0C1-C84E-58A2-6472-97B42D08456F}"/>
              </a:ext>
            </a:extLst>
          </p:cNvPr>
          <p:cNvSpPr/>
          <p:nvPr/>
        </p:nvSpPr>
        <p:spPr>
          <a:xfrm>
            <a:off x="7283358" y="3182413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9558024-6377-77C4-B099-E536CBC87641}"/>
              </a:ext>
            </a:extLst>
          </p:cNvPr>
          <p:cNvCxnSpPr/>
          <p:nvPr/>
        </p:nvCxnSpPr>
        <p:spPr>
          <a:xfrm>
            <a:off x="6673758" y="341101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BE7E060-EFBA-C85A-B4A6-6C0DF267483B}"/>
              </a:ext>
            </a:extLst>
          </p:cNvPr>
          <p:cNvCxnSpPr/>
          <p:nvPr/>
        </p:nvCxnSpPr>
        <p:spPr>
          <a:xfrm flipH="1">
            <a:off x="6673758" y="3606631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8">
            <a:extLst>
              <a:ext uri="{FF2B5EF4-FFF2-40B4-BE49-F238E27FC236}">
                <a16:creationId xmlns:a16="http://schemas.microsoft.com/office/drawing/2014/main" id="{CB04CAB8-7F2C-9FA7-CC11-820A643E3F3E}"/>
              </a:ext>
            </a:extLst>
          </p:cNvPr>
          <p:cNvSpPr txBox="1"/>
          <p:nvPr/>
        </p:nvSpPr>
        <p:spPr>
          <a:xfrm>
            <a:off x="7404454" y="32415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4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199A40B-0DC1-3DEC-40A3-D11E24CA7FDA}"/>
              </a:ext>
            </a:extLst>
          </p:cNvPr>
          <p:cNvCxnSpPr/>
          <p:nvPr/>
        </p:nvCxnSpPr>
        <p:spPr>
          <a:xfrm flipV="1">
            <a:off x="3221741" y="3601513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B10DA22-AD48-C70C-B456-11087C2771FF}"/>
              </a:ext>
            </a:extLst>
          </p:cNvPr>
          <p:cNvCxnSpPr/>
          <p:nvPr/>
        </p:nvCxnSpPr>
        <p:spPr>
          <a:xfrm rot="5400000">
            <a:off x="3613621" y="411276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31FF2E30-04CC-2902-4EEE-04D78E2F0678}"/>
              </a:ext>
            </a:extLst>
          </p:cNvPr>
          <p:cNvSpPr/>
          <p:nvPr/>
        </p:nvSpPr>
        <p:spPr>
          <a:xfrm>
            <a:off x="4366093" y="44577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9D1241A-6DAD-4773-C700-63F2ACF78F17}"/>
              </a:ext>
            </a:extLst>
          </p:cNvPr>
          <p:cNvSpPr/>
          <p:nvPr/>
        </p:nvSpPr>
        <p:spPr>
          <a:xfrm>
            <a:off x="3168558" y="4450647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DB7155-BEAC-9D06-1304-E7EFEFBD4DDC}"/>
              </a:ext>
            </a:extLst>
          </p:cNvPr>
          <p:cNvCxnSpPr/>
          <p:nvPr/>
        </p:nvCxnSpPr>
        <p:spPr>
          <a:xfrm>
            <a:off x="3756493" y="4749581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67">
            <a:extLst>
              <a:ext uri="{FF2B5EF4-FFF2-40B4-BE49-F238E27FC236}">
                <a16:creationId xmlns:a16="http://schemas.microsoft.com/office/drawing/2014/main" id="{45150EED-3E66-EE0E-944A-261BFFF22A25}"/>
              </a:ext>
            </a:extLst>
          </p:cNvPr>
          <p:cNvSpPr txBox="1"/>
          <p:nvPr/>
        </p:nvSpPr>
        <p:spPr>
          <a:xfrm>
            <a:off x="4504840" y="44944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2</a:t>
            </a:r>
          </a:p>
        </p:txBody>
      </p:sp>
      <p:sp>
        <p:nvSpPr>
          <p:cNvPr id="59" name="TextBox 68">
            <a:extLst>
              <a:ext uri="{FF2B5EF4-FFF2-40B4-BE49-F238E27FC236}">
                <a16:creationId xmlns:a16="http://schemas.microsoft.com/office/drawing/2014/main" id="{1947ADE7-0C9D-9155-DFF0-566E3F1F899F}"/>
              </a:ext>
            </a:extLst>
          </p:cNvPr>
          <p:cNvSpPr txBox="1"/>
          <p:nvPr/>
        </p:nvSpPr>
        <p:spPr>
          <a:xfrm>
            <a:off x="3278821" y="44879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17D3864-8149-D629-6F13-8C2CDCC3F326}"/>
              </a:ext>
            </a:extLst>
          </p:cNvPr>
          <p:cNvSpPr/>
          <p:nvPr/>
        </p:nvSpPr>
        <p:spPr>
          <a:xfrm>
            <a:off x="3168558" y="56769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" name="TextBox 71">
            <a:extLst>
              <a:ext uri="{FF2B5EF4-FFF2-40B4-BE49-F238E27FC236}">
                <a16:creationId xmlns:a16="http://schemas.microsoft.com/office/drawing/2014/main" id="{3948BDBD-8286-43FB-6A56-1D7DFF82077F}"/>
              </a:ext>
            </a:extLst>
          </p:cNvPr>
          <p:cNvSpPr txBox="1"/>
          <p:nvPr/>
        </p:nvSpPr>
        <p:spPr>
          <a:xfrm>
            <a:off x="3278821" y="573573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0016205-D186-8797-263D-A7EABE474BF3}"/>
              </a:ext>
            </a:extLst>
          </p:cNvPr>
          <p:cNvSpPr/>
          <p:nvPr/>
        </p:nvSpPr>
        <p:spPr>
          <a:xfrm>
            <a:off x="4387758" y="56769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407FABF-F694-FDE9-03AD-FB29DF6293C3}"/>
              </a:ext>
            </a:extLst>
          </p:cNvPr>
          <p:cNvCxnSpPr/>
          <p:nvPr/>
        </p:nvCxnSpPr>
        <p:spPr>
          <a:xfrm flipH="1">
            <a:off x="3778158" y="601023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74">
            <a:extLst>
              <a:ext uri="{FF2B5EF4-FFF2-40B4-BE49-F238E27FC236}">
                <a16:creationId xmlns:a16="http://schemas.microsoft.com/office/drawing/2014/main" id="{9503B37A-1FA7-1DDE-F0B2-DBF6A6C3737C}"/>
              </a:ext>
            </a:extLst>
          </p:cNvPr>
          <p:cNvSpPr txBox="1"/>
          <p:nvPr/>
        </p:nvSpPr>
        <p:spPr>
          <a:xfrm>
            <a:off x="4508522" y="572653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4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BECCE49-5FD7-C927-6259-E3F21B398576}"/>
              </a:ext>
            </a:extLst>
          </p:cNvPr>
          <p:cNvCxnSpPr/>
          <p:nvPr/>
        </p:nvCxnSpPr>
        <p:spPr>
          <a:xfrm rot="5400000">
            <a:off x="4387758" y="53721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57699EC-75A1-55AB-549D-CE021E0A7E25}"/>
              </a:ext>
            </a:extLst>
          </p:cNvPr>
          <p:cNvCxnSpPr/>
          <p:nvPr/>
        </p:nvCxnSpPr>
        <p:spPr>
          <a:xfrm rot="16200000">
            <a:off x="3168558" y="536192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CABE703-A230-DF04-6187-C51B512D2BA0}"/>
              </a:ext>
            </a:extLst>
          </p:cNvPr>
          <p:cNvCxnSpPr/>
          <p:nvPr/>
        </p:nvCxnSpPr>
        <p:spPr>
          <a:xfrm rot="10800000">
            <a:off x="2558958" y="4749581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93A0100-C405-48AE-9AEC-1B1AF9DD5637}"/>
              </a:ext>
            </a:extLst>
          </p:cNvPr>
          <p:cNvCxnSpPr/>
          <p:nvPr/>
        </p:nvCxnSpPr>
        <p:spPr>
          <a:xfrm flipV="1">
            <a:off x="2765403" y="487680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14735C-D3DA-DD15-4477-8D278CEC167C}"/>
              </a:ext>
            </a:extLst>
          </p:cNvPr>
          <p:cNvCxnSpPr/>
          <p:nvPr/>
        </p:nvCxnSpPr>
        <p:spPr>
          <a:xfrm>
            <a:off x="2904902" y="432541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E833BB70-5D16-21D2-9033-883F9B1BE20A}"/>
              </a:ext>
            </a:extLst>
          </p:cNvPr>
          <p:cNvSpPr/>
          <p:nvPr/>
        </p:nvSpPr>
        <p:spPr>
          <a:xfrm>
            <a:off x="2810895" y="4247633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DEE59C8-96C6-9DB5-ADAF-F0E013F785BF}"/>
              </a:ext>
            </a:extLst>
          </p:cNvPr>
          <p:cNvCxnSpPr/>
          <p:nvPr/>
        </p:nvCxnSpPr>
        <p:spPr>
          <a:xfrm>
            <a:off x="3360492" y="3072559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14ED9BD8-AB8C-9F9C-F6C7-55792C7A90C5}"/>
              </a:ext>
            </a:extLst>
          </p:cNvPr>
          <p:cNvSpPr/>
          <p:nvPr/>
        </p:nvSpPr>
        <p:spPr>
          <a:xfrm>
            <a:off x="3266485" y="2994778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A273B16E-28AE-1A25-8370-225FAE152BC1}"/>
              </a:ext>
            </a:extLst>
          </p:cNvPr>
          <p:cNvSpPr txBox="1"/>
          <p:nvPr/>
        </p:nvSpPr>
        <p:spPr>
          <a:xfrm>
            <a:off x="6194892" y="4385958"/>
            <a:ext cx="3231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All </a:t>
            </a:r>
            <a:r>
              <a:rPr lang="en-US" sz="2400" u="sng" dirty="0"/>
              <a:t>identifiable</a:t>
            </a:r>
            <a:r>
              <a:rPr lang="en-US" sz="2400" dirty="0"/>
              <a:t> for the case of single input/output/leak in 1</a:t>
            </a:r>
            <a:r>
              <a:rPr lang="en-US" sz="2400" baseline="30000" dirty="0"/>
              <a:t>st</a:t>
            </a:r>
            <a:r>
              <a:rPr lang="en-US" sz="2400" dirty="0"/>
              <a:t> compartment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58A7C-8555-1B6D-8DD1-3A43174F1C34}"/>
              </a:ext>
            </a:extLst>
          </p:cNvPr>
          <p:cNvSpPr txBox="1"/>
          <p:nvPr/>
        </p:nvSpPr>
        <p:spPr>
          <a:xfrm>
            <a:off x="9300532" y="6401576"/>
            <a:ext cx="300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[M-</a:t>
            </a:r>
            <a:r>
              <a:rPr lang="en-US" dirty="0" err="1"/>
              <a:t>Sullivant</a:t>
            </a:r>
            <a:r>
              <a:rPr lang="en-US" dirty="0"/>
              <a:t>-Eisenberg 2015] </a:t>
            </a:r>
          </a:p>
        </p:txBody>
      </p:sp>
    </p:spTree>
    <p:extLst>
      <p:ext uri="{BB962C8B-B14F-4D97-AF65-F5344CB8AC3E}">
        <p14:creationId xmlns:p14="http://schemas.microsoft.com/office/powerpoint/2010/main" val="30320106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FFF3-C3F8-5071-49F0-AE65855A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2"/>
            <a:ext cx="10515600" cy="1325563"/>
          </a:xfrm>
        </p:spPr>
        <p:txBody>
          <a:bodyPr/>
          <a:lstStyle/>
          <a:p>
            <a:r>
              <a:rPr lang="en-US" dirty="0"/>
              <a:t>Singular locus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5BE9C-313E-174A-A9EF-C1B7FF003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does this tell us?</a:t>
            </a:r>
          </a:p>
          <a:p>
            <a:pPr lvl="1"/>
            <a:r>
              <a:rPr lang="en-US" dirty="0"/>
              <a:t>For cycle and mammillary models, </a:t>
            </a:r>
            <a:r>
              <a:rPr lang="en-US" b="1" dirty="0"/>
              <a:t>nonzero</a:t>
            </a:r>
            <a:r>
              <a:rPr lang="en-US" dirty="0"/>
              <a:t> and </a:t>
            </a:r>
            <a:r>
              <a:rPr lang="en-US" b="1" dirty="0"/>
              <a:t>distinct</a:t>
            </a:r>
            <a:r>
              <a:rPr lang="en-US" dirty="0"/>
              <a:t> parameter values yield identifiability</a:t>
            </a:r>
          </a:p>
          <a:p>
            <a:pPr lvl="1"/>
            <a:r>
              <a:rPr lang="en-US" dirty="0"/>
              <a:t>For catenary models, </a:t>
            </a:r>
            <a:r>
              <a:rPr lang="en-US" b="1" dirty="0"/>
              <a:t>nonzero</a:t>
            </a:r>
            <a:r>
              <a:rPr lang="en-US" dirty="0"/>
              <a:t> parameter values yield identifiability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F9B48-2013-7037-0D2B-D857C40C7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34862"/>
            <a:ext cx="9144000" cy="1632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E3E19B-39FF-2733-7E62-A7803716C565}"/>
              </a:ext>
            </a:extLst>
          </p:cNvPr>
          <p:cNvSpPr txBox="1"/>
          <p:nvPr/>
        </p:nvSpPr>
        <p:spPr>
          <a:xfrm>
            <a:off x="10016839" y="6359237"/>
            <a:ext cx="211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[Gross-M-</a:t>
            </a:r>
            <a:r>
              <a:rPr lang="en-US" dirty="0" err="1"/>
              <a:t>Shiu</a:t>
            </a:r>
            <a:r>
              <a:rPr lang="en-US" dirty="0"/>
              <a:t> 2021]</a:t>
            </a:r>
          </a:p>
        </p:txBody>
      </p:sp>
    </p:spTree>
    <p:extLst>
      <p:ext uri="{BB962C8B-B14F-4D97-AF65-F5344CB8AC3E}">
        <p14:creationId xmlns:p14="http://schemas.microsoft.com/office/powerpoint/2010/main" val="26298289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Consider the following models: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Model 1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I/O </a:t>
            </a:r>
            <a:r>
              <a:rPr lang="en-US" sz="2800" dirty="0" err="1"/>
              <a:t>eqn</a:t>
            </a:r>
            <a:r>
              <a:rPr lang="en-US" sz="2800" dirty="0"/>
              <a:t>			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E322EC-879C-A117-7C8F-1F589E1A0BD9}"/>
              </a:ext>
            </a:extLst>
          </p:cNvPr>
          <p:cNvSpPr/>
          <p:nvPr/>
        </p:nvSpPr>
        <p:spPr>
          <a:xfrm>
            <a:off x="3622964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BAC846-A0F6-0647-CF77-E47077FA68FC}"/>
              </a:ext>
            </a:extLst>
          </p:cNvPr>
          <p:cNvSpPr/>
          <p:nvPr/>
        </p:nvSpPr>
        <p:spPr>
          <a:xfrm>
            <a:off x="5254306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64B0C9-56C9-028E-43AB-C12D8FD604D8}"/>
              </a:ext>
            </a:extLst>
          </p:cNvPr>
          <p:cNvCxnSpPr>
            <a:cxnSpLocks/>
          </p:cNvCxnSpPr>
          <p:nvPr/>
        </p:nvCxnSpPr>
        <p:spPr>
          <a:xfrm>
            <a:off x="4557905" y="2980275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E23079-6093-B9CE-7D48-1F68EDF93579}"/>
              </a:ext>
            </a:extLst>
          </p:cNvPr>
          <p:cNvCxnSpPr>
            <a:cxnSpLocks/>
          </p:cNvCxnSpPr>
          <p:nvPr/>
        </p:nvCxnSpPr>
        <p:spPr>
          <a:xfrm rot="5400000">
            <a:off x="3721693" y="3787471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8D2CA9-C0AA-C3AA-208C-C388EE7C0248}"/>
              </a:ext>
            </a:extLst>
          </p:cNvPr>
          <p:cNvCxnSpPr>
            <a:cxnSpLocks/>
          </p:cNvCxnSpPr>
          <p:nvPr/>
        </p:nvCxnSpPr>
        <p:spPr>
          <a:xfrm rot="2700000">
            <a:off x="3142572" y="2386717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DDC182-2718-15D6-78A8-C7E9637102FF}"/>
              </a:ext>
            </a:extLst>
          </p:cNvPr>
          <p:cNvCxnSpPr>
            <a:cxnSpLocks/>
          </p:cNvCxnSpPr>
          <p:nvPr/>
        </p:nvCxnSpPr>
        <p:spPr>
          <a:xfrm flipV="1">
            <a:off x="7668491" y="2124923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19FED3D-EDB2-4335-BF23-7209B454C1E1}"/>
              </a:ext>
            </a:extLst>
          </p:cNvPr>
          <p:cNvSpPr/>
          <p:nvPr/>
        </p:nvSpPr>
        <p:spPr>
          <a:xfrm>
            <a:off x="8105876" y="1998079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BA2C1-14AE-BC35-F688-C0DF41D6C407}"/>
                  </a:ext>
                </a:extLst>
              </p:cNvPr>
              <p:cNvSpPr txBox="1"/>
              <p:nvPr/>
            </p:nvSpPr>
            <p:spPr>
              <a:xfrm>
                <a:off x="3881382" y="2727254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BA2C1-14AE-BC35-F688-C0DF41D6C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82" y="2727254"/>
                <a:ext cx="318052" cy="461665"/>
              </a:xfrm>
              <a:prstGeom prst="rect">
                <a:avLst/>
              </a:prstGeom>
              <a:blipFill>
                <a:blip r:embed="rId2"/>
                <a:stretch>
                  <a:fillRect r="-4230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5A6097-B630-4687-4F54-6D90ED7306DC}"/>
                  </a:ext>
                </a:extLst>
              </p:cNvPr>
              <p:cNvSpPr txBox="1"/>
              <p:nvPr/>
            </p:nvSpPr>
            <p:spPr>
              <a:xfrm>
                <a:off x="5534589" y="2727254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5A6097-B630-4687-4F54-6D90ED730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589" y="2727254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C4DBC9-105F-87DF-380F-F11D1BD0726E}"/>
                  </a:ext>
                </a:extLst>
              </p:cNvPr>
              <p:cNvSpPr txBox="1"/>
              <p:nvPr/>
            </p:nvSpPr>
            <p:spPr>
              <a:xfrm>
                <a:off x="2920963" y="1833610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C4DBC9-105F-87DF-380F-F11D1BD07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63" y="1833610"/>
                <a:ext cx="318869" cy="307777"/>
              </a:xfrm>
              <a:prstGeom prst="rect">
                <a:avLst/>
              </a:prstGeom>
              <a:blipFill>
                <a:blip r:embed="rId4"/>
                <a:stretch>
                  <a:fillRect l="-9615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90278-ECFA-7A13-02EB-226D803BBE15}"/>
                  </a:ext>
                </a:extLst>
              </p:cNvPr>
              <p:cNvSpPr txBox="1"/>
              <p:nvPr/>
            </p:nvSpPr>
            <p:spPr>
              <a:xfrm>
                <a:off x="8269531" y="1831886"/>
                <a:ext cx="3079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90278-ECFA-7A13-02EB-226D803BB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531" y="1831886"/>
                <a:ext cx="307905" cy="307777"/>
              </a:xfrm>
              <a:prstGeom prst="rect">
                <a:avLst/>
              </a:prstGeom>
              <a:blipFill>
                <a:blip r:embed="rId5"/>
                <a:stretch>
                  <a:fillRect l="-22000" r="-1000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6DF3F8-9333-64A6-0DBA-5A53CFBFECA8}"/>
                  </a:ext>
                </a:extLst>
              </p:cNvPr>
              <p:cNvSpPr txBox="1"/>
              <p:nvPr/>
            </p:nvSpPr>
            <p:spPr>
              <a:xfrm>
                <a:off x="4668018" y="2622079"/>
                <a:ext cx="4290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6DF3F8-9333-64A6-0DBA-5A53CFBFE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18" y="2622079"/>
                <a:ext cx="429028" cy="307777"/>
              </a:xfrm>
              <a:prstGeom prst="rect">
                <a:avLst/>
              </a:prstGeom>
              <a:blipFill>
                <a:blip r:embed="rId6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1AACEF-A933-92D4-C76E-0864C70121FB}"/>
                  </a:ext>
                </a:extLst>
              </p:cNvPr>
              <p:cNvSpPr txBox="1"/>
              <p:nvPr/>
            </p:nvSpPr>
            <p:spPr>
              <a:xfrm>
                <a:off x="3667669" y="3573622"/>
                <a:ext cx="4290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1AACEF-A933-92D4-C76E-0864C7012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669" y="3573622"/>
                <a:ext cx="429028" cy="307777"/>
              </a:xfrm>
              <a:prstGeom prst="rect">
                <a:avLst/>
              </a:prstGeom>
              <a:blipFill>
                <a:blip r:embed="rId7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92AD0BF4-0321-52ED-F705-846E722E7664}"/>
              </a:ext>
            </a:extLst>
          </p:cNvPr>
          <p:cNvSpPr/>
          <p:nvPr/>
        </p:nvSpPr>
        <p:spPr>
          <a:xfrm>
            <a:off x="6885648" y="248655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0A6CE8-2866-CC34-D0DB-343FF21E4212}"/>
                  </a:ext>
                </a:extLst>
              </p:cNvPr>
              <p:cNvSpPr txBox="1"/>
              <p:nvPr/>
            </p:nvSpPr>
            <p:spPr>
              <a:xfrm>
                <a:off x="7165931" y="2699204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0A6CE8-2866-CC34-D0DB-343FF21E4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931" y="2699204"/>
                <a:ext cx="318052" cy="461665"/>
              </a:xfrm>
              <a:prstGeom prst="rect">
                <a:avLst/>
              </a:prstGeom>
              <a:blipFill>
                <a:blip r:embed="rId8"/>
                <a:stretch>
                  <a:fillRect r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1CFEFA-7414-D46B-9B6C-88D148B6C6EB}"/>
              </a:ext>
            </a:extLst>
          </p:cNvPr>
          <p:cNvCxnSpPr>
            <a:cxnSpLocks/>
          </p:cNvCxnSpPr>
          <p:nvPr/>
        </p:nvCxnSpPr>
        <p:spPr>
          <a:xfrm>
            <a:off x="6175995" y="296805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6F7648-F7B3-E44C-6A55-03ACF46DE03E}"/>
                  </a:ext>
                </a:extLst>
              </p:cNvPr>
              <p:cNvSpPr txBox="1"/>
              <p:nvPr/>
            </p:nvSpPr>
            <p:spPr>
              <a:xfrm>
                <a:off x="6286108" y="2609858"/>
                <a:ext cx="4290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6F7648-F7B3-E44C-6A55-03ACF46DE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108" y="2609858"/>
                <a:ext cx="429028" cy="307777"/>
              </a:xfrm>
              <a:prstGeom prst="rect">
                <a:avLst/>
              </a:prstGeom>
              <a:blipFill>
                <a:blip r:embed="rId9"/>
                <a:stretch>
                  <a:fillRect l="-7042" r="-563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B85C93-EDBE-DF72-0993-CD7CEA1F6547}"/>
                  </a:ext>
                </a:extLst>
              </p:cNvPr>
              <p:cNvSpPr txBox="1"/>
              <p:nvPr/>
            </p:nvSpPr>
            <p:spPr>
              <a:xfrm>
                <a:off x="2117698" y="5220906"/>
                <a:ext cx="87658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⃛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B85C93-EDBE-DF72-0993-CD7CEA1F6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698" y="5220906"/>
                <a:ext cx="8765848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6234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Consider the following models: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Model 2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I/O </a:t>
            </a:r>
            <a:r>
              <a:rPr lang="en-US" sz="2800" dirty="0" err="1"/>
              <a:t>eqn</a:t>
            </a:r>
            <a:r>
              <a:rPr lang="en-US" sz="2800" dirty="0"/>
              <a:t>			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E322EC-879C-A117-7C8F-1F589E1A0BD9}"/>
              </a:ext>
            </a:extLst>
          </p:cNvPr>
          <p:cNvSpPr/>
          <p:nvPr/>
        </p:nvSpPr>
        <p:spPr>
          <a:xfrm>
            <a:off x="3622964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BAC846-A0F6-0647-CF77-E47077FA68FC}"/>
              </a:ext>
            </a:extLst>
          </p:cNvPr>
          <p:cNvSpPr/>
          <p:nvPr/>
        </p:nvSpPr>
        <p:spPr>
          <a:xfrm>
            <a:off x="5254306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64B0C9-56C9-028E-43AB-C12D8FD604D8}"/>
              </a:ext>
            </a:extLst>
          </p:cNvPr>
          <p:cNvCxnSpPr>
            <a:cxnSpLocks/>
          </p:cNvCxnSpPr>
          <p:nvPr/>
        </p:nvCxnSpPr>
        <p:spPr>
          <a:xfrm>
            <a:off x="4557905" y="2980275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E23079-6093-B9CE-7D48-1F68EDF93579}"/>
              </a:ext>
            </a:extLst>
          </p:cNvPr>
          <p:cNvCxnSpPr>
            <a:cxnSpLocks/>
          </p:cNvCxnSpPr>
          <p:nvPr/>
        </p:nvCxnSpPr>
        <p:spPr>
          <a:xfrm rot="5400000">
            <a:off x="5374099" y="3800747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8D2CA9-C0AA-C3AA-208C-C388EE7C0248}"/>
              </a:ext>
            </a:extLst>
          </p:cNvPr>
          <p:cNvCxnSpPr>
            <a:cxnSpLocks/>
          </p:cNvCxnSpPr>
          <p:nvPr/>
        </p:nvCxnSpPr>
        <p:spPr>
          <a:xfrm rot="2700000">
            <a:off x="3142572" y="2386717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DDC182-2718-15D6-78A8-C7E9637102FF}"/>
              </a:ext>
            </a:extLst>
          </p:cNvPr>
          <p:cNvCxnSpPr>
            <a:cxnSpLocks/>
          </p:cNvCxnSpPr>
          <p:nvPr/>
        </p:nvCxnSpPr>
        <p:spPr>
          <a:xfrm flipV="1">
            <a:off x="7668491" y="2124923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19FED3D-EDB2-4335-BF23-7209B454C1E1}"/>
              </a:ext>
            </a:extLst>
          </p:cNvPr>
          <p:cNvSpPr/>
          <p:nvPr/>
        </p:nvSpPr>
        <p:spPr>
          <a:xfrm>
            <a:off x="8105876" y="1998079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BA2C1-14AE-BC35-F688-C0DF41D6C407}"/>
                  </a:ext>
                </a:extLst>
              </p:cNvPr>
              <p:cNvSpPr txBox="1"/>
              <p:nvPr/>
            </p:nvSpPr>
            <p:spPr>
              <a:xfrm>
                <a:off x="3881382" y="2727254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BA2C1-14AE-BC35-F688-C0DF41D6C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82" y="2727254"/>
                <a:ext cx="318052" cy="461665"/>
              </a:xfrm>
              <a:prstGeom prst="rect">
                <a:avLst/>
              </a:prstGeom>
              <a:blipFill>
                <a:blip r:embed="rId2"/>
                <a:stretch>
                  <a:fillRect r="-4230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5A6097-B630-4687-4F54-6D90ED7306DC}"/>
                  </a:ext>
                </a:extLst>
              </p:cNvPr>
              <p:cNvSpPr txBox="1"/>
              <p:nvPr/>
            </p:nvSpPr>
            <p:spPr>
              <a:xfrm>
                <a:off x="5534589" y="2727254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5A6097-B630-4687-4F54-6D90ED730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589" y="2727254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C4DBC9-105F-87DF-380F-F11D1BD0726E}"/>
                  </a:ext>
                </a:extLst>
              </p:cNvPr>
              <p:cNvSpPr txBox="1"/>
              <p:nvPr/>
            </p:nvSpPr>
            <p:spPr>
              <a:xfrm>
                <a:off x="2920963" y="1833610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C4DBC9-105F-87DF-380F-F11D1BD07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63" y="1833610"/>
                <a:ext cx="318869" cy="307777"/>
              </a:xfrm>
              <a:prstGeom prst="rect">
                <a:avLst/>
              </a:prstGeom>
              <a:blipFill>
                <a:blip r:embed="rId4"/>
                <a:stretch>
                  <a:fillRect l="-9615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90278-ECFA-7A13-02EB-226D803BBE15}"/>
                  </a:ext>
                </a:extLst>
              </p:cNvPr>
              <p:cNvSpPr txBox="1"/>
              <p:nvPr/>
            </p:nvSpPr>
            <p:spPr>
              <a:xfrm>
                <a:off x="8269531" y="1831886"/>
                <a:ext cx="3079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90278-ECFA-7A13-02EB-226D803BB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531" y="1831886"/>
                <a:ext cx="307905" cy="307777"/>
              </a:xfrm>
              <a:prstGeom prst="rect">
                <a:avLst/>
              </a:prstGeom>
              <a:blipFill>
                <a:blip r:embed="rId5"/>
                <a:stretch>
                  <a:fillRect l="-22000" r="-1000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6DF3F8-9333-64A6-0DBA-5A53CFBFECA8}"/>
                  </a:ext>
                </a:extLst>
              </p:cNvPr>
              <p:cNvSpPr txBox="1"/>
              <p:nvPr/>
            </p:nvSpPr>
            <p:spPr>
              <a:xfrm>
                <a:off x="4668018" y="2622079"/>
                <a:ext cx="4290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6DF3F8-9333-64A6-0DBA-5A53CFBFE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18" y="2622079"/>
                <a:ext cx="429028" cy="307777"/>
              </a:xfrm>
              <a:prstGeom prst="rect">
                <a:avLst/>
              </a:prstGeom>
              <a:blipFill>
                <a:blip r:embed="rId6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1AACEF-A933-92D4-C76E-0864C70121FB}"/>
                  </a:ext>
                </a:extLst>
              </p:cNvPr>
              <p:cNvSpPr txBox="1"/>
              <p:nvPr/>
            </p:nvSpPr>
            <p:spPr>
              <a:xfrm>
                <a:off x="5320075" y="3586898"/>
                <a:ext cx="4290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1AACEF-A933-92D4-C76E-0864C7012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075" y="3586898"/>
                <a:ext cx="429028" cy="307777"/>
              </a:xfrm>
              <a:prstGeom prst="rect">
                <a:avLst/>
              </a:prstGeom>
              <a:blipFill>
                <a:blip r:embed="rId7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92AD0BF4-0321-52ED-F705-846E722E7664}"/>
              </a:ext>
            </a:extLst>
          </p:cNvPr>
          <p:cNvSpPr/>
          <p:nvPr/>
        </p:nvSpPr>
        <p:spPr>
          <a:xfrm>
            <a:off x="6885648" y="248655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0A6CE8-2866-CC34-D0DB-343FF21E4212}"/>
                  </a:ext>
                </a:extLst>
              </p:cNvPr>
              <p:cNvSpPr txBox="1"/>
              <p:nvPr/>
            </p:nvSpPr>
            <p:spPr>
              <a:xfrm>
                <a:off x="7165931" y="2699204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0A6CE8-2866-CC34-D0DB-343FF21E4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931" y="2699204"/>
                <a:ext cx="318052" cy="461665"/>
              </a:xfrm>
              <a:prstGeom prst="rect">
                <a:avLst/>
              </a:prstGeom>
              <a:blipFill>
                <a:blip r:embed="rId8"/>
                <a:stretch>
                  <a:fillRect r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1CFEFA-7414-D46B-9B6C-88D148B6C6EB}"/>
              </a:ext>
            </a:extLst>
          </p:cNvPr>
          <p:cNvCxnSpPr>
            <a:cxnSpLocks/>
          </p:cNvCxnSpPr>
          <p:nvPr/>
        </p:nvCxnSpPr>
        <p:spPr>
          <a:xfrm>
            <a:off x="6175995" y="296805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6F7648-F7B3-E44C-6A55-03ACF46DE03E}"/>
                  </a:ext>
                </a:extLst>
              </p:cNvPr>
              <p:cNvSpPr txBox="1"/>
              <p:nvPr/>
            </p:nvSpPr>
            <p:spPr>
              <a:xfrm>
                <a:off x="6286108" y="2609858"/>
                <a:ext cx="4290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6F7648-F7B3-E44C-6A55-03ACF46DE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108" y="2609858"/>
                <a:ext cx="429028" cy="307777"/>
              </a:xfrm>
              <a:prstGeom prst="rect">
                <a:avLst/>
              </a:prstGeom>
              <a:blipFill>
                <a:blip r:embed="rId9"/>
                <a:stretch>
                  <a:fillRect l="-7042" r="-563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B85C93-EDBE-DF72-0993-CD7CEA1F6547}"/>
                  </a:ext>
                </a:extLst>
              </p:cNvPr>
              <p:cNvSpPr txBox="1"/>
              <p:nvPr/>
            </p:nvSpPr>
            <p:spPr>
              <a:xfrm>
                <a:off x="2117698" y="5220906"/>
                <a:ext cx="87658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⃛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B85C93-EDBE-DF72-0993-CD7CEA1F6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698" y="5220906"/>
                <a:ext cx="8765848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21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52400"/>
            <a:ext cx="3771900" cy="1295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Example: Linear 2-Compartment Model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2057400" y="228600"/>
            <a:ext cx="6019800" cy="4648200"/>
            <a:chOff x="1524000" y="1033272"/>
            <a:chExt cx="6019800" cy="4648200"/>
          </a:xfrm>
        </p:grpSpPr>
        <p:sp>
          <p:nvSpPr>
            <p:cNvPr id="20" name="Oval 19"/>
            <p:cNvSpPr/>
            <p:nvPr/>
          </p:nvSpPr>
          <p:spPr>
            <a:xfrm>
              <a:off x="24384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 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1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5626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</a:rPr>
                <a:t>x</a:t>
              </a:r>
              <a:r>
                <a:rPr lang="en-US" sz="6000" baseline="-25000" dirty="0">
                  <a:solidFill>
                    <a:schemeClr val="tx1"/>
                  </a:solidFill>
                </a:rPr>
                <a:t>2</a:t>
              </a:r>
              <a:endParaRPr lang="en-US" sz="6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376928" y="31242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343400" y="37338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2797270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923058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1959069" y="1773142"/>
              <a:ext cx="880872" cy="8397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979958" y="1812830"/>
              <a:ext cx="880872" cy="76041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sz="4000" baseline="-25000" dirty="0"/>
                          <m:t>1</m:t>
                        </m:r>
                      </m:oMath>
                    </m:oMathPara>
                  </a14:m>
                  <a:endParaRPr lang="en-US" sz="4000" baseline="-25000" dirty="0"/>
                </a:p>
                <a:p>
                  <a:endParaRPr lang="en-US" sz="4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1066800"/>
                  <a:ext cx="762000" cy="13092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1524000" y="1033272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u</a:t>
              </a:r>
              <a:r>
                <a:rPr lang="en-US" sz="4000" baseline="-25000" dirty="0"/>
                <a:t>1</a:t>
              </a:r>
            </a:p>
          </p:txBody>
        </p:sp>
      </p:grp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91300" y="180049"/>
            <a:ext cx="3848100" cy="12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81737" y="5224272"/>
            <a:ext cx="8060774" cy="1482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99386" y="6235981"/>
                <a:ext cx="1243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86" y="6235981"/>
                <a:ext cx="12434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12" y="3785368"/>
                <a:ext cx="68550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46" y="3785368"/>
                <a:ext cx="68550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57" y="2964288"/>
                <a:ext cx="6760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746" y="1660786"/>
                <a:ext cx="685508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AF39BB-1EF2-E254-ED0B-02D459576BEC}"/>
                  </a:ext>
                </a:extLst>
              </p:cNvPr>
              <p:cNvSpPr txBox="1"/>
              <p:nvPr/>
            </p:nvSpPr>
            <p:spPr>
              <a:xfrm>
                <a:off x="1980322" y="5407153"/>
                <a:ext cx="7940507" cy="832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AF39BB-1EF2-E254-ED0B-02D459576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322" y="5407153"/>
                <a:ext cx="7940507" cy="8322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5208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Consider the following models: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Model 3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I/O </a:t>
            </a:r>
            <a:r>
              <a:rPr lang="en-US" sz="2800" dirty="0" err="1"/>
              <a:t>eqn</a:t>
            </a:r>
            <a:r>
              <a:rPr lang="en-US" sz="2800" dirty="0"/>
              <a:t>			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E322EC-879C-A117-7C8F-1F589E1A0BD9}"/>
              </a:ext>
            </a:extLst>
          </p:cNvPr>
          <p:cNvSpPr/>
          <p:nvPr/>
        </p:nvSpPr>
        <p:spPr>
          <a:xfrm>
            <a:off x="3622964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BAC846-A0F6-0647-CF77-E47077FA68FC}"/>
              </a:ext>
            </a:extLst>
          </p:cNvPr>
          <p:cNvSpPr/>
          <p:nvPr/>
        </p:nvSpPr>
        <p:spPr>
          <a:xfrm>
            <a:off x="5254306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64B0C9-56C9-028E-43AB-C12D8FD604D8}"/>
              </a:ext>
            </a:extLst>
          </p:cNvPr>
          <p:cNvCxnSpPr>
            <a:cxnSpLocks/>
          </p:cNvCxnSpPr>
          <p:nvPr/>
        </p:nvCxnSpPr>
        <p:spPr>
          <a:xfrm>
            <a:off x="4557905" y="2980275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8D2CA9-C0AA-C3AA-208C-C388EE7C0248}"/>
              </a:ext>
            </a:extLst>
          </p:cNvPr>
          <p:cNvCxnSpPr>
            <a:cxnSpLocks/>
          </p:cNvCxnSpPr>
          <p:nvPr/>
        </p:nvCxnSpPr>
        <p:spPr>
          <a:xfrm rot="2700000">
            <a:off x="3142572" y="2386717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DDC182-2718-15D6-78A8-C7E9637102FF}"/>
              </a:ext>
            </a:extLst>
          </p:cNvPr>
          <p:cNvCxnSpPr>
            <a:cxnSpLocks/>
          </p:cNvCxnSpPr>
          <p:nvPr/>
        </p:nvCxnSpPr>
        <p:spPr>
          <a:xfrm flipV="1">
            <a:off x="7668491" y="2124923"/>
            <a:ext cx="475817" cy="515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19FED3D-EDB2-4335-BF23-7209B454C1E1}"/>
              </a:ext>
            </a:extLst>
          </p:cNvPr>
          <p:cNvSpPr/>
          <p:nvPr/>
        </p:nvSpPr>
        <p:spPr>
          <a:xfrm>
            <a:off x="8105876" y="1998079"/>
            <a:ext cx="166978" cy="1491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BA2C1-14AE-BC35-F688-C0DF41D6C407}"/>
                  </a:ext>
                </a:extLst>
              </p:cNvPr>
              <p:cNvSpPr txBox="1"/>
              <p:nvPr/>
            </p:nvSpPr>
            <p:spPr>
              <a:xfrm>
                <a:off x="3881382" y="2727254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BA2C1-14AE-BC35-F688-C0DF41D6C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82" y="2727254"/>
                <a:ext cx="318052" cy="461665"/>
              </a:xfrm>
              <a:prstGeom prst="rect">
                <a:avLst/>
              </a:prstGeom>
              <a:blipFill>
                <a:blip r:embed="rId2"/>
                <a:stretch>
                  <a:fillRect r="-4230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5A6097-B630-4687-4F54-6D90ED7306DC}"/>
                  </a:ext>
                </a:extLst>
              </p:cNvPr>
              <p:cNvSpPr txBox="1"/>
              <p:nvPr/>
            </p:nvSpPr>
            <p:spPr>
              <a:xfrm>
                <a:off x="5534589" y="2727254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5A6097-B630-4687-4F54-6D90ED730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589" y="2727254"/>
                <a:ext cx="318052" cy="461665"/>
              </a:xfrm>
              <a:prstGeom prst="rect">
                <a:avLst/>
              </a:prstGeom>
              <a:blipFill>
                <a:blip r:embed="rId3"/>
                <a:stretch>
                  <a:fillRect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C4DBC9-105F-87DF-380F-F11D1BD0726E}"/>
                  </a:ext>
                </a:extLst>
              </p:cNvPr>
              <p:cNvSpPr txBox="1"/>
              <p:nvPr/>
            </p:nvSpPr>
            <p:spPr>
              <a:xfrm>
                <a:off x="2920963" y="1833610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C4DBC9-105F-87DF-380F-F11D1BD07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63" y="1833610"/>
                <a:ext cx="318869" cy="307777"/>
              </a:xfrm>
              <a:prstGeom prst="rect">
                <a:avLst/>
              </a:prstGeom>
              <a:blipFill>
                <a:blip r:embed="rId4"/>
                <a:stretch>
                  <a:fillRect l="-9615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90278-ECFA-7A13-02EB-226D803BBE15}"/>
                  </a:ext>
                </a:extLst>
              </p:cNvPr>
              <p:cNvSpPr txBox="1"/>
              <p:nvPr/>
            </p:nvSpPr>
            <p:spPr>
              <a:xfrm>
                <a:off x="8269531" y="1831886"/>
                <a:ext cx="3079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90278-ECFA-7A13-02EB-226D803BB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531" y="1831886"/>
                <a:ext cx="307905" cy="307777"/>
              </a:xfrm>
              <a:prstGeom prst="rect">
                <a:avLst/>
              </a:prstGeom>
              <a:blipFill>
                <a:blip r:embed="rId5"/>
                <a:stretch>
                  <a:fillRect l="-22000" r="-1000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6DF3F8-9333-64A6-0DBA-5A53CFBFECA8}"/>
                  </a:ext>
                </a:extLst>
              </p:cNvPr>
              <p:cNvSpPr txBox="1"/>
              <p:nvPr/>
            </p:nvSpPr>
            <p:spPr>
              <a:xfrm>
                <a:off x="4668018" y="2622079"/>
                <a:ext cx="4290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6DF3F8-9333-64A6-0DBA-5A53CFBFE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18" y="2622079"/>
                <a:ext cx="429028" cy="307777"/>
              </a:xfrm>
              <a:prstGeom prst="rect">
                <a:avLst/>
              </a:prstGeom>
              <a:blipFill>
                <a:blip r:embed="rId6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92AD0BF4-0321-52ED-F705-846E722E7664}"/>
              </a:ext>
            </a:extLst>
          </p:cNvPr>
          <p:cNvSpPr/>
          <p:nvPr/>
        </p:nvSpPr>
        <p:spPr>
          <a:xfrm>
            <a:off x="6885648" y="248655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0A6CE8-2866-CC34-D0DB-343FF21E4212}"/>
                  </a:ext>
                </a:extLst>
              </p:cNvPr>
              <p:cNvSpPr txBox="1"/>
              <p:nvPr/>
            </p:nvSpPr>
            <p:spPr>
              <a:xfrm>
                <a:off x="7165931" y="2699204"/>
                <a:ext cx="3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0A6CE8-2866-CC34-D0DB-343FF21E4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931" y="2699204"/>
                <a:ext cx="318052" cy="461665"/>
              </a:xfrm>
              <a:prstGeom prst="rect">
                <a:avLst/>
              </a:prstGeom>
              <a:blipFill>
                <a:blip r:embed="rId7"/>
                <a:stretch>
                  <a:fillRect r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B85C93-EDBE-DF72-0993-CD7CEA1F6547}"/>
                  </a:ext>
                </a:extLst>
              </p:cNvPr>
              <p:cNvSpPr txBox="1"/>
              <p:nvPr/>
            </p:nvSpPr>
            <p:spPr>
              <a:xfrm>
                <a:off x="2117698" y="5220906"/>
                <a:ext cx="87658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⃛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B85C93-EDBE-DF72-0993-CD7CEA1F6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698" y="5220906"/>
                <a:ext cx="8765848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93C434-3AD3-BCD1-7E8F-D862252AE7E0}"/>
              </a:ext>
            </a:extLst>
          </p:cNvPr>
          <p:cNvCxnSpPr>
            <a:cxnSpLocks/>
          </p:cNvCxnSpPr>
          <p:nvPr/>
        </p:nvCxnSpPr>
        <p:spPr>
          <a:xfrm>
            <a:off x="6198992" y="2799586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609ECA-6781-7838-D978-AE572348E019}"/>
              </a:ext>
            </a:extLst>
          </p:cNvPr>
          <p:cNvCxnSpPr>
            <a:cxnSpLocks/>
          </p:cNvCxnSpPr>
          <p:nvPr/>
        </p:nvCxnSpPr>
        <p:spPr>
          <a:xfrm flipH="1">
            <a:off x="6191703" y="3128614"/>
            <a:ext cx="7169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34CD20-15BE-9068-4A57-8522BFC7025F}"/>
                  </a:ext>
                </a:extLst>
              </p:cNvPr>
              <p:cNvSpPr txBox="1"/>
              <p:nvPr/>
            </p:nvSpPr>
            <p:spPr>
              <a:xfrm>
                <a:off x="6312663" y="3093173"/>
                <a:ext cx="42306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34CD20-15BE-9068-4A57-8522BFC70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663" y="3093173"/>
                <a:ext cx="423065" cy="307777"/>
              </a:xfrm>
              <a:prstGeom prst="rect">
                <a:avLst/>
              </a:prstGeom>
              <a:blipFill>
                <a:blip r:embed="rId9"/>
                <a:stretch>
                  <a:fillRect l="-10145" r="-5797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2D0960-8CEE-FA83-1181-429417F4C502}"/>
                  </a:ext>
                </a:extLst>
              </p:cNvPr>
              <p:cNvSpPr txBox="1"/>
              <p:nvPr/>
            </p:nvSpPr>
            <p:spPr>
              <a:xfrm>
                <a:off x="6309105" y="2441390"/>
                <a:ext cx="4290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2D0960-8CEE-FA83-1181-429417F4C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105" y="2441390"/>
                <a:ext cx="429028" cy="307777"/>
              </a:xfrm>
              <a:prstGeom prst="rect">
                <a:avLst/>
              </a:prstGeom>
              <a:blipFill>
                <a:blip r:embed="rId10"/>
                <a:stretch>
                  <a:fillRect l="-8571" r="-571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8034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Consider the following models: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Model 1			Model 2				Model 3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Coefficient maps: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28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DCEAFB3-8534-62ED-5793-6EEE68A54037}"/>
              </a:ext>
            </a:extLst>
          </p:cNvPr>
          <p:cNvSpPr/>
          <p:nvPr/>
        </p:nvSpPr>
        <p:spPr>
          <a:xfrm>
            <a:off x="99657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DF109D-D0D6-1969-030A-126048BD63D6}"/>
              </a:ext>
            </a:extLst>
          </p:cNvPr>
          <p:cNvSpPr/>
          <p:nvPr/>
        </p:nvSpPr>
        <p:spPr>
          <a:xfrm>
            <a:off x="111849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EE3CFD8-5157-599E-F9DA-363AB726151E}"/>
              </a:ext>
            </a:extLst>
          </p:cNvPr>
          <p:cNvSpPr/>
          <p:nvPr/>
        </p:nvSpPr>
        <p:spPr>
          <a:xfrm>
            <a:off x="87465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880589-C44D-28A2-E04D-418AAE870FFF}"/>
              </a:ext>
            </a:extLst>
          </p:cNvPr>
          <p:cNvCxnSpPr>
            <a:cxnSpLocks/>
          </p:cNvCxnSpPr>
          <p:nvPr/>
        </p:nvCxnSpPr>
        <p:spPr>
          <a:xfrm>
            <a:off x="9356151" y="277253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643167-EEA8-1954-BE07-6EC07EA7F31B}"/>
              </a:ext>
            </a:extLst>
          </p:cNvPr>
          <p:cNvCxnSpPr>
            <a:cxnSpLocks/>
          </p:cNvCxnSpPr>
          <p:nvPr/>
        </p:nvCxnSpPr>
        <p:spPr>
          <a:xfrm>
            <a:off x="10575351" y="269633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7D9458-F570-07E3-CFD2-C37D38480074}"/>
              </a:ext>
            </a:extLst>
          </p:cNvPr>
          <p:cNvCxnSpPr>
            <a:cxnSpLocks/>
          </p:cNvCxnSpPr>
          <p:nvPr/>
        </p:nvCxnSpPr>
        <p:spPr>
          <a:xfrm flipH="1">
            <a:off x="10575351" y="289195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7FE869F-59CA-EE33-7E88-8E9095E5C03C}"/>
              </a:ext>
            </a:extLst>
          </p:cNvPr>
          <p:cNvSpPr txBox="1"/>
          <p:nvPr/>
        </p:nvSpPr>
        <p:spPr>
          <a:xfrm>
            <a:off x="10086847" y="25344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00E94F-9F38-90E4-2631-5003A5D2D243}"/>
              </a:ext>
            </a:extLst>
          </p:cNvPr>
          <p:cNvSpPr txBox="1"/>
          <p:nvPr/>
        </p:nvSpPr>
        <p:spPr>
          <a:xfrm>
            <a:off x="8863853" y="25109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9FC854-A138-954F-D6D9-D2D7C9A15492}"/>
              </a:ext>
            </a:extLst>
          </p:cNvPr>
          <p:cNvSpPr txBox="1"/>
          <p:nvPr/>
        </p:nvSpPr>
        <p:spPr>
          <a:xfrm>
            <a:off x="11306047" y="25268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A12658-4FDC-3741-19C9-AEFE0AE35AC4}"/>
              </a:ext>
            </a:extLst>
          </p:cNvPr>
          <p:cNvCxnSpPr>
            <a:cxnSpLocks/>
          </p:cNvCxnSpPr>
          <p:nvPr/>
        </p:nvCxnSpPr>
        <p:spPr>
          <a:xfrm>
            <a:off x="8415498" y="219699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889181-D0AE-0728-1BF5-67541512F130}"/>
              </a:ext>
            </a:extLst>
          </p:cNvPr>
          <p:cNvCxnSpPr>
            <a:cxnSpLocks/>
          </p:cNvCxnSpPr>
          <p:nvPr/>
        </p:nvCxnSpPr>
        <p:spPr>
          <a:xfrm flipV="1">
            <a:off x="11698197" y="230418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777D2283-E2C0-A64D-14B7-47A148E3D465}"/>
              </a:ext>
            </a:extLst>
          </p:cNvPr>
          <p:cNvSpPr/>
          <p:nvPr/>
        </p:nvSpPr>
        <p:spPr>
          <a:xfrm flipV="1">
            <a:off x="11970061" y="221764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BA7F718-3BE8-3EA2-94E3-D8AFDB89C657}"/>
              </a:ext>
            </a:extLst>
          </p:cNvPr>
          <p:cNvSpPr/>
          <p:nvPr/>
        </p:nvSpPr>
        <p:spPr>
          <a:xfrm>
            <a:off x="57572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29E5665-D0B0-8B7C-F99D-257CF9CE1EF9}"/>
              </a:ext>
            </a:extLst>
          </p:cNvPr>
          <p:cNvSpPr/>
          <p:nvPr/>
        </p:nvSpPr>
        <p:spPr>
          <a:xfrm>
            <a:off x="69764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5BB7C06-A9C7-BC37-03C1-728D18058CCB}"/>
              </a:ext>
            </a:extLst>
          </p:cNvPr>
          <p:cNvSpPr/>
          <p:nvPr/>
        </p:nvSpPr>
        <p:spPr>
          <a:xfrm>
            <a:off x="45380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948A75C-93D3-CBEC-2E6E-998A9CC0A7F3}"/>
              </a:ext>
            </a:extLst>
          </p:cNvPr>
          <p:cNvCxnSpPr>
            <a:cxnSpLocks/>
          </p:cNvCxnSpPr>
          <p:nvPr/>
        </p:nvCxnSpPr>
        <p:spPr>
          <a:xfrm>
            <a:off x="5147629" y="27562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7B5F68A-B637-5504-6921-DFE370DFDDF3}"/>
              </a:ext>
            </a:extLst>
          </p:cNvPr>
          <p:cNvCxnSpPr>
            <a:cxnSpLocks/>
          </p:cNvCxnSpPr>
          <p:nvPr/>
        </p:nvCxnSpPr>
        <p:spPr>
          <a:xfrm>
            <a:off x="6366829" y="277826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D0BA5CE-8617-189D-D1F3-892ACA44F71C}"/>
              </a:ext>
            </a:extLst>
          </p:cNvPr>
          <p:cNvSpPr txBox="1"/>
          <p:nvPr/>
        </p:nvSpPr>
        <p:spPr>
          <a:xfrm>
            <a:off x="5878325" y="25182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9C9D1D6-82E8-7930-9EBD-B6E95A37D373}"/>
              </a:ext>
            </a:extLst>
          </p:cNvPr>
          <p:cNvSpPr txBox="1"/>
          <p:nvPr/>
        </p:nvSpPr>
        <p:spPr>
          <a:xfrm>
            <a:off x="4655331" y="24946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1A39D4-F11D-E0A6-6CA1-E4584CC557FD}"/>
              </a:ext>
            </a:extLst>
          </p:cNvPr>
          <p:cNvSpPr txBox="1"/>
          <p:nvPr/>
        </p:nvSpPr>
        <p:spPr>
          <a:xfrm>
            <a:off x="7097525" y="25106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3D02250-E051-8C12-21B3-39BBD714862A}"/>
              </a:ext>
            </a:extLst>
          </p:cNvPr>
          <p:cNvCxnSpPr>
            <a:cxnSpLocks/>
          </p:cNvCxnSpPr>
          <p:nvPr/>
        </p:nvCxnSpPr>
        <p:spPr>
          <a:xfrm>
            <a:off x="4206976" y="218075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6565CB6-FDC9-5C72-9045-41B6ACF936B5}"/>
              </a:ext>
            </a:extLst>
          </p:cNvPr>
          <p:cNvCxnSpPr>
            <a:cxnSpLocks/>
          </p:cNvCxnSpPr>
          <p:nvPr/>
        </p:nvCxnSpPr>
        <p:spPr>
          <a:xfrm rot="5400000">
            <a:off x="5790119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D8D873F-35F4-1BE0-4C76-9A5DC1A22B8F}"/>
              </a:ext>
            </a:extLst>
          </p:cNvPr>
          <p:cNvCxnSpPr>
            <a:cxnSpLocks/>
          </p:cNvCxnSpPr>
          <p:nvPr/>
        </p:nvCxnSpPr>
        <p:spPr>
          <a:xfrm flipV="1">
            <a:off x="7489675" y="228794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C26C6CB-1BFA-2D24-991D-9035B1AFC2F9}"/>
              </a:ext>
            </a:extLst>
          </p:cNvPr>
          <p:cNvSpPr/>
          <p:nvPr/>
        </p:nvSpPr>
        <p:spPr>
          <a:xfrm flipV="1">
            <a:off x="7761539" y="220140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41063CA-1E40-ED88-B298-AF7DF59041CB}"/>
              </a:ext>
            </a:extLst>
          </p:cNvPr>
          <p:cNvSpPr/>
          <p:nvPr/>
        </p:nvSpPr>
        <p:spPr>
          <a:xfrm>
            <a:off x="16462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BE65B02-9AE9-8EE2-550F-DF6DF6142919}"/>
              </a:ext>
            </a:extLst>
          </p:cNvPr>
          <p:cNvSpPr/>
          <p:nvPr/>
        </p:nvSpPr>
        <p:spPr>
          <a:xfrm>
            <a:off x="28654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19E63AB-C93F-92A6-FAE8-BC99112AA837}"/>
              </a:ext>
            </a:extLst>
          </p:cNvPr>
          <p:cNvSpPr/>
          <p:nvPr/>
        </p:nvSpPr>
        <p:spPr>
          <a:xfrm>
            <a:off x="4270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3A312E8-1B16-61AE-53F8-39B12AE87304}"/>
              </a:ext>
            </a:extLst>
          </p:cNvPr>
          <p:cNvCxnSpPr>
            <a:cxnSpLocks/>
          </p:cNvCxnSpPr>
          <p:nvPr/>
        </p:nvCxnSpPr>
        <p:spPr>
          <a:xfrm>
            <a:off x="1036695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520C170-41BA-F207-5BDC-DB7550812C26}"/>
              </a:ext>
            </a:extLst>
          </p:cNvPr>
          <p:cNvCxnSpPr>
            <a:cxnSpLocks/>
          </p:cNvCxnSpPr>
          <p:nvPr/>
        </p:nvCxnSpPr>
        <p:spPr>
          <a:xfrm>
            <a:off x="2255895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BFCE714-B6CF-C7D1-31B6-2D0C66F25E81}"/>
              </a:ext>
            </a:extLst>
          </p:cNvPr>
          <p:cNvSpPr txBox="1"/>
          <p:nvPr/>
        </p:nvSpPr>
        <p:spPr>
          <a:xfrm>
            <a:off x="1767391" y="2530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9787C04-BE34-D647-05F7-9021E898E2A9}"/>
              </a:ext>
            </a:extLst>
          </p:cNvPr>
          <p:cNvSpPr txBox="1"/>
          <p:nvPr/>
        </p:nvSpPr>
        <p:spPr>
          <a:xfrm>
            <a:off x="544397" y="25070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B61A2D-30B1-730C-A31D-757304417DB5}"/>
              </a:ext>
            </a:extLst>
          </p:cNvPr>
          <p:cNvSpPr txBox="1"/>
          <p:nvPr/>
        </p:nvSpPr>
        <p:spPr>
          <a:xfrm>
            <a:off x="2986591" y="2522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BA2395C-08A9-26EA-C4BA-04004A75F1B0}"/>
              </a:ext>
            </a:extLst>
          </p:cNvPr>
          <p:cNvCxnSpPr>
            <a:cxnSpLocks/>
          </p:cNvCxnSpPr>
          <p:nvPr/>
        </p:nvCxnSpPr>
        <p:spPr>
          <a:xfrm>
            <a:off x="96042" y="2193098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E03D618-006B-6770-E2F3-8603ED84A08E}"/>
              </a:ext>
            </a:extLst>
          </p:cNvPr>
          <p:cNvCxnSpPr>
            <a:cxnSpLocks/>
          </p:cNvCxnSpPr>
          <p:nvPr/>
        </p:nvCxnSpPr>
        <p:spPr>
          <a:xfrm rot="5400000">
            <a:off x="425349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2291F3F-872E-A165-21D6-053E04B90C3F}"/>
              </a:ext>
            </a:extLst>
          </p:cNvPr>
          <p:cNvCxnSpPr>
            <a:cxnSpLocks/>
          </p:cNvCxnSpPr>
          <p:nvPr/>
        </p:nvCxnSpPr>
        <p:spPr>
          <a:xfrm flipV="1">
            <a:off x="3378741" y="230029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001FECD4-16AD-76BA-2F8D-3EED97B2A357}"/>
              </a:ext>
            </a:extLst>
          </p:cNvPr>
          <p:cNvSpPr/>
          <p:nvPr/>
        </p:nvSpPr>
        <p:spPr>
          <a:xfrm flipV="1">
            <a:off x="3650605" y="221375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77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Consider the following models: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Model 1			Model 2				Model 3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Coefficient maps: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28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1FD55A1-2BDA-AAF0-9949-0435182C47BE}"/>
              </a:ext>
            </a:extLst>
          </p:cNvPr>
          <p:cNvSpPr/>
          <p:nvPr/>
        </p:nvSpPr>
        <p:spPr>
          <a:xfrm>
            <a:off x="99657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32E43F0-BD3C-F547-15FC-70D97B64E9C0}"/>
              </a:ext>
            </a:extLst>
          </p:cNvPr>
          <p:cNvSpPr/>
          <p:nvPr/>
        </p:nvSpPr>
        <p:spPr>
          <a:xfrm>
            <a:off x="111849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F598F6-9112-2745-3B1C-4332E9842C62}"/>
              </a:ext>
            </a:extLst>
          </p:cNvPr>
          <p:cNvSpPr/>
          <p:nvPr/>
        </p:nvSpPr>
        <p:spPr>
          <a:xfrm>
            <a:off x="87465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D7F3AF-6AB6-746F-42F4-BB386FE02A3B}"/>
              </a:ext>
            </a:extLst>
          </p:cNvPr>
          <p:cNvCxnSpPr>
            <a:cxnSpLocks/>
          </p:cNvCxnSpPr>
          <p:nvPr/>
        </p:nvCxnSpPr>
        <p:spPr>
          <a:xfrm>
            <a:off x="9356151" y="277253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23B150-6C95-75D5-45C8-C175705F3CD0}"/>
              </a:ext>
            </a:extLst>
          </p:cNvPr>
          <p:cNvCxnSpPr>
            <a:cxnSpLocks/>
          </p:cNvCxnSpPr>
          <p:nvPr/>
        </p:nvCxnSpPr>
        <p:spPr>
          <a:xfrm>
            <a:off x="10575351" y="269633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5C7B54-8E59-67CD-FEB7-7D3E520B0892}"/>
              </a:ext>
            </a:extLst>
          </p:cNvPr>
          <p:cNvCxnSpPr>
            <a:cxnSpLocks/>
          </p:cNvCxnSpPr>
          <p:nvPr/>
        </p:nvCxnSpPr>
        <p:spPr>
          <a:xfrm flipH="1">
            <a:off x="10575351" y="289195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CC3DDC-45FC-78FC-A744-28E22A1F020D}"/>
              </a:ext>
            </a:extLst>
          </p:cNvPr>
          <p:cNvSpPr txBox="1"/>
          <p:nvPr/>
        </p:nvSpPr>
        <p:spPr>
          <a:xfrm>
            <a:off x="10086847" y="25344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10214-3F66-158B-C3EA-6BEC22576E72}"/>
              </a:ext>
            </a:extLst>
          </p:cNvPr>
          <p:cNvSpPr txBox="1"/>
          <p:nvPr/>
        </p:nvSpPr>
        <p:spPr>
          <a:xfrm>
            <a:off x="8863853" y="25109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F3385E-7BA8-9AFA-6EF9-7EA2FD466A1A}"/>
              </a:ext>
            </a:extLst>
          </p:cNvPr>
          <p:cNvSpPr txBox="1"/>
          <p:nvPr/>
        </p:nvSpPr>
        <p:spPr>
          <a:xfrm>
            <a:off x="11306047" y="25268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1EFB37-7E9A-F417-110D-8504E162AC00}"/>
              </a:ext>
            </a:extLst>
          </p:cNvPr>
          <p:cNvCxnSpPr>
            <a:cxnSpLocks/>
          </p:cNvCxnSpPr>
          <p:nvPr/>
        </p:nvCxnSpPr>
        <p:spPr>
          <a:xfrm>
            <a:off x="8415498" y="219699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6A3B1E-EF02-CCFB-C22A-EBC81F045E38}"/>
              </a:ext>
            </a:extLst>
          </p:cNvPr>
          <p:cNvCxnSpPr>
            <a:cxnSpLocks/>
          </p:cNvCxnSpPr>
          <p:nvPr/>
        </p:nvCxnSpPr>
        <p:spPr>
          <a:xfrm flipV="1">
            <a:off x="11698197" y="230418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4F28446-0438-9892-6190-17AD13495750}"/>
              </a:ext>
            </a:extLst>
          </p:cNvPr>
          <p:cNvSpPr/>
          <p:nvPr/>
        </p:nvSpPr>
        <p:spPr>
          <a:xfrm flipV="1">
            <a:off x="11970061" y="221764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DA2DC0-2113-EE9E-8066-2D7060CCFCAD}"/>
              </a:ext>
            </a:extLst>
          </p:cNvPr>
          <p:cNvSpPr/>
          <p:nvPr/>
        </p:nvSpPr>
        <p:spPr>
          <a:xfrm>
            <a:off x="57572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995D8B-9246-91BF-CB0D-6BBBAD81DAE5}"/>
              </a:ext>
            </a:extLst>
          </p:cNvPr>
          <p:cNvSpPr/>
          <p:nvPr/>
        </p:nvSpPr>
        <p:spPr>
          <a:xfrm>
            <a:off x="69764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347E4B-D9B7-A23B-89E0-B86F587F20C1}"/>
              </a:ext>
            </a:extLst>
          </p:cNvPr>
          <p:cNvSpPr/>
          <p:nvPr/>
        </p:nvSpPr>
        <p:spPr>
          <a:xfrm>
            <a:off x="45380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947F75-A4BE-A556-A4A6-9973EC7F8728}"/>
              </a:ext>
            </a:extLst>
          </p:cNvPr>
          <p:cNvCxnSpPr>
            <a:cxnSpLocks/>
          </p:cNvCxnSpPr>
          <p:nvPr/>
        </p:nvCxnSpPr>
        <p:spPr>
          <a:xfrm>
            <a:off x="5147629" y="27562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C12C40-15ED-2511-3AF8-D802019FAAA8}"/>
              </a:ext>
            </a:extLst>
          </p:cNvPr>
          <p:cNvCxnSpPr>
            <a:cxnSpLocks/>
          </p:cNvCxnSpPr>
          <p:nvPr/>
        </p:nvCxnSpPr>
        <p:spPr>
          <a:xfrm>
            <a:off x="6366829" y="277826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8F2D5AD-D654-1336-5A03-CC31EB9720E4}"/>
              </a:ext>
            </a:extLst>
          </p:cNvPr>
          <p:cNvSpPr txBox="1"/>
          <p:nvPr/>
        </p:nvSpPr>
        <p:spPr>
          <a:xfrm>
            <a:off x="5878325" y="25182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655370-C3A6-7AC1-9903-FAE7FC30BE25}"/>
              </a:ext>
            </a:extLst>
          </p:cNvPr>
          <p:cNvSpPr txBox="1"/>
          <p:nvPr/>
        </p:nvSpPr>
        <p:spPr>
          <a:xfrm>
            <a:off x="4655331" y="24946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3BC01D-0C40-D01B-DBDE-3197E931A850}"/>
              </a:ext>
            </a:extLst>
          </p:cNvPr>
          <p:cNvSpPr txBox="1"/>
          <p:nvPr/>
        </p:nvSpPr>
        <p:spPr>
          <a:xfrm>
            <a:off x="7097525" y="25106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B2D44F-A9CB-F09A-79A0-CACFC2A7138F}"/>
              </a:ext>
            </a:extLst>
          </p:cNvPr>
          <p:cNvCxnSpPr>
            <a:cxnSpLocks/>
          </p:cNvCxnSpPr>
          <p:nvPr/>
        </p:nvCxnSpPr>
        <p:spPr>
          <a:xfrm>
            <a:off x="4206976" y="218075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2F7B41-F922-19F4-3518-426014A04A9B}"/>
              </a:ext>
            </a:extLst>
          </p:cNvPr>
          <p:cNvCxnSpPr>
            <a:cxnSpLocks/>
          </p:cNvCxnSpPr>
          <p:nvPr/>
        </p:nvCxnSpPr>
        <p:spPr>
          <a:xfrm rot="5400000">
            <a:off x="5790119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D7E980-FE3B-C13F-7D48-466133146AF0}"/>
              </a:ext>
            </a:extLst>
          </p:cNvPr>
          <p:cNvCxnSpPr>
            <a:cxnSpLocks/>
          </p:cNvCxnSpPr>
          <p:nvPr/>
        </p:nvCxnSpPr>
        <p:spPr>
          <a:xfrm flipV="1">
            <a:off x="7489675" y="228794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9F90B98-AAC5-867D-5EDC-E5CAC3005DC1}"/>
              </a:ext>
            </a:extLst>
          </p:cNvPr>
          <p:cNvSpPr/>
          <p:nvPr/>
        </p:nvSpPr>
        <p:spPr>
          <a:xfrm flipV="1">
            <a:off x="7761539" y="220140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AF93437-97EE-209F-CBC7-70CACD5EFA83}"/>
              </a:ext>
            </a:extLst>
          </p:cNvPr>
          <p:cNvSpPr/>
          <p:nvPr/>
        </p:nvSpPr>
        <p:spPr>
          <a:xfrm>
            <a:off x="16462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3C87622-9339-5A34-E2DC-2AB217FE1C3D}"/>
              </a:ext>
            </a:extLst>
          </p:cNvPr>
          <p:cNvSpPr/>
          <p:nvPr/>
        </p:nvSpPr>
        <p:spPr>
          <a:xfrm>
            <a:off x="28654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7B43D82-04CC-D174-AF7F-B630C7642FE7}"/>
              </a:ext>
            </a:extLst>
          </p:cNvPr>
          <p:cNvSpPr/>
          <p:nvPr/>
        </p:nvSpPr>
        <p:spPr>
          <a:xfrm>
            <a:off x="4270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7072133-756A-BBB3-F343-A9C0953ACBF6}"/>
              </a:ext>
            </a:extLst>
          </p:cNvPr>
          <p:cNvCxnSpPr>
            <a:cxnSpLocks/>
          </p:cNvCxnSpPr>
          <p:nvPr/>
        </p:nvCxnSpPr>
        <p:spPr>
          <a:xfrm>
            <a:off x="1036695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622707-9D67-5249-6C95-47869AC40D4D}"/>
              </a:ext>
            </a:extLst>
          </p:cNvPr>
          <p:cNvCxnSpPr>
            <a:cxnSpLocks/>
          </p:cNvCxnSpPr>
          <p:nvPr/>
        </p:nvCxnSpPr>
        <p:spPr>
          <a:xfrm>
            <a:off x="2255895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3871F06-7AB0-79F3-9F5A-22BA4E098EE7}"/>
              </a:ext>
            </a:extLst>
          </p:cNvPr>
          <p:cNvSpPr txBox="1"/>
          <p:nvPr/>
        </p:nvSpPr>
        <p:spPr>
          <a:xfrm>
            <a:off x="1767391" y="2530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0774094-9F5E-6FD1-C61F-5866EA7B313E}"/>
              </a:ext>
            </a:extLst>
          </p:cNvPr>
          <p:cNvSpPr txBox="1"/>
          <p:nvPr/>
        </p:nvSpPr>
        <p:spPr>
          <a:xfrm>
            <a:off x="544397" y="25070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2595F2-36C4-603F-03DE-81866EAEE1AF}"/>
              </a:ext>
            </a:extLst>
          </p:cNvPr>
          <p:cNvSpPr txBox="1"/>
          <p:nvPr/>
        </p:nvSpPr>
        <p:spPr>
          <a:xfrm>
            <a:off x="2986591" y="2522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887EEAD-EB8E-8E6F-7C3F-23FC51961BAC}"/>
              </a:ext>
            </a:extLst>
          </p:cNvPr>
          <p:cNvCxnSpPr>
            <a:cxnSpLocks/>
          </p:cNvCxnSpPr>
          <p:nvPr/>
        </p:nvCxnSpPr>
        <p:spPr>
          <a:xfrm>
            <a:off x="96042" y="2193098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E33B39C-BDF4-21AD-2DED-8B274364F786}"/>
              </a:ext>
            </a:extLst>
          </p:cNvPr>
          <p:cNvCxnSpPr>
            <a:cxnSpLocks/>
          </p:cNvCxnSpPr>
          <p:nvPr/>
        </p:nvCxnSpPr>
        <p:spPr>
          <a:xfrm rot="5400000">
            <a:off x="425349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8A6BCBF-E850-C625-499E-6630F7092113}"/>
              </a:ext>
            </a:extLst>
          </p:cNvPr>
          <p:cNvCxnSpPr>
            <a:cxnSpLocks/>
          </p:cNvCxnSpPr>
          <p:nvPr/>
        </p:nvCxnSpPr>
        <p:spPr>
          <a:xfrm flipV="1">
            <a:off x="3378741" y="230029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2ABCECE3-ABBA-8247-2C6D-FCC79ADA2A76}"/>
              </a:ext>
            </a:extLst>
          </p:cNvPr>
          <p:cNvSpPr/>
          <p:nvPr/>
        </p:nvSpPr>
        <p:spPr>
          <a:xfrm flipV="1">
            <a:off x="3650605" y="221375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118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Consider the following models: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Model 1			Model 2				Model 3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Coefficient maps: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2800" b="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b="0" dirty="0"/>
                  <a:t>		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8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3A878476-7DFC-729F-E718-CE73BDE62E67}"/>
              </a:ext>
            </a:extLst>
          </p:cNvPr>
          <p:cNvSpPr/>
          <p:nvPr/>
        </p:nvSpPr>
        <p:spPr>
          <a:xfrm>
            <a:off x="99657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C1B6BF-FB30-F054-C52D-B23FFF2E3528}"/>
              </a:ext>
            </a:extLst>
          </p:cNvPr>
          <p:cNvSpPr/>
          <p:nvPr/>
        </p:nvSpPr>
        <p:spPr>
          <a:xfrm>
            <a:off x="111849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67027F-877C-8496-584C-5CB0CCD3CF47}"/>
              </a:ext>
            </a:extLst>
          </p:cNvPr>
          <p:cNvSpPr/>
          <p:nvPr/>
        </p:nvSpPr>
        <p:spPr>
          <a:xfrm>
            <a:off x="87465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B9D8E1-6B88-75EA-A406-55CF60D98388}"/>
              </a:ext>
            </a:extLst>
          </p:cNvPr>
          <p:cNvCxnSpPr>
            <a:cxnSpLocks/>
          </p:cNvCxnSpPr>
          <p:nvPr/>
        </p:nvCxnSpPr>
        <p:spPr>
          <a:xfrm>
            <a:off x="9356151" y="277253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D53D09-0F8E-C501-6162-EFC6C24D34D8}"/>
              </a:ext>
            </a:extLst>
          </p:cNvPr>
          <p:cNvCxnSpPr>
            <a:cxnSpLocks/>
          </p:cNvCxnSpPr>
          <p:nvPr/>
        </p:nvCxnSpPr>
        <p:spPr>
          <a:xfrm>
            <a:off x="10575351" y="269633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B239D3-A2EA-ECA2-E609-B592EEAEFA94}"/>
              </a:ext>
            </a:extLst>
          </p:cNvPr>
          <p:cNvCxnSpPr>
            <a:cxnSpLocks/>
          </p:cNvCxnSpPr>
          <p:nvPr/>
        </p:nvCxnSpPr>
        <p:spPr>
          <a:xfrm flipH="1">
            <a:off x="10575351" y="289195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F3CF31F-5B0B-B4AD-277D-8A7ACBCDDD0D}"/>
              </a:ext>
            </a:extLst>
          </p:cNvPr>
          <p:cNvSpPr txBox="1"/>
          <p:nvPr/>
        </p:nvSpPr>
        <p:spPr>
          <a:xfrm>
            <a:off x="10086847" y="25344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25F7E-C12E-ED6D-AF95-17A775E8A5B0}"/>
              </a:ext>
            </a:extLst>
          </p:cNvPr>
          <p:cNvSpPr txBox="1"/>
          <p:nvPr/>
        </p:nvSpPr>
        <p:spPr>
          <a:xfrm>
            <a:off x="8863853" y="25109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138793-27FE-CD5F-A245-6121E22D1577}"/>
              </a:ext>
            </a:extLst>
          </p:cNvPr>
          <p:cNvSpPr txBox="1"/>
          <p:nvPr/>
        </p:nvSpPr>
        <p:spPr>
          <a:xfrm>
            <a:off x="11306047" y="25268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4C6A8C-ED3A-5048-9039-BBC69C28F6A4}"/>
              </a:ext>
            </a:extLst>
          </p:cNvPr>
          <p:cNvCxnSpPr>
            <a:cxnSpLocks/>
          </p:cNvCxnSpPr>
          <p:nvPr/>
        </p:nvCxnSpPr>
        <p:spPr>
          <a:xfrm>
            <a:off x="8415498" y="219699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DC0C7-7DCA-E48D-67B7-D0CAF3055C50}"/>
              </a:ext>
            </a:extLst>
          </p:cNvPr>
          <p:cNvCxnSpPr>
            <a:cxnSpLocks/>
          </p:cNvCxnSpPr>
          <p:nvPr/>
        </p:nvCxnSpPr>
        <p:spPr>
          <a:xfrm flipV="1">
            <a:off x="11698197" y="230418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1BA8228-B1E4-8CEB-C57C-04DA1729D8B0}"/>
              </a:ext>
            </a:extLst>
          </p:cNvPr>
          <p:cNvSpPr/>
          <p:nvPr/>
        </p:nvSpPr>
        <p:spPr>
          <a:xfrm flipV="1">
            <a:off x="11970061" y="221764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B4AB86-CA1E-A10D-68F3-A32E3D4F0237}"/>
              </a:ext>
            </a:extLst>
          </p:cNvPr>
          <p:cNvSpPr/>
          <p:nvPr/>
        </p:nvSpPr>
        <p:spPr>
          <a:xfrm>
            <a:off x="57572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CD08B5-8E51-587F-2F7D-0BD2B62E5A8A}"/>
              </a:ext>
            </a:extLst>
          </p:cNvPr>
          <p:cNvSpPr/>
          <p:nvPr/>
        </p:nvSpPr>
        <p:spPr>
          <a:xfrm>
            <a:off x="69764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81ED75-DD6F-2A5D-50E0-0F8A53F811FE}"/>
              </a:ext>
            </a:extLst>
          </p:cNvPr>
          <p:cNvSpPr/>
          <p:nvPr/>
        </p:nvSpPr>
        <p:spPr>
          <a:xfrm>
            <a:off x="45380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B859F3-5C05-6C24-B9D4-1868833F05A0}"/>
              </a:ext>
            </a:extLst>
          </p:cNvPr>
          <p:cNvCxnSpPr>
            <a:cxnSpLocks/>
          </p:cNvCxnSpPr>
          <p:nvPr/>
        </p:nvCxnSpPr>
        <p:spPr>
          <a:xfrm>
            <a:off x="5147629" y="27562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19E554-758E-241D-67C0-F009DCE9F699}"/>
              </a:ext>
            </a:extLst>
          </p:cNvPr>
          <p:cNvCxnSpPr>
            <a:cxnSpLocks/>
          </p:cNvCxnSpPr>
          <p:nvPr/>
        </p:nvCxnSpPr>
        <p:spPr>
          <a:xfrm>
            <a:off x="6366829" y="277826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E2EA17C-6890-8BE6-80DC-46F062D730F2}"/>
              </a:ext>
            </a:extLst>
          </p:cNvPr>
          <p:cNvSpPr txBox="1"/>
          <p:nvPr/>
        </p:nvSpPr>
        <p:spPr>
          <a:xfrm>
            <a:off x="5878325" y="25182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84207A-29A8-272F-A1EB-8AA7D72CB14E}"/>
              </a:ext>
            </a:extLst>
          </p:cNvPr>
          <p:cNvSpPr txBox="1"/>
          <p:nvPr/>
        </p:nvSpPr>
        <p:spPr>
          <a:xfrm>
            <a:off x="4655331" y="24946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F6DBD0-A3E2-3D3B-B07B-063856130074}"/>
              </a:ext>
            </a:extLst>
          </p:cNvPr>
          <p:cNvSpPr txBox="1"/>
          <p:nvPr/>
        </p:nvSpPr>
        <p:spPr>
          <a:xfrm>
            <a:off x="7097525" y="25106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31B9FF-5C81-5D71-7865-757A48C22636}"/>
              </a:ext>
            </a:extLst>
          </p:cNvPr>
          <p:cNvCxnSpPr>
            <a:cxnSpLocks/>
          </p:cNvCxnSpPr>
          <p:nvPr/>
        </p:nvCxnSpPr>
        <p:spPr>
          <a:xfrm>
            <a:off x="4206976" y="218075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E2DEBD-DF27-8433-66D8-5A00E358F392}"/>
              </a:ext>
            </a:extLst>
          </p:cNvPr>
          <p:cNvCxnSpPr>
            <a:cxnSpLocks/>
          </p:cNvCxnSpPr>
          <p:nvPr/>
        </p:nvCxnSpPr>
        <p:spPr>
          <a:xfrm rot="5400000">
            <a:off x="5790119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A2738E-3BBF-70F6-7A27-F90033E97D44}"/>
              </a:ext>
            </a:extLst>
          </p:cNvPr>
          <p:cNvCxnSpPr>
            <a:cxnSpLocks/>
          </p:cNvCxnSpPr>
          <p:nvPr/>
        </p:nvCxnSpPr>
        <p:spPr>
          <a:xfrm flipV="1">
            <a:off x="7489675" y="228794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9613D99-DCB0-9205-A4A1-984257314F98}"/>
              </a:ext>
            </a:extLst>
          </p:cNvPr>
          <p:cNvSpPr/>
          <p:nvPr/>
        </p:nvSpPr>
        <p:spPr>
          <a:xfrm flipV="1">
            <a:off x="7761539" y="220140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18EDE0-4809-2BCA-D5EF-A54973C53B74}"/>
              </a:ext>
            </a:extLst>
          </p:cNvPr>
          <p:cNvSpPr/>
          <p:nvPr/>
        </p:nvSpPr>
        <p:spPr>
          <a:xfrm>
            <a:off x="16462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947D2F-3825-26CC-C0AC-4CB975295D22}"/>
              </a:ext>
            </a:extLst>
          </p:cNvPr>
          <p:cNvSpPr/>
          <p:nvPr/>
        </p:nvSpPr>
        <p:spPr>
          <a:xfrm>
            <a:off x="28654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3E7F30-4631-D2BA-CA54-35323DF1530C}"/>
              </a:ext>
            </a:extLst>
          </p:cNvPr>
          <p:cNvSpPr/>
          <p:nvPr/>
        </p:nvSpPr>
        <p:spPr>
          <a:xfrm>
            <a:off x="4270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09C0E32-F768-16EB-B733-96E1E8E561FB}"/>
              </a:ext>
            </a:extLst>
          </p:cNvPr>
          <p:cNvCxnSpPr>
            <a:cxnSpLocks/>
          </p:cNvCxnSpPr>
          <p:nvPr/>
        </p:nvCxnSpPr>
        <p:spPr>
          <a:xfrm>
            <a:off x="1036695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2B4DDB7-8259-5BDC-8E67-B29E65983566}"/>
              </a:ext>
            </a:extLst>
          </p:cNvPr>
          <p:cNvCxnSpPr>
            <a:cxnSpLocks/>
          </p:cNvCxnSpPr>
          <p:nvPr/>
        </p:nvCxnSpPr>
        <p:spPr>
          <a:xfrm>
            <a:off x="2255895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25BC3C1-B691-8C93-F5ED-D44A0D2DC4AA}"/>
              </a:ext>
            </a:extLst>
          </p:cNvPr>
          <p:cNvSpPr txBox="1"/>
          <p:nvPr/>
        </p:nvSpPr>
        <p:spPr>
          <a:xfrm>
            <a:off x="1767391" y="2530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A2742A-EF87-6C5F-2159-DA46207AAD09}"/>
              </a:ext>
            </a:extLst>
          </p:cNvPr>
          <p:cNvSpPr txBox="1"/>
          <p:nvPr/>
        </p:nvSpPr>
        <p:spPr>
          <a:xfrm>
            <a:off x="544397" y="25070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92EDB30-BAAD-C433-3F3E-000230648063}"/>
              </a:ext>
            </a:extLst>
          </p:cNvPr>
          <p:cNvSpPr txBox="1"/>
          <p:nvPr/>
        </p:nvSpPr>
        <p:spPr>
          <a:xfrm>
            <a:off x="2986591" y="2522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3F41E01-179C-28A4-6CB4-22E18DE240BB}"/>
              </a:ext>
            </a:extLst>
          </p:cNvPr>
          <p:cNvCxnSpPr>
            <a:cxnSpLocks/>
          </p:cNvCxnSpPr>
          <p:nvPr/>
        </p:nvCxnSpPr>
        <p:spPr>
          <a:xfrm>
            <a:off x="96042" y="2193098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A0CEB72-E53B-47A5-6093-EA522674F84C}"/>
              </a:ext>
            </a:extLst>
          </p:cNvPr>
          <p:cNvCxnSpPr>
            <a:cxnSpLocks/>
          </p:cNvCxnSpPr>
          <p:nvPr/>
        </p:nvCxnSpPr>
        <p:spPr>
          <a:xfrm rot="5400000">
            <a:off x="425349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817AE0D-8C22-7E4B-D2CD-73D563D9E32C}"/>
              </a:ext>
            </a:extLst>
          </p:cNvPr>
          <p:cNvCxnSpPr>
            <a:cxnSpLocks/>
          </p:cNvCxnSpPr>
          <p:nvPr/>
        </p:nvCxnSpPr>
        <p:spPr>
          <a:xfrm flipV="1">
            <a:off x="3378741" y="230029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DC545B9B-CE89-6D9D-1272-491411602D11}"/>
              </a:ext>
            </a:extLst>
          </p:cNvPr>
          <p:cNvSpPr/>
          <p:nvPr/>
        </p:nvSpPr>
        <p:spPr>
          <a:xfrm flipV="1">
            <a:off x="3650605" y="221375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51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Consider the following models: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Model 1			Model 2				Model 3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Coefficient maps: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2800" b="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b="0" dirty="0"/>
                  <a:t>		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8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2800" dirty="0"/>
                  <a:t>		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262979"/>
              </a:xfrm>
              <a:prstGeom prst="rect">
                <a:avLst/>
              </a:prstGeom>
              <a:blipFill>
                <a:blip r:embed="rId2"/>
                <a:stretch>
                  <a:fillRect l="-1217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3A878476-7DFC-729F-E718-CE73BDE62E67}"/>
              </a:ext>
            </a:extLst>
          </p:cNvPr>
          <p:cNvSpPr/>
          <p:nvPr/>
        </p:nvSpPr>
        <p:spPr>
          <a:xfrm>
            <a:off x="99657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C1B6BF-FB30-F054-C52D-B23FFF2E3528}"/>
              </a:ext>
            </a:extLst>
          </p:cNvPr>
          <p:cNvSpPr/>
          <p:nvPr/>
        </p:nvSpPr>
        <p:spPr>
          <a:xfrm>
            <a:off x="111849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67027F-877C-8496-584C-5CB0CCD3CF47}"/>
              </a:ext>
            </a:extLst>
          </p:cNvPr>
          <p:cNvSpPr/>
          <p:nvPr/>
        </p:nvSpPr>
        <p:spPr>
          <a:xfrm>
            <a:off x="8746551" y="246773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B9D8E1-6B88-75EA-A406-55CF60D98388}"/>
              </a:ext>
            </a:extLst>
          </p:cNvPr>
          <p:cNvCxnSpPr>
            <a:cxnSpLocks/>
          </p:cNvCxnSpPr>
          <p:nvPr/>
        </p:nvCxnSpPr>
        <p:spPr>
          <a:xfrm>
            <a:off x="9356151" y="277253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D53D09-0F8E-C501-6162-EFC6C24D34D8}"/>
              </a:ext>
            </a:extLst>
          </p:cNvPr>
          <p:cNvCxnSpPr>
            <a:cxnSpLocks/>
          </p:cNvCxnSpPr>
          <p:nvPr/>
        </p:nvCxnSpPr>
        <p:spPr>
          <a:xfrm>
            <a:off x="10575351" y="269633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B239D3-A2EA-ECA2-E609-B592EEAEFA94}"/>
              </a:ext>
            </a:extLst>
          </p:cNvPr>
          <p:cNvCxnSpPr>
            <a:cxnSpLocks/>
          </p:cNvCxnSpPr>
          <p:nvPr/>
        </p:nvCxnSpPr>
        <p:spPr>
          <a:xfrm flipH="1">
            <a:off x="10575351" y="289195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F3CF31F-5B0B-B4AD-277D-8A7ACBCDDD0D}"/>
              </a:ext>
            </a:extLst>
          </p:cNvPr>
          <p:cNvSpPr txBox="1"/>
          <p:nvPr/>
        </p:nvSpPr>
        <p:spPr>
          <a:xfrm>
            <a:off x="10086847" y="25344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25F7E-C12E-ED6D-AF95-17A775E8A5B0}"/>
              </a:ext>
            </a:extLst>
          </p:cNvPr>
          <p:cNvSpPr txBox="1"/>
          <p:nvPr/>
        </p:nvSpPr>
        <p:spPr>
          <a:xfrm>
            <a:off x="8863853" y="25109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138793-27FE-CD5F-A245-6121E22D1577}"/>
              </a:ext>
            </a:extLst>
          </p:cNvPr>
          <p:cNvSpPr txBox="1"/>
          <p:nvPr/>
        </p:nvSpPr>
        <p:spPr>
          <a:xfrm>
            <a:off x="11306047" y="25268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4C6A8C-ED3A-5048-9039-BBC69C28F6A4}"/>
              </a:ext>
            </a:extLst>
          </p:cNvPr>
          <p:cNvCxnSpPr>
            <a:cxnSpLocks/>
          </p:cNvCxnSpPr>
          <p:nvPr/>
        </p:nvCxnSpPr>
        <p:spPr>
          <a:xfrm>
            <a:off x="8415498" y="219699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DC0C7-7DCA-E48D-67B7-D0CAF3055C50}"/>
              </a:ext>
            </a:extLst>
          </p:cNvPr>
          <p:cNvCxnSpPr>
            <a:cxnSpLocks/>
          </p:cNvCxnSpPr>
          <p:nvPr/>
        </p:nvCxnSpPr>
        <p:spPr>
          <a:xfrm flipV="1">
            <a:off x="11698197" y="230418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1BA8228-B1E4-8CEB-C57C-04DA1729D8B0}"/>
              </a:ext>
            </a:extLst>
          </p:cNvPr>
          <p:cNvSpPr/>
          <p:nvPr/>
        </p:nvSpPr>
        <p:spPr>
          <a:xfrm flipV="1">
            <a:off x="11970061" y="221764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B4AB86-CA1E-A10D-68F3-A32E3D4F0237}"/>
              </a:ext>
            </a:extLst>
          </p:cNvPr>
          <p:cNvSpPr/>
          <p:nvPr/>
        </p:nvSpPr>
        <p:spPr>
          <a:xfrm>
            <a:off x="57572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CD08B5-8E51-587F-2F7D-0BD2B62E5A8A}"/>
              </a:ext>
            </a:extLst>
          </p:cNvPr>
          <p:cNvSpPr/>
          <p:nvPr/>
        </p:nvSpPr>
        <p:spPr>
          <a:xfrm>
            <a:off x="69764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81ED75-DD6F-2A5D-50E0-0F8A53F811FE}"/>
              </a:ext>
            </a:extLst>
          </p:cNvPr>
          <p:cNvSpPr/>
          <p:nvPr/>
        </p:nvSpPr>
        <p:spPr>
          <a:xfrm>
            <a:off x="4538029" y="2451492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B859F3-5C05-6C24-B9D4-1868833F05A0}"/>
              </a:ext>
            </a:extLst>
          </p:cNvPr>
          <p:cNvCxnSpPr>
            <a:cxnSpLocks/>
          </p:cNvCxnSpPr>
          <p:nvPr/>
        </p:nvCxnSpPr>
        <p:spPr>
          <a:xfrm>
            <a:off x="5147629" y="2756292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19E554-758E-241D-67C0-F009DCE9F699}"/>
              </a:ext>
            </a:extLst>
          </p:cNvPr>
          <p:cNvCxnSpPr>
            <a:cxnSpLocks/>
          </p:cNvCxnSpPr>
          <p:nvPr/>
        </p:nvCxnSpPr>
        <p:spPr>
          <a:xfrm>
            <a:off x="6366829" y="277826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E2EA17C-6890-8BE6-80DC-46F062D730F2}"/>
              </a:ext>
            </a:extLst>
          </p:cNvPr>
          <p:cNvSpPr txBox="1"/>
          <p:nvPr/>
        </p:nvSpPr>
        <p:spPr>
          <a:xfrm>
            <a:off x="5878325" y="25182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84207A-29A8-272F-A1EB-8AA7D72CB14E}"/>
              </a:ext>
            </a:extLst>
          </p:cNvPr>
          <p:cNvSpPr txBox="1"/>
          <p:nvPr/>
        </p:nvSpPr>
        <p:spPr>
          <a:xfrm>
            <a:off x="4655331" y="24946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F6DBD0-A3E2-3D3B-B07B-063856130074}"/>
              </a:ext>
            </a:extLst>
          </p:cNvPr>
          <p:cNvSpPr txBox="1"/>
          <p:nvPr/>
        </p:nvSpPr>
        <p:spPr>
          <a:xfrm>
            <a:off x="7097525" y="25106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31B9FF-5C81-5D71-7865-757A48C22636}"/>
              </a:ext>
            </a:extLst>
          </p:cNvPr>
          <p:cNvCxnSpPr>
            <a:cxnSpLocks/>
          </p:cNvCxnSpPr>
          <p:nvPr/>
        </p:nvCxnSpPr>
        <p:spPr>
          <a:xfrm>
            <a:off x="4206976" y="2180750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E2DEBD-DF27-8433-66D8-5A00E358F392}"/>
              </a:ext>
            </a:extLst>
          </p:cNvPr>
          <p:cNvCxnSpPr>
            <a:cxnSpLocks/>
          </p:cNvCxnSpPr>
          <p:nvPr/>
        </p:nvCxnSpPr>
        <p:spPr>
          <a:xfrm rot="5400000">
            <a:off x="5790119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A2738E-3BBF-70F6-7A27-F90033E97D44}"/>
              </a:ext>
            </a:extLst>
          </p:cNvPr>
          <p:cNvCxnSpPr>
            <a:cxnSpLocks/>
          </p:cNvCxnSpPr>
          <p:nvPr/>
        </p:nvCxnSpPr>
        <p:spPr>
          <a:xfrm flipV="1">
            <a:off x="7489675" y="2287946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9613D99-DCB0-9205-A4A1-984257314F98}"/>
              </a:ext>
            </a:extLst>
          </p:cNvPr>
          <p:cNvSpPr/>
          <p:nvPr/>
        </p:nvSpPr>
        <p:spPr>
          <a:xfrm flipV="1">
            <a:off x="7761539" y="2201404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18EDE0-4809-2BCA-D5EF-A54973C53B74}"/>
              </a:ext>
            </a:extLst>
          </p:cNvPr>
          <p:cNvSpPr/>
          <p:nvPr/>
        </p:nvSpPr>
        <p:spPr>
          <a:xfrm>
            <a:off x="16462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947D2F-3825-26CC-C0AC-4CB975295D22}"/>
              </a:ext>
            </a:extLst>
          </p:cNvPr>
          <p:cNvSpPr/>
          <p:nvPr/>
        </p:nvSpPr>
        <p:spPr>
          <a:xfrm>
            <a:off x="28654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3E7F30-4631-D2BA-CA54-35323DF1530C}"/>
              </a:ext>
            </a:extLst>
          </p:cNvPr>
          <p:cNvSpPr/>
          <p:nvPr/>
        </p:nvSpPr>
        <p:spPr>
          <a:xfrm>
            <a:off x="427095" y="246384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09C0E32-F768-16EB-B733-96E1E8E561FB}"/>
              </a:ext>
            </a:extLst>
          </p:cNvPr>
          <p:cNvCxnSpPr>
            <a:cxnSpLocks/>
          </p:cNvCxnSpPr>
          <p:nvPr/>
        </p:nvCxnSpPr>
        <p:spPr>
          <a:xfrm>
            <a:off x="1036695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2B4DDB7-8259-5BDC-8E67-B29E65983566}"/>
              </a:ext>
            </a:extLst>
          </p:cNvPr>
          <p:cNvCxnSpPr>
            <a:cxnSpLocks/>
          </p:cNvCxnSpPr>
          <p:nvPr/>
        </p:nvCxnSpPr>
        <p:spPr>
          <a:xfrm>
            <a:off x="2255895" y="27686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25BC3C1-B691-8C93-F5ED-D44A0D2DC4AA}"/>
              </a:ext>
            </a:extLst>
          </p:cNvPr>
          <p:cNvSpPr txBox="1"/>
          <p:nvPr/>
        </p:nvSpPr>
        <p:spPr>
          <a:xfrm>
            <a:off x="1767391" y="2530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A2742A-EF87-6C5F-2159-DA46207AAD09}"/>
              </a:ext>
            </a:extLst>
          </p:cNvPr>
          <p:cNvSpPr txBox="1"/>
          <p:nvPr/>
        </p:nvSpPr>
        <p:spPr>
          <a:xfrm>
            <a:off x="544397" y="25070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92EDB30-BAAD-C433-3F3E-000230648063}"/>
              </a:ext>
            </a:extLst>
          </p:cNvPr>
          <p:cNvSpPr txBox="1"/>
          <p:nvPr/>
        </p:nvSpPr>
        <p:spPr>
          <a:xfrm>
            <a:off x="2986591" y="2522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3F41E01-179C-28A4-6CB4-22E18DE240BB}"/>
              </a:ext>
            </a:extLst>
          </p:cNvPr>
          <p:cNvCxnSpPr>
            <a:cxnSpLocks/>
          </p:cNvCxnSpPr>
          <p:nvPr/>
        </p:nvCxnSpPr>
        <p:spPr>
          <a:xfrm>
            <a:off x="96042" y="2193098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A0CEB72-E53B-47A5-6093-EA522674F84C}"/>
              </a:ext>
            </a:extLst>
          </p:cNvPr>
          <p:cNvCxnSpPr>
            <a:cxnSpLocks/>
          </p:cNvCxnSpPr>
          <p:nvPr/>
        </p:nvCxnSpPr>
        <p:spPr>
          <a:xfrm rot="5400000">
            <a:off x="425349" y="337824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817AE0D-8C22-7E4B-D2CD-73D563D9E32C}"/>
              </a:ext>
            </a:extLst>
          </p:cNvPr>
          <p:cNvCxnSpPr>
            <a:cxnSpLocks/>
          </p:cNvCxnSpPr>
          <p:nvPr/>
        </p:nvCxnSpPr>
        <p:spPr>
          <a:xfrm flipV="1">
            <a:off x="3378741" y="2300294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DC545B9B-CE89-6D9D-1272-491411602D11}"/>
              </a:ext>
            </a:extLst>
          </p:cNvPr>
          <p:cNvSpPr/>
          <p:nvPr/>
        </p:nvSpPr>
        <p:spPr>
          <a:xfrm flipV="1">
            <a:off x="3650605" y="2213752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35F25-30F0-B9E3-E08B-38478F6EED1F}"/>
              </a:ext>
            </a:extLst>
          </p:cNvPr>
          <p:cNvSpPr txBox="1"/>
          <p:nvPr/>
        </p:nvSpPr>
        <p:spPr>
          <a:xfrm>
            <a:off x="9356151" y="5309755"/>
            <a:ext cx="2769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Models are </a:t>
            </a:r>
          </a:p>
          <a:p>
            <a:r>
              <a:rPr lang="en-US" sz="2800" dirty="0"/>
              <a:t>indistinguishable!</a:t>
            </a:r>
          </a:p>
        </p:txBody>
      </p:sp>
    </p:spTree>
    <p:extLst>
      <p:ext uri="{BB962C8B-B14F-4D97-AF65-F5344CB8AC3E}">
        <p14:creationId xmlns:p14="http://schemas.microsoft.com/office/powerpoint/2010/main" val="4562714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Indistinguishability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models are </a:t>
            </a:r>
            <a:r>
              <a:rPr lang="en-US" sz="2800" u="sng" dirty="0"/>
              <a:t>indistinguishable</a:t>
            </a:r>
            <a:r>
              <a:rPr lang="en-US" sz="2800" dirty="0"/>
              <a:t> if for any choice of parameter values in the first model, there is a choice of parameter values in the second model that will yield the same dynamics, and vice versa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64EC4-AC59-DE71-065D-690BB526ADBC}"/>
              </a:ext>
            </a:extLst>
          </p:cNvPr>
          <p:cNvSpPr txBox="1"/>
          <p:nvPr/>
        </p:nvSpPr>
        <p:spPr>
          <a:xfrm>
            <a:off x="9643545" y="6443011"/>
            <a:ext cx="193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[Walter et al 1984]</a:t>
            </a:r>
          </a:p>
        </p:txBody>
      </p:sp>
    </p:spTree>
    <p:extLst>
      <p:ext uri="{BB962C8B-B14F-4D97-AF65-F5344CB8AC3E}">
        <p14:creationId xmlns:p14="http://schemas.microsoft.com/office/powerpoint/2010/main" val="27369090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Indistinguishability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7A10-C2D5-4176-B1C8-C0335A89247C}"/>
              </a:ext>
            </a:extLst>
          </p:cNvPr>
          <p:cNvSpPr txBox="1"/>
          <p:nvPr/>
        </p:nvSpPr>
        <p:spPr>
          <a:xfrm>
            <a:off x="838200" y="1364698"/>
            <a:ext cx="10515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models are </a:t>
            </a:r>
            <a:r>
              <a:rPr lang="en-US" sz="2800" u="sng" dirty="0"/>
              <a:t>indistinguishable</a:t>
            </a:r>
            <a:r>
              <a:rPr lang="en-US" sz="2800" dirty="0"/>
              <a:t> if for any choice of parameter values in the first model, there is a choice of parameter values in the second model that will yield the same dynamics, and vice versa</a:t>
            </a:r>
          </a:p>
          <a:p>
            <a:endParaRPr lang="en-US" sz="2800" dirty="0"/>
          </a:p>
          <a:p>
            <a:r>
              <a:rPr lang="en-US" sz="2800" dirty="0"/>
              <a:t>Necessary conditions: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Same input/output variables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B5E44-CCA7-B701-0784-848FCA8A9F45}"/>
              </a:ext>
            </a:extLst>
          </p:cNvPr>
          <p:cNvSpPr txBox="1"/>
          <p:nvPr/>
        </p:nvSpPr>
        <p:spPr>
          <a:xfrm>
            <a:off x="9643545" y="6443011"/>
            <a:ext cx="193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[Walter et al 1984]</a:t>
            </a:r>
          </a:p>
        </p:txBody>
      </p:sp>
    </p:spTree>
    <p:extLst>
      <p:ext uri="{BB962C8B-B14F-4D97-AF65-F5344CB8AC3E}">
        <p14:creationId xmlns:p14="http://schemas.microsoft.com/office/powerpoint/2010/main" val="40365938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Indistinguishability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Two models are </a:t>
                </a:r>
                <a:r>
                  <a:rPr lang="en-US" sz="2800" u="sng" dirty="0"/>
                  <a:t>indistinguishable</a:t>
                </a:r>
                <a:r>
                  <a:rPr lang="en-US" sz="2800" dirty="0"/>
                  <a:t> if for any choice of parameter values in the first model, there is a choice of parameter values in the second model that will yield the same dynamics, and vice versa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Necessary conditions: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Same input/output variables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Same structure of I/O </a:t>
                </a:r>
                <a:r>
                  <a:rPr lang="en-US" sz="2800" dirty="0" err="1"/>
                  <a:t>eqns</a:t>
                </a:r>
                <a:r>
                  <a:rPr lang="en-US" sz="2800" dirty="0"/>
                  <a:t>, i.e. same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/>
                  <a:t>, … terms appearing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324535"/>
              </a:xfrm>
              <a:prstGeom prst="rect">
                <a:avLst/>
              </a:prstGeom>
              <a:blipFill>
                <a:blip r:embed="rId2"/>
                <a:stretch>
                  <a:fillRect l="-1217" t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0B9123C-A48D-97C9-44EB-D4966D5D0D9F}"/>
              </a:ext>
            </a:extLst>
          </p:cNvPr>
          <p:cNvSpPr txBox="1"/>
          <p:nvPr/>
        </p:nvSpPr>
        <p:spPr>
          <a:xfrm>
            <a:off x="9643545" y="6443011"/>
            <a:ext cx="193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[Walter et al 1984]</a:t>
            </a:r>
          </a:p>
        </p:txBody>
      </p:sp>
    </p:spTree>
    <p:extLst>
      <p:ext uri="{BB962C8B-B14F-4D97-AF65-F5344CB8AC3E}">
        <p14:creationId xmlns:p14="http://schemas.microsoft.com/office/powerpoint/2010/main" val="30416038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Indistinguishability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Two models are </a:t>
                </a:r>
                <a:r>
                  <a:rPr lang="en-US" sz="2800" u="sng" dirty="0"/>
                  <a:t>indistinguishable</a:t>
                </a:r>
                <a:r>
                  <a:rPr lang="en-US" sz="2800" dirty="0"/>
                  <a:t> if for any choice of parameter values in the first model, there is a choice of parameter values in the second model that will yield the same dynamics, and vice versa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Necessary conditions: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Same input/output variables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Same structure of I/O </a:t>
                </a:r>
                <a:r>
                  <a:rPr lang="en-US" sz="2800" dirty="0" err="1"/>
                  <a:t>eqns</a:t>
                </a:r>
                <a:r>
                  <a:rPr lang="en-US" sz="2800" dirty="0"/>
                  <a:t>, i.e. same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/>
                  <a:t>, … terms appearing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Coefficients must satisfy the same algebraic dependency relationships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109091"/>
              </a:xfrm>
              <a:prstGeom prst="rect">
                <a:avLst/>
              </a:prstGeom>
              <a:blipFill>
                <a:blip r:embed="rId2"/>
                <a:stretch>
                  <a:fillRect l="-1217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0A11F24-EE77-029A-19AA-A18760719AB2}"/>
              </a:ext>
            </a:extLst>
          </p:cNvPr>
          <p:cNvSpPr txBox="1"/>
          <p:nvPr/>
        </p:nvSpPr>
        <p:spPr>
          <a:xfrm>
            <a:off x="9643545" y="6443011"/>
            <a:ext cx="193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[Walter et al 1984]</a:t>
            </a:r>
          </a:p>
        </p:txBody>
      </p:sp>
    </p:spTree>
    <p:extLst>
      <p:ext uri="{BB962C8B-B14F-4D97-AF65-F5344CB8AC3E}">
        <p14:creationId xmlns:p14="http://schemas.microsoft.com/office/powerpoint/2010/main" val="21918206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735-51B8-4206-9E40-9909821E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"/>
            <a:ext cx="10515600" cy="1325563"/>
          </a:xfrm>
        </p:spPr>
        <p:txBody>
          <a:bodyPr/>
          <a:lstStyle/>
          <a:p>
            <a:r>
              <a:rPr lang="en-US" dirty="0"/>
              <a:t>Distinguishable models: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/>
              <p:nvPr/>
            </p:nvSpPr>
            <p:spPr>
              <a:xfrm>
                <a:off x="838200" y="1364698"/>
                <a:ext cx="10515600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Model 1					Model 2		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I/O </a:t>
                </a:r>
                <a:r>
                  <a:rPr lang="en-US" sz="2800" dirty="0" err="1"/>
                  <a:t>eqn</a:t>
                </a:r>
                <a:r>
                  <a:rPr lang="en-US" sz="2800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Not the same I/O </a:t>
                </a:r>
                <a:r>
                  <a:rPr lang="en-US" sz="2800" dirty="0" err="1"/>
                  <a:t>eqn</a:t>
                </a:r>
                <a:r>
                  <a:rPr lang="en-US" sz="2800" dirty="0"/>
                  <a:t> structure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Distinguishable!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D17A10-C2D5-4176-B1C8-C0335A892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698"/>
                <a:ext cx="10515600" cy="5109091"/>
              </a:xfrm>
              <a:prstGeom prst="rect">
                <a:avLst/>
              </a:prstGeom>
              <a:blipFill>
                <a:blip r:embed="rId2"/>
                <a:stretch>
                  <a:fillRect l="-1217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441063CA-1E40-ED88-B298-AF7DF59041CB}"/>
              </a:ext>
            </a:extLst>
          </p:cNvPr>
          <p:cNvSpPr/>
          <p:nvPr/>
        </p:nvSpPr>
        <p:spPr>
          <a:xfrm>
            <a:off x="2416162" y="2432668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19E63AB-C93F-92A6-FAE8-BC99112AA837}"/>
              </a:ext>
            </a:extLst>
          </p:cNvPr>
          <p:cNvSpPr/>
          <p:nvPr/>
        </p:nvSpPr>
        <p:spPr>
          <a:xfrm>
            <a:off x="1196962" y="2432668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3A312E8-1B16-61AE-53F8-39B12AE87304}"/>
              </a:ext>
            </a:extLst>
          </p:cNvPr>
          <p:cNvCxnSpPr>
            <a:cxnSpLocks/>
          </p:cNvCxnSpPr>
          <p:nvPr/>
        </p:nvCxnSpPr>
        <p:spPr>
          <a:xfrm flipH="1">
            <a:off x="1806562" y="273746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BFCE714-B6CF-C7D1-31B6-2D0C66F25E81}"/>
              </a:ext>
            </a:extLst>
          </p:cNvPr>
          <p:cNvSpPr txBox="1"/>
          <p:nvPr/>
        </p:nvSpPr>
        <p:spPr>
          <a:xfrm>
            <a:off x="2537258" y="249940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9787C04-BE34-D647-05F7-9021E898E2A9}"/>
              </a:ext>
            </a:extLst>
          </p:cNvPr>
          <p:cNvSpPr txBox="1"/>
          <p:nvPr/>
        </p:nvSpPr>
        <p:spPr>
          <a:xfrm>
            <a:off x="1314264" y="24758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BA2395C-08A9-26EA-C4BA-04004A75F1B0}"/>
              </a:ext>
            </a:extLst>
          </p:cNvPr>
          <p:cNvCxnSpPr>
            <a:cxnSpLocks/>
          </p:cNvCxnSpPr>
          <p:nvPr/>
        </p:nvCxnSpPr>
        <p:spPr>
          <a:xfrm>
            <a:off x="865909" y="2161926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E03D618-006B-6770-E2F3-8603ED84A08E}"/>
              </a:ext>
            </a:extLst>
          </p:cNvPr>
          <p:cNvCxnSpPr>
            <a:cxnSpLocks/>
          </p:cNvCxnSpPr>
          <p:nvPr/>
        </p:nvCxnSpPr>
        <p:spPr>
          <a:xfrm rot="5400000">
            <a:off x="1184825" y="334061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2291F3F-872E-A165-21D6-053E04B90C3F}"/>
              </a:ext>
            </a:extLst>
          </p:cNvPr>
          <p:cNvCxnSpPr>
            <a:cxnSpLocks/>
          </p:cNvCxnSpPr>
          <p:nvPr/>
        </p:nvCxnSpPr>
        <p:spPr>
          <a:xfrm flipV="1">
            <a:off x="1704897" y="2248399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001FECD4-16AD-76BA-2F8D-3EED97B2A357}"/>
              </a:ext>
            </a:extLst>
          </p:cNvPr>
          <p:cNvSpPr/>
          <p:nvPr/>
        </p:nvSpPr>
        <p:spPr>
          <a:xfrm flipV="1">
            <a:off x="1976761" y="2161857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71F07C-4135-51CD-0899-440144E10886}"/>
              </a:ext>
            </a:extLst>
          </p:cNvPr>
          <p:cNvSpPr/>
          <p:nvPr/>
        </p:nvSpPr>
        <p:spPr>
          <a:xfrm>
            <a:off x="7732844" y="2432668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F94262-853C-22F7-515B-68E76AF465D3}"/>
              </a:ext>
            </a:extLst>
          </p:cNvPr>
          <p:cNvSpPr/>
          <p:nvPr/>
        </p:nvSpPr>
        <p:spPr>
          <a:xfrm>
            <a:off x="6513644" y="2432668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8E7742-0831-D3A7-B0F0-91654CB6FE7D}"/>
              </a:ext>
            </a:extLst>
          </p:cNvPr>
          <p:cNvCxnSpPr>
            <a:cxnSpLocks/>
          </p:cNvCxnSpPr>
          <p:nvPr/>
        </p:nvCxnSpPr>
        <p:spPr>
          <a:xfrm flipH="1">
            <a:off x="7123244" y="273746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D3B4D3-A3E3-598C-9F31-EA680EA0DD4C}"/>
              </a:ext>
            </a:extLst>
          </p:cNvPr>
          <p:cNvSpPr txBox="1"/>
          <p:nvPr/>
        </p:nvSpPr>
        <p:spPr>
          <a:xfrm>
            <a:off x="7853940" y="249940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BE8B9-CFB0-C638-6A8B-CE1CE16D3E15}"/>
              </a:ext>
            </a:extLst>
          </p:cNvPr>
          <p:cNvSpPr txBox="1"/>
          <p:nvPr/>
        </p:nvSpPr>
        <p:spPr>
          <a:xfrm>
            <a:off x="6630946" y="24758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8F3BBA-1CA4-6EAC-7E18-820E05D879AE}"/>
              </a:ext>
            </a:extLst>
          </p:cNvPr>
          <p:cNvCxnSpPr>
            <a:cxnSpLocks/>
          </p:cNvCxnSpPr>
          <p:nvPr/>
        </p:nvCxnSpPr>
        <p:spPr>
          <a:xfrm>
            <a:off x="6182591" y="2161926"/>
            <a:ext cx="412248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60A4A1-E31E-08C7-49F5-10227F7B31F8}"/>
              </a:ext>
            </a:extLst>
          </p:cNvPr>
          <p:cNvCxnSpPr>
            <a:cxnSpLocks/>
          </p:cNvCxnSpPr>
          <p:nvPr/>
        </p:nvCxnSpPr>
        <p:spPr>
          <a:xfrm rot="5400000">
            <a:off x="7738025" y="3347068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6DA50E-08D6-5E3C-3A5E-8442C5D3A547}"/>
              </a:ext>
            </a:extLst>
          </p:cNvPr>
          <p:cNvCxnSpPr>
            <a:cxnSpLocks/>
          </p:cNvCxnSpPr>
          <p:nvPr/>
        </p:nvCxnSpPr>
        <p:spPr>
          <a:xfrm flipV="1">
            <a:off x="7021579" y="2248399"/>
            <a:ext cx="315429" cy="27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14C243A-9AB4-0B7A-F08C-5D4165D425AC}"/>
              </a:ext>
            </a:extLst>
          </p:cNvPr>
          <p:cNvSpPr/>
          <p:nvPr/>
        </p:nvSpPr>
        <p:spPr>
          <a:xfrm flipV="1">
            <a:off x="7293443" y="2161857"/>
            <a:ext cx="152400" cy="1224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84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25802</TotalTime>
  <Words>6701</Words>
  <Application>Microsoft Office PowerPoint</Application>
  <PresentationFormat>Widescreen</PresentationFormat>
  <Paragraphs>1453</Paragraphs>
  <Slides>112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112</vt:i4>
      </vt:variant>
    </vt:vector>
  </HeadingPairs>
  <TitlesOfParts>
    <vt:vector size="118" baseType="lpstr">
      <vt:lpstr>Arial</vt:lpstr>
      <vt:lpstr>Calibri</vt:lpstr>
      <vt:lpstr>Calibri Light</vt:lpstr>
      <vt:lpstr>Cambria Math</vt:lpstr>
      <vt:lpstr>Office Theme</vt:lpstr>
      <vt:lpstr>Custom Design</vt:lpstr>
      <vt:lpstr>Identifiability and Indistinguishability of Linear Compartmental Models</vt:lpstr>
      <vt:lpstr>Outline</vt:lpstr>
      <vt:lpstr>Structural Identifiability </vt:lpstr>
      <vt:lpstr>PowerPoint Presentation</vt:lpstr>
      <vt:lpstr>Example: Linear 2-Compartment Model</vt:lpstr>
      <vt:lpstr>Example: Linear 2-Compartment Model</vt:lpstr>
      <vt:lpstr>Example: Linear 2-Compartment Model</vt:lpstr>
      <vt:lpstr>Example: Linear 2-Compartment Model</vt:lpstr>
      <vt:lpstr>Example: Linear 2-Compartment Model</vt:lpstr>
      <vt:lpstr>Example: Linear 2-Compartment Model</vt:lpstr>
      <vt:lpstr>Example: Linear 2-Compartment Model</vt:lpstr>
      <vt:lpstr>Example: Linear 2-Compartment Model</vt:lpstr>
      <vt:lpstr>How to test identifiability – Diff. alg. approach</vt:lpstr>
      <vt:lpstr>How to test identifiability – Diff. alg. approach</vt:lpstr>
      <vt:lpstr>How to test identifiability – Diff. alg. approach</vt:lpstr>
      <vt:lpstr>How to test identifiability – Diff. alg. approach</vt:lpstr>
      <vt:lpstr>Determine input-output equations</vt:lpstr>
      <vt:lpstr>Determine input-output equations</vt:lpstr>
      <vt:lpstr>Determine input-output equations</vt:lpstr>
      <vt:lpstr>Determine input-output equations</vt:lpstr>
      <vt:lpstr>Determine input-output equations</vt:lpstr>
      <vt:lpstr>Determine input-output equations</vt:lpstr>
      <vt:lpstr>Determine input-output equations (slick way)</vt:lpstr>
      <vt:lpstr>Determine input-output equations (slick way)</vt:lpstr>
      <vt:lpstr>Determine input-output equations (slick way)</vt:lpstr>
      <vt:lpstr>Determine input-output equations (slick way)</vt:lpstr>
      <vt:lpstr>Determine input-output equations (slick way)</vt:lpstr>
      <vt:lpstr>Determine input-output equations (slick way)</vt:lpstr>
      <vt:lpstr>Obtain coefficient map</vt:lpstr>
      <vt:lpstr>Obtain coefficient map</vt:lpstr>
      <vt:lpstr>Obtain coefficient map</vt:lpstr>
      <vt:lpstr>Obtain coefficient map</vt:lpstr>
      <vt:lpstr>Obtain coefficient map</vt:lpstr>
      <vt:lpstr>Obtain coefficient map</vt:lpstr>
      <vt:lpstr>Obtain coefficient map</vt:lpstr>
      <vt:lpstr>Testing injectivity</vt:lpstr>
      <vt:lpstr>Testing injectivity</vt:lpstr>
      <vt:lpstr>Testing injectivity</vt:lpstr>
      <vt:lpstr>Testing injectivity</vt:lpstr>
      <vt:lpstr>Testing injectivity</vt:lpstr>
      <vt:lpstr>Testing injectivity</vt:lpstr>
      <vt:lpstr>Testing injectivity</vt:lpstr>
      <vt:lpstr>Testing injectivity</vt:lpstr>
      <vt:lpstr>Testing injectivity</vt:lpstr>
      <vt:lpstr>Testing injectivity</vt:lpstr>
      <vt:lpstr>Testing injectivity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Identifiable scaling reparametrization</vt:lpstr>
      <vt:lpstr>Identifiable scaling reparametrization</vt:lpstr>
      <vt:lpstr>Identifiable scaling reparametrization</vt:lpstr>
      <vt:lpstr>Identifiable scaling reparametrization</vt:lpstr>
      <vt:lpstr>Examples</vt:lpstr>
      <vt:lpstr>Idea behind proofs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to do with an unidentifiable model?</vt:lpstr>
      <vt:lpstr>What families of graphs are identifiable?</vt:lpstr>
      <vt:lpstr>What families of graphs are identifiable?</vt:lpstr>
      <vt:lpstr>What families of graphs are identifiable?</vt:lpstr>
      <vt:lpstr>What families of graphs are identifiable?</vt:lpstr>
      <vt:lpstr>What families of graphs are identifiable?</vt:lpstr>
      <vt:lpstr>Can identifiability break down?</vt:lpstr>
      <vt:lpstr>Can identifiability break down?</vt:lpstr>
      <vt:lpstr>Can identifiability break down?</vt:lpstr>
      <vt:lpstr>Singular locus</vt:lpstr>
      <vt:lpstr>Singular locus</vt:lpstr>
      <vt:lpstr>Singular locus</vt:lpstr>
      <vt:lpstr>Singular locus</vt:lpstr>
      <vt:lpstr>Identifiable models </vt:lpstr>
      <vt:lpstr>Singular locus</vt:lpstr>
      <vt:lpstr>Consider the following models:</vt:lpstr>
      <vt:lpstr>Consider the following models:</vt:lpstr>
      <vt:lpstr>Consider the following models:</vt:lpstr>
      <vt:lpstr>Consider the following models:</vt:lpstr>
      <vt:lpstr>Consider the following models:</vt:lpstr>
      <vt:lpstr>Consider the following models:</vt:lpstr>
      <vt:lpstr>Consider the following models:</vt:lpstr>
      <vt:lpstr>Indistinguishability</vt:lpstr>
      <vt:lpstr>Indistinguishability</vt:lpstr>
      <vt:lpstr>Indistinguishability</vt:lpstr>
      <vt:lpstr>Indistinguishability</vt:lpstr>
      <vt:lpstr>Distinguishable models:</vt:lpstr>
      <vt:lpstr>Distinguishable models:</vt:lpstr>
      <vt:lpstr>Distinguishable models:</vt:lpstr>
      <vt:lpstr>Distinguishable models:</vt:lpstr>
      <vt:lpstr>Distinguishable models:</vt:lpstr>
      <vt:lpstr>Indistinguishability</vt:lpstr>
      <vt:lpstr>Indistinguishability</vt:lpstr>
      <vt:lpstr>Consider the following models:</vt:lpstr>
      <vt:lpstr>Conditions on graph?</vt:lpstr>
      <vt:lpstr>Detour indistinguishability</vt:lpstr>
      <vt:lpstr>Detour indistinguishability</vt:lpstr>
      <vt:lpstr>Final thoughts…</vt:lpstr>
      <vt:lpstr>Thank you!</vt:lpstr>
      <vt:lpstr>Generalization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Identifiability: Theoretical Questions and Open Problems</dc:title>
  <dc:creator>Chris Cooper</dc:creator>
  <cp:lastModifiedBy>Nikki Meshkat</cp:lastModifiedBy>
  <cp:revision>739</cp:revision>
  <dcterms:created xsi:type="dcterms:W3CDTF">2019-08-01T21:31:59Z</dcterms:created>
  <dcterms:modified xsi:type="dcterms:W3CDTF">2023-03-14T21:54:28Z</dcterms:modified>
</cp:coreProperties>
</file>