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2" r:id="rId4"/>
    <p:sldId id="288" r:id="rId5"/>
    <p:sldId id="260" r:id="rId6"/>
    <p:sldId id="261" r:id="rId7"/>
    <p:sldId id="275" r:id="rId8"/>
    <p:sldId id="277" r:id="rId9"/>
    <p:sldId id="276" r:id="rId10"/>
    <p:sldId id="293" r:id="rId11"/>
    <p:sldId id="292" r:id="rId12"/>
    <p:sldId id="265" r:id="rId13"/>
    <p:sldId id="266" r:id="rId14"/>
    <p:sldId id="281" r:id="rId15"/>
    <p:sldId id="306" r:id="rId16"/>
    <p:sldId id="287" r:id="rId17"/>
    <p:sldId id="282" r:id="rId18"/>
    <p:sldId id="285" r:id="rId19"/>
    <p:sldId id="273" r:id="rId20"/>
    <p:sldId id="286" r:id="rId21"/>
    <p:sldId id="274" r:id="rId22"/>
    <p:sldId id="294" r:id="rId23"/>
    <p:sldId id="295" r:id="rId24"/>
    <p:sldId id="296" r:id="rId25"/>
    <p:sldId id="298" r:id="rId26"/>
    <p:sldId id="303" r:id="rId27"/>
    <p:sldId id="297" r:id="rId28"/>
    <p:sldId id="299" r:id="rId29"/>
    <p:sldId id="304" r:id="rId30"/>
    <p:sldId id="300" r:id="rId31"/>
    <p:sldId id="301" r:id="rId32"/>
    <p:sldId id="305" r:id="rId33"/>
    <p:sldId id="302" r:id="rId34"/>
    <p:sldId id="307" r:id="rId35"/>
  </p:sldIdLst>
  <p:sldSz cx="12192000" cy="6858000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Euclid Math Two" panose="02050601010101010101" pitchFamily="18" charset="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ucida Calligraphy" panose="03010101010101010101" pitchFamily="66" charset="0"/>
      <p:regular r:id="rId45"/>
    </p:embeddedFont>
    <p:embeddedFont>
      <p:font typeface="Euclid Symbol" panose="05050102010706020507" pitchFamily="18" charset="2"/>
      <p:regular r:id="rId46"/>
      <p:bold r:id="rId47"/>
      <p:italic r:id="rId48"/>
      <p:boldItalic r:id="rId49"/>
    </p:embeddedFont>
    <p:embeddedFont>
      <p:font typeface="Euclid Math One" panose="05050601010101010101" pitchFamily="18" charset="2"/>
      <p:regular r:id="rId50"/>
      <p:bold r:id="rId5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AD"/>
    <a:srgbClr val="3366FF"/>
    <a:srgbClr val="007FFF"/>
    <a:srgbClr val="5DA64E"/>
    <a:srgbClr val="00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1EB06-FC51-4594-8AF1-BFF620E29313}" type="datetimeFigureOut">
              <a:rPr lang="hu-HU" smtClean="0"/>
              <a:t>2021. 11. 02.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188C-8CD6-4177-BCD0-B21941BD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77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80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78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35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19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9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8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61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42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36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8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71D8-EE7F-4A6A-B654-A895EC5A6F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8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Graph</a:t>
            </a:r>
            <a:r>
              <a:rPr lang="hu-HU" dirty="0"/>
              <a:t> </a:t>
            </a:r>
            <a:r>
              <a:rPr lang="hu-HU" dirty="0" err="1"/>
              <a:t>limits</a:t>
            </a:r>
            <a:r>
              <a:rPr lang="hu-HU" dirty="0"/>
              <a:t> </a:t>
            </a:r>
            <a:r>
              <a:rPr lang="hu-HU" dirty="0" err="1"/>
              <a:t>meet</a:t>
            </a:r>
            <a:r>
              <a:rPr lang="hu-HU" dirty="0"/>
              <a:t> </a:t>
            </a:r>
            <a:r>
              <a:rPr lang="hu-HU" dirty="0" err="1"/>
              <a:t>Markov</a:t>
            </a:r>
            <a:r>
              <a:rPr lang="hu-HU" dirty="0"/>
              <a:t> </a:t>
            </a:r>
            <a:r>
              <a:rPr lang="hu-HU" dirty="0" err="1"/>
              <a:t>chains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765932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 smtClean="0"/>
              <a:t>László Lovász</a:t>
            </a:r>
          </a:p>
          <a:p>
            <a:r>
              <a:rPr lang="hu-HU" sz="3200" dirty="0" smtClean="0"/>
              <a:t>Rényi Institute, Budapest</a:t>
            </a:r>
          </a:p>
          <a:p>
            <a:r>
              <a:rPr lang="hu-HU" sz="3200" dirty="0" smtClean="0"/>
              <a:t>Eötvös Loránd University, Budapest</a:t>
            </a:r>
            <a:endParaRPr lang="hu-HU" sz="3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November 2021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2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r>
              <a:rPr lang="hu-HU" sz="3600" dirty="0" smtClean="0"/>
              <a:t>: </a:t>
            </a:r>
            <a:r>
              <a:rPr lang="hu-HU" sz="3600" dirty="0" err="1" smtClean="0"/>
              <a:t>examples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200" y="1155940"/>
            <a:ext cx="4241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0000AD"/>
                </a:solidFill>
              </a:rPr>
              <a:t>Graphons</a:t>
            </a:r>
            <a:r>
              <a:rPr lang="hu-HU" sz="3200" dirty="0" smtClean="0">
                <a:solidFill>
                  <a:srgbClr val="0000AD"/>
                </a:solidFill>
              </a:rPr>
              <a:t> and </a:t>
            </a:r>
            <a:r>
              <a:rPr lang="hu-HU" sz="3200" dirty="0" err="1" smtClean="0">
                <a:solidFill>
                  <a:srgbClr val="0000AD"/>
                </a:solidFill>
              </a:rPr>
              <a:t>graphings</a:t>
            </a:r>
            <a:endParaRPr lang="hu-HU" sz="3200" dirty="0" smtClean="0">
              <a:solidFill>
                <a:srgbClr val="0000AD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i="1" dirty="0" err="1" smtClean="0">
                <a:solidFill>
                  <a:srgbClr val="0000AD"/>
                </a:solidFill>
              </a:rPr>
              <a:t>L</a:t>
            </a:r>
            <a:r>
              <a:rPr lang="hu-HU" sz="3200" i="1" baseline="30000" dirty="0" err="1" smtClean="0">
                <a:solidFill>
                  <a:srgbClr val="0000AD"/>
                </a:solidFill>
              </a:rPr>
              <a:t>p</a:t>
            </a:r>
            <a:r>
              <a:rPr lang="hu-HU" sz="3200" dirty="0" err="1" smtClean="0">
                <a:solidFill>
                  <a:srgbClr val="0000AD"/>
                </a:solidFill>
              </a:rPr>
              <a:t>-graphons</a:t>
            </a:r>
            <a:endParaRPr lang="hu-HU" sz="3200" dirty="0">
              <a:solidFill>
                <a:srgbClr val="0000AD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FF0000"/>
                </a:solidFill>
              </a:rPr>
              <a:t>Orthogonality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spaces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09800" y="4217576"/>
            <a:ext cx="7114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Are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Markov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spaces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rich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enough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to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allow</a:t>
            </a:r>
            <a:r>
              <a:rPr lang="hu-HU" sz="3200" i="1" dirty="0"/>
              <a:t> </a:t>
            </a:r>
            <a:endParaRPr lang="hu-HU" sz="3200" i="1" dirty="0" smtClean="0"/>
          </a:p>
          <a:p>
            <a:r>
              <a:rPr lang="hu-HU" sz="3200" i="1" dirty="0" err="1" smtClean="0"/>
              <a:t>nontrivial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generalization</a:t>
            </a:r>
            <a:r>
              <a:rPr lang="hu-HU" sz="3200" i="1" dirty="0"/>
              <a:t> </a:t>
            </a:r>
            <a:r>
              <a:rPr lang="hu-HU" sz="3200" i="1" dirty="0" smtClean="0"/>
              <a:t>of </a:t>
            </a:r>
            <a:r>
              <a:rPr lang="hu-HU" sz="3200" i="1" dirty="0" err="1" smtClean="0"/>
              <a:t>graph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theory</a:t>
            </a:r>
            <a:r>
              <a:rPr lang="hu-HU" sz="3200" i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1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Graphs</a:t>
            </a:r>
            <a:r>
              <a:rPr lang="hu-HU" sz="3600" dirty="0" smtClean="0"/>
              <a:t> and </a:t>
            </a:r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38200" y="1155940"/>
            <a:ext cx="99420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rgbClr val="FF0000"/>
                </a:solidFill>
              </a:rPr>
              <a:t>Flow </a:t>
            </a:r>
            <a:r>
              <a:rPr lang="hu-HU" sz="3200" dirty="0" err="1" smtClean="0">
                <a:solidFill>
                  <a:srgbClr val="FF0000"/>
                </a:solidFill>
              </a:rPr>
              <a:t>theory</a:t>
            </a:r>
            <a:endParaRPr lang="hu-HU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FF0000"/>
                </a:solidFill>
              </a:rPr>
              <a:t>Sampling</a:t>
            </a:r>
            <a:r>
              <a:rPr lang="hu-HU" sz="3200" dirty="0" smtClean="0">
                <a:solidFill>
                  <a:srgbClr val="FF0000"/>
                </a:solidFill>
              </a:rPr>
              <a:t> and </a:t>
            </a:r>
            <a:r>
              <a:rPr lang="hu-HU" sz="3200" dirty="0" err="1" smtClean="0">
                <a:solidFill>
                  <a:srgbClr val="FF0000"/>
                </a:solidFill>
              </a:rPr>
              <a:t>subgaph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density</a:t>
            </a:r>
            <a:endParaRPr lang="hu-HU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rgbClr val="0000AD"/>
                </a:solidFill>
              </a:rPr>
              <a:t>Random </a:t>
            </a:r>
            <a:r>
              <a:rPr lang="hu-HU" sz="3200" dirty="0" err="1">
                <a:solidFill>
                  <a:srgbClr val="0000AD"/>
                </a:solidFill>
              </a:rPr>
              <a:t>walks</a:t>
            </a:r>
            <a:endParaRPr lang="hu-HU" sz="3200" dirty="0">
              <a:solidFill>
                <a:srgbClr val="0000AD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rgbClr val="0000AD"/>
                </a:solidFill>
              </a:rPr>
              <a:t>Expanders</a:t>
            </a:r>
            <a:r>
              <a:rPr lang="hu-HU" sz="3200" dirty="0">
                <a:solidFill>
                  <a:srgbClr val="0000AD"/>
                </a:solidFill>
              </a:rPr>
              <a:t> and </a:t>
            </a:r>
            <a:r>
              <a:rPr lang="hu-HU" sz="3200" dirty="0" err="1" smtClean="0">
                <a:solidFill>
                  <a:srgbClr val="0000AD"/>
                </a:solidFill>
              </a:rPr>
              <a:t>spectra</a:t>
            </a:r>
            <a:endParaRPr lang="hu-HU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 smtClean="0"/>
              <a:t>Cut</a:t>
            </a:r>
            <a:r>
              <a:rPr lang="hu-HU" sz="3200" dirty="0" smtClean="0"/>
              <a:t> </a:t>
            </a:r>
            <a:r>
              <a:rPr lang="hu-HU" sz="3200" dirty="0" err="1" smtClean="0"/>
              <a:t>distance</a:t>
            </a:r>
            <a:r>
              <a:rPr lang="hu-HU" sz="3200" dirty="0" smtClean="0"/>
              <a:t>, </a:t>
            </a:r>
            <a:r>
              <a:rPr lang="hu-HU" sz="3200" dirty="0" err="1" smtClean="0"/>
              <a:t>counting</a:t>
            </a:r>
            <a:r>
              <a:rPr lang="hu-HU" sz="3200" dirty="0" smtClean="0"/>
              <a:t> lemma and </a:t>
            </a:r>
            <a:r>
              <a:rPr lang="hu-HU" sz="3200" dirty="0" err="1" smtClean="0"/>
              <a:t>inverse</a:t>
            </a:r>
            <a:r>
              <a:rPr lang="hu-HU" sz="3200" dirty="0" smtClean="0"/>
              <a:t> </a:t>
            </a:r>
            <a:r>
              <a:rPr lang="hu-HU" sz="3200" dirty="0" err="1" smtClean="0"/>
              <a:t>counting</a:t>
            </a:r>
            <a:r>
              <a:rPr lang="hu-HU" sz="3200" dirty="0" smtClean="0"/>
              <a:t> lemma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/>
              <a:t>Regularity</a:t>
            </a:r>
            <a:r>
              <a:rPr lang="hu-HU" sz="3200" dirty="0" smtClean="0"/>
              <a:t> </a:t>
            </a:r>
            <a:r>
              <a:rPr lang="hu-HU" sz="3200" dirty="0" err="1" smtClean="0"/>
              <a:t>partitions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7595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Circulations</a:t>
            </a:r>
            <a:endParaRPr lang="en-US" sz="3600" dirty="0"/>
          </a:p>
        </p:txBody>
      </p:sp>
      <p:cxnSp>
        <p:nvCxnSpPr>
          <p:cNvPr id="3" name="Egyenes összekötő 2"/>
          <p:cNvCxnSpPr/>
          <p:nvPr/>
        </p:nvCxnSpPr>
        <p:spPr>
          <a:xfrm>
            <a:off x="4793858" y="914400"/>
            <a:ext cx="8627" cy="518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5130960" y="1371600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α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ϵ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 </a:t>
            </a:r>
            <a:r>
              <a:rPr lang="hu-HU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M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(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 x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)</a:t>
            </a:r>
            <a:endParaRPr lang="hu-HU" sz="32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5163618" y="222481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α</a:t>
            </a:r>
            <a:r>
              <a:rPr lang="hu-HU" sz="3200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1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 =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 α</a:t>
            </a:r>
            <a:r>
              <a:rPr lang="hu-HU" sz="3200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Two" panose="02050601010101010101" pitchFamily="18" charset="2"/>
              </a:rPr>
              <a:t>2</a:t>
            </a:r>
            <a:endParaRPr lang="hu-HU" sz="3200" baseline="30000" dirty="0" smtClean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932317" y="1663987"/>
            <a:ext cx="1354347" cy="1053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1959634" y="2461404"/>
            <a:ext cx="1201947" cy="2559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1918658" y="1472241"/>
            <a:ext cx="27317" cy="1245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730370" y="2717321"/>
            <a:ext cx="1104181" cy="629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1986951" y="2869722"/>
            <a:ext cx="100641" cy="1193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1124307" y="2828805"/>
            <a:ext cx="745467" cy="889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1869774" y="2589362"/>
            <a:ext cx="198407" cy="198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29020"/>
              </p:ext>
            </p:extLst>
          </p:nvPr>
        </p:nvGraphicFramePr>
        <p:xfrm>
          <a:off x="520700" y="4445000"/>
          <a:ext cx="33782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1384200" imgH="368280" progId="Equation.DSMT4">
                  <p:embed/>
                </p:oleObj>
              </mc:Choice>
              <mc:Fallback>
                <p:oleObj name="Equation" r:id="rId3" imgW="1384200" imgH="368280" progId="Equation.DSMT4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4445000"/>
                        <a:ext cx="3378200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1511943" y="19226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026646" y="18593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739763" y="24776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4</a:t>
            </a:r>
            <a:endParaRPr lang="hu-HU" sz="3200" dirty="0" smtClean="0">
              <a:solidFill>
                <a:srgbClr val="0070C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058282" y="31849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363297" y="32733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802696" y="265535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105583" y="3062376"/>
            <a:ext cx="5481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007FFF"/>
                </a:solidFill>
              </a:rPr>
              <a:t>Markov</a:t>
            </a:r>
            <a:r>
              <a:rPr lang="hu-HU" sz="3200" dirty="0" smtClean="0">
                <a:solidFill>
                  <a:srgbClr val="007FFF"/>
                </a:solidFill>
              </a:rPr>
              <a:t> </a:t>
            </a:r>
            <a:r>
              <a:rPr lang="hu-HU" sz="3200" dirty="0" err="1" smtClean="0">
                <a:solidFill>
                  <a:srgbClr val="007FFF"/>
                </a:solidFill>
              </a:rPr>
              <a:t>space</a:t>
            </a:r>
            <a:r>
              <a:rPr lang="hu-HU" sz="3200" dirty="0" smtClean="0">
                <a:solidFill>
                  <a:srgbClr val="007FFF"/>
                </a:solidFill>
              </a:rPr>
              <a:t>: </a:t>
            </a:r>
            <a:r>
              <a:rPr lang="hu-HU" sz="3200" dirty="0" err="1" smtClean="0"/>
              <a:t>circulation</a:t>
            </a:r>
            <a:r>
              <a:rPr lang="hu-HU" sz="3200" dirty="0" smtClean="0"/>
              <a:t> </a:t>
            </a:r>
            <a:r>
              <a:rPr lang="en-US" sz="3200" dirty="0">
                <a:sym typeface="Symbol" panose="05050102010706020507" pitchFamily="18" charset="2"/>
              </a:rPr>
              <a:t>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0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</a:t>
            </a:r>
            <a:r>
              <a:rPr lang="hu-H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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</a:t>
            </a:r>
            <a:endParaRPr lang="hu-HU" sz="3200" dirty="0" smtClean="0"/>
          </a:p>
        </p:txBody>
      </p:sp>
      <p:sp>
        <p:nvSpPr>
          <p:cNvPr id="21" name="Szövegdoboz 20"/>
          <p:cNvSpPr txBox="1"/>
          <p:nvPr/>
        </p:nvSpPr>
        <p:spPr>
          <a:xfrm>
            <a:off x="899029" y="5496805"/>
            <a:ext cx="264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FFF"/>
                </a:solidFill>
              </a:rPr>
              <a:t>flow </a:t>
            </a:r>
            <a:r>
              <a:rPr lang="hu-HU" sz="3200" dirty="0" err="1" smtClean="0">
                <a:solidFill>
                  <a:srgbClr val="007FFF"/>
                </a:solidFill>
              </a:rPr>
              <a:t>condition</a:t>
            </a:r>
            <a:endParaRPr lang="hu-HU" sz="3200" dirty="0" smtClean="0">
              <a:solidFill>
                <a:srgbClr val="007FFF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239654" y="4208950"/>
            <a:ext cx="6111881" cy="2050563"/>
            <a:chOff x="2239654" y="4208950"/>
            <a:chExt cx="6111881" cy="2050563"/>
          </a:xfrm>
        </p:grpSpPr>
        <p:sp>
          <p:nvSpPr>
            <p:cNvPr id="2" name="Szabadkézi sokszög 1"/>
            <p:cNvSpPr/>
            <p:nvPr/>
          </p:nvSpPr>
          <p:spPr>
            <a:xfrm>
              <a:off x="2239654" y="4208950"/>
              <a:ext cx="3263999" cy="1372341"/>
            </a:xfrm>
            <a:custGeom>
              <a:avLst/>
              <a:gdLst>
                <a:gd name="connsiteX0" fmla="*/ 1823388 w 3263999"/>
                <a:gd name="connsiteY0" fmla="*/ 1087669 h 1372341"/>
                <a:gd name="connsiteX1" fmla="*/ 1970037 w 3263999"/>
                <a:gd name="connsiteY1" fmla="*/ 302665 h 1372341"/>
                <a:gd name="connsiteX2" fmla="*/ 1167780 w 3263999"/>
                <a:gd name="connsiteY2" fmla="*/ 9367 h 1372341"/>
                <a:gd name="connsiteX3" fmla="*/ 279259 w 3263999"/>
                <a:gd name="connsiteY3" fmla="*/ 173269 h 1372341"/>
                <a:gd name="connsiteX4" fmla="*/ 46346 w 3263999"/>
                <a:gd name="connsiteY4" fmla="*/ 1113548 h 1372341"/>
                <a:gd name="connsiteX5" fmla="*/ 1081516 w 3263999"/>
                <a:gd name="connsiteY5" fmla="*/ 1225692 h 1372341"/>
                <a:gd name="connsiteX6" fmla="*/ 1866520 w 3263999"/>
                <a:gd name="connsiteY6" fmla="*/ 1122175 h 1372341"/>
                <a:gd name="connsiteX7" fmla="*/ 3263999 w 3263999"/>
                <a:gd name="connsiteY7" fmla="*/ 1372341 h 137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3999" h="1372341">
                  <a:moveTo>
                    <a:pt x="1823388" y="1087669"/>
                  </a:moveTo>
                  <a:cubicBezTo>
                    <a:pt x="1951346" y="785025"/>
                    <a:pt x="2079305" y="482382"/>
                    <a:pt x="1970037" y="302665"/>
                  </a:cubicBezTo>
                  <a:cubicBezTo>
                    <a:pt x="1860769" y="122948"/>
                    <a:pt x="1449576" y="30933"/>
                    <a:pt x="1167780" y="9367"/>
                  </a:cubicBezTo>
                  <a:cubicBezTo>
                    <a:pt x="885984" y="-12199"/>
                    <a:pt x="466165" y="-10761"/>
                    <a:pt x="279259" y="173269"/>
                  </a:cubicBezTo>
                  <a:cubicBezTo>
                    <a:pt x="92353" y="357299"/>
                    <a:pt x="-87363" y="938144"/>
                    <a:pt x="46346" y="1113548"/>
                  </a:cubicBezTo>
                  <a:cubicBezTo>
                    <a:pt x="180055" y="1288952"/>
                    <a:pt x="778154" y="1224254"/>
                    <a:pt x="1081516" y="1225692"/>
                  </a:cubicBezTo>
                  <a:cubicBezTo>
                    <a:pt x="1384878" y="1227130"/>
                    <a:pt x="1502773" y="1097734"/>
                    <a:pt x="1866520" y="1122175"/>
                  </a:cubicBezTo>
                  <a:cubicBezTo>
                    <a:pt x="2230267" y="1146617"/>
                    <a:pt x="2747133" y="1259479"/>
                    <a:pt x="3263999" y="13723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5520912" y="5345113"/>
              <a:ext cx="2830623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err="1" smtClean="0">
                  <a:solidFill>
                    <a:schemeClr val="tx1"/>
                  </a:solidFill>
                </a:rPr>
                <a:t>Measure</a:t>
              </a:r>
              <a:r>
                <a:rPr lang="hu-HU" sz="2800" dirty="0" smtClean="0">
                  <a:solidFill>
                    <a:schemeClr val="tx1"/>
                  </a:solidFill>
                </a:rPr>
                <a:t> </a:t>
              </a:r>
              <a:r>
                <a:rPr lang="hu-HU" sz="2800" dirty="0" err="1" smtClean="0">
                  <a:solidFill>
                    <a:schemeClr val="tx1"/>
                  </a:solidFill>
                </a:rPr>
                <a:t>on</a:t>
              </a:r>
              <a:r>
                <a:rPr lang="hu-HU" sz="2800" dirty="0" smtClean="0">
                  <a:solidFill>
                    <a:schemeClr val="tx1"/>
                  </a:solidFill>
                </a:rPr>
                <a:t> </a:t>
              </a:r>
              <a:r>
                <a:rPr lang="hu-HU" sz="2800" dirty="0" err="1" smtClean="0">
                  <a:solidFill>
                    <a:schemeClr val="tx1"/>
                  </a:solidFill>
                </a:rPr>
                <a:t>sets</a:t>
              </a:r>
              <a:r>
                <a:rPr lang="hu-HU" sz="2800" dirty="0" smtClean="0">
                  <a:solidFill>
                    <a:schemeClr val="tx1"/>
                  </a:solidFill>
                </a:rPr>
                <a:t> of </a:t>
              </a:r>
              <a:r>
                <a:rPr lang="hu-HU" sz="2800" dirty="0" err="1" smtClean="0">
                  <a:solidFill>
                    <a:schemeClr val="tx1"/>
                  </a:solidFill>
                </a:rPr>
                <a:t>edges</a:t>
              </a:r>
              <a:r>
                <a:rPr lang="hu-HU" sz="2800" dirty="0" smtClean="0">
                  <a:solidFill>
                    <a:schemeClr val="tx1"/>
                  </a:solidFill>
                </a:rPr>
                <a:t> </a:t>
              </a:r>
              <a:endParaRPr lang="hu-HU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0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Hoffman </a:t>
            </a:r>
            <a:r>
              <a:rPr lang="hu-HU" sz="3600" dirty="0" err="1" smtClean="0"/>
              <a:t>Circulation</a:t>
            </a:r>
            <a:r>
              <a:rPr lang="hu-HU" sz="3600" dirty="0" smtClean="0"/>
              <a:t> </a:t>
            </a:r>
            <a:r>
              <a:rPr lang="hu-HU" sz="3600" dirty="0" err="1" smtClean="0"/>
              <a:t>Theorem</a:t>
            </a:r>
            <a:endParaRPr lang="en-US" sz="36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237723" y="1177803"/>
            <a:ext cx="9179906" cy="2057795"/>
            <a:chOff x="1313895" y="1686757"/>
            <a:chExt cx="7919007" cy="2117041"/>
          </a:xfrm>
        </p:grpSpPr>
        <p:sp>
          <p:nvSpPr>
            <p:cNvPr id="3" name="Lekerekített téglalap 2"/>
            <p:cNvSpPr/>
            <p:nvPr/>
          </p:nvSpPr>
          <p:spPr>
            <a:xfrm>
              <a:off x="1313895" y="1686757"/>
              <a:ext cx="7919007" cy="21170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7" name="Objektum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9973818"/>
                </p:ext>
              </p:extLst>
            </p:nvPr>
          </p:nvGraphicFramePr>
          <p:xfrm>
            <a:off x="1562996" y="1853218"/>
            <a:ext cx="7320787" cy="1693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3" imgW="3492360" imgH="685800" progId="Equation.DSMT4">
                    <p:embed/>
                  </p:oleObj>
                </mc:Choice>
                <mc:Fallback>
                  <p:oleObj name="Equation" r:id="rId3" imgW="3492360" imgH="685800" progId="Equation.DSMT4">
                    <p:embed/>
                    <p:pic>
                      <p:nvPicPr>
                        <p:cNvPr id="22" name="Objektum 2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62996" y="1853218"/>
                          <a:ext cx="7320787" cy="16933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Ellipszis 10"/>
          <p:cNvSpPr/>
          <p:nvPr/>
        </p:nvSpPr>
        <p:spPr>
          <a:xfrm>
            <a:off x="4390844" y="4083371"/>
            <a:ext cx="974785" cy="1699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175343" y="4169635"/>
            <a:ext cx="1070846" cy="1613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675520" y="463546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/>
              <a:t>X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492824" y="461533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X</a:t>
            </a:r>
            <a:r>
              <a:rPr lang="hu-HU" sz="3200" i="1" baseline="30000" dirty="0" err="1" smtClean="0"/>
              <a:t>c</a:t>
            </a:r>
            <a:endParaRPr lang="hu-HU" sz="3200" i="1" baseline="30000" dirty="0" smtClean="0"/>
          </a:p>
        </p:txBody>
      </p:sp>
      <p:sp>
        <p:nvSpPr>
          <p:cNvPr id="9" name="Szabadkézi sokszög 8"/>
          <p:cNvSpPr/>
          <p:nvPr/>
        </p:nvSpPr>
        <p:spPr>
          <a:xfrm>
            <a:off x="4972546" y="4204799"/>
            <a:ext cx="1630392" cy="414466"/>
          </a:xfrm>
          <a:custGeom>
            <a:avLst/>
            <a:gdLst>
              <a:gd name="connsiteX0" fmla="*/ 0 w 1630392"/>
              <a:gd name="connsiteY0" fmla="*/ 354082 h 414466"/>
              <a:gd name="connsiteX1" fmla="*/ 690113 w 1630392"/>
              <a:gd name="connsiteY1" fmla="*/ 399 h 414466"/>
              <a:gd name="connsiteX2" fmla="*/ 1630392 w 1630392"/>
              <a:gd name="connsiteY2" fmla="*/ 414466 h 41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392" h="414466">
                <a:moveTo>
                  <a:pt x="0" y="354082"/>
                </a:moveTo>
                <a:cubicBezTo>
                  <a:pt x="209190" y="172208"/>
                  <a:pt x="418381" y="-9665"/>
                  <a:pt x="690113" y="399"/>
                </a:cubicBezTo>
                <a:cubicBezTo>
                  <a:pt x="961845" y="10463"/>
                  <a:pt x="1296118" y="212464"/>
                  <a:pt x="1630392" y="41446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 15"/>
          <p:cNvSpPr/>
          <p:nvPr/>
        </p:nvSpPr>
        <p:spPr>
          <a:xfrm rot="10800000">
            <a:off x="4874453" y="5187176"/>
            <a:ext cx="1630392" cy="414466"/>
          </a:xfrm>
          <a:custGeom>
            <a:avLst/>
            <a:gdLst>
              <a:gd name="connsiteX0" fmla="*/ 0 w 1630392"/>
              <a:gd name="connsiteY0" fmla="*/ 354082 h 414466"/>
              <a:gd name="connsiteX1" fmla="*/ 690113 w 1630392"/>
              <a:gd name="connsiteY1" fmla="*/ 399 h 414466"/>
              <a:gd name="connsiteX2" fmla="*/ 1630392 w 1630392"/>
              <a:gd name="connsiteY2" fmla="*/ 414466 h 41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392" h="414466">
                <a:moveTo>
                  <a:pt x="0" y="354082"/>
                </a:moveTo>
                <a:cubicBezTo>
                  <a:pt x="209190" y="172208"/>
                  <a:pt x="418381" y="-9665"/>
                  <a:pt x="690113" y="399"/>
                </a:cubicBezTo>
                <a:cubicBezTo>
                  <a:pt x="961845" y="10463"/>
                  <a:pt x="1296118" y="212464"/>
                  <a:pt x="1630392" y="41446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272771" y="3622321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X</a:t>
            </a:r>
            <a:r>
              <a:rPr lang="hu-HU" sz="3200" dirty="0" err="1" smtClean="0">
                <a:sym typeface="Symbol" panose="05050102010706020507" pitchFamily="18" charset="2"/>
              </a:rPr>
              <a:t></a:t>
            </a:r>
            <a:r>
              <a:rPr lang="hu-HU" sz="3200" i="1" dirty="0" err="1" smtClean="0">
                <a:sym typeface="Symbol" panose="05050102010706020507" pitchFamily="18" charset="2"/>
              </a:rPr>
              <a:t>X</a:t>
            </a:r>
            <a:r>
              <a:rPr lang="hu-HU" sz="3200" i="1" baseline="30000" dirty="0" err="1" smtClean="0">
                <a:sym typeface="Symbol" panose="05050102010706020507" pitchFamily="18" charset="2"/>
              </a:rPr>
              <a:t>c</a:t>
            </a:r>
            <a:endParaRPr lang="hu-HU" sz="3200" i="1" baseline="30000" dirty="0" smtClean="0"/>
          </a:p>
        </p:txBody>
      </p:sp>
      <p:sp>
        <p:nvSpPr>
          <p:cNvPr id="18" name="Szövegdoboz 17"/>
          <p:cNvSpPr txBox="1"/>
          <p:nvPr/>
        </p:nvSpPr>
        <p:spPr>
          <a:xfrm>
            <a:off x="5268627" y="5689605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X</a:t>
            </a:r>
            <a:r>
              <a:rPr lang="hu-HU" sz="3200" i="1" baseline="30000" dirty="0" err="1" smtClean="0"/>
              <a:t>c</a:t>
            </a:r>
            <a:r>
              <a:rPr lang="hu-HU" sz="3200" dirty="0" err="1" smtClean="0">
                <a:sym typeface="Symbol" panose="05050102010706020507" pitchFamily="18" charset="2"/>
              </a:rPr>
              <a:t></a:t>
            </a:r>
            <a:r>
              <a:rPr lang="hu-HU" sz="3200" i="1" dirty="0" err="1" smtClean="0">
                <a:sym typeface="Symbol" panose="05050102010706020507" pitchFamily="18" charset="2"/>
              </a:rPr>
              <a:t>X</a:t>
            </a:r>
            <a:endParaRPr lang="hu-HU" sz="3200" i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222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Flow </a:t>
            </a:r>
            <a:r>
              <a:rPr lang="hu-HU" sz="3600" dirty="0" err="1" smtClean="0"/>
              <a:t>theory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838200" y="914400"/>
            <a:ext cx="80728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/>
              <a:t>Natural</a:t>
            </a:r>
            <a:r>
              <a:rPr lang="hu-HU" sz="3200" dirty="0" smtClean="0"/>
              <a:t> </a:t>
            </a:r>
            <a:r>
              <a:rPr lang="hu-HU" sz="3200" dirty="0" err="1" smtClean="0"/>
              <a:t>generalizations</a:t>
            </a:r>
            <a:r>
              <a:rPr lang="hu-HU" sz="3200" dirty="0" smtClean="0"/>
              <a:t> of: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- Max-Flow-Min-</a:t>
            </a:r>
            <a:r>
              <a:rPr lang="hu-HU" sz="3200" dirty="0" err="1" smtClean="0"/>
              <a:t>Cut</a:t>
            </a:r>
            <a:r>
              <a:rPr lang="hu-HU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- </a:t>
            </a:r>
            <a:r>
              <a:rPr lang="hu-HU" sz="3200" dirty="0" err="1" smtClean="0"/>
              <a:t>decomposition</a:t>
            </a:r>
            <a:r>
              <a:rPr lang="hu-HU" sz="3200" dirty="0" smtClean="0"/>
              <a:t> of flows </a:t>
            </a:r>
            <a:r>
              <a:rPr lang="hu-HU" sz="3200" dirty="0" err="1" smtClean="0"/>
              <a:t>into</a:t>
            </a:r>
            <a:r>
              <a:rPr lang="hu-HU" sz="3200" dirty="0" smtClean="0"/>
              <a:t> </a:t>
            </a:r>
            <a:r>
              <a:rPr lang="hu-HU" sz="3200" dirty="0" err="1" smtClean="0"/>
              <a:t>paths</a:t>
            </a:r>
            <a:r>
              <a:rPr lang="hu-HU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- minimum cost flow/</a:t>
            </a:r>
            <a:r>
              <a:rPr lang="hu-HU" sz="3200" dirty="0" err="1" smtClean="0"/>
              <a:t>circulation</a:t>
            </a:r>
            <a:r>
              <a:rPr lang="hu-HU" sz="3200" dirty="0" smtClean="0"/>
              <a:t> </a:t>
            </a:r>
            <a:r>
              <a:rPr lang="hu-HU" sz="3200" dirty="0" err="1" smtClean="0"/>
              <a:t>theorem</a:t>
            </a:r>
            <a:r>
              <a:rPr lang="hu-HU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- </a:t>
            </a:r>
            <a:r>
              <a:rPr lang="hu-HU" sz="3200" dirty="0" err="1" smtClean="0"/>
              <a:t>integrality</a:t>
            </a:r>
            <a:r>
              <a:rPr lang="hu-HU" sz="3200" dirty="0" smtClean="0"/>
              <a:t> of </a:t>
            </a:r>
            <a:r>
              <a:rPr lang="hu-HU" sz="3200" dirty="0" err="1" smtClean="0"/>
              <a:t>potentials</a:t>
            </a:r>
            <a:r>
              <a:rPr lang="hu-HU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-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multicommodity</a:t>
            </a:r>
            <a:r>
              <a:rPr lang="hu-HU" sz="3200" dirty="0" smtClean="0">
                <a:solidFill>
                  <a:srgbClr val="FF0000"/>
                </a:solidFill>
              </a:rPr>
              <a:t> flows.</a:t>
            </a:r>
          </a:p>
        </p:txBody>
      </p:sp>
    </p:spTree>
    <p:extLst>
      <p:ext uri="{BB962C8B-B14F-4D97-AF65-F5344CB8AC3E}">
        <p14:creationId xmlns:p14="http://schemas.microsoft.com/office/powerpoint/2010/main" val="9797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Multicommodity</a:t>
            </a:r>
            <a:r>
              <a:rPr lang="hu-HU" sz="3600" dirty="0" smtClean="0"/>
              <a:t> flows (</a:t>
            </a:r>
            <a:r>
              <a:rPr lang="hu-HU" sz="3600" dirty="0" err="1" smtClean="0"/>
              <a:t>finite</a:t>
            </a:r>
            <a:r>
              <a:rPr lang="hu-HU" sz="3600" dirty="0" smtClean="0"/>
              <a:t> </a:t>
            </a:r>
            <a:r>
              <a:rPr lang="hu-HU" sz="3600" dirty="0" err="1" smtClean="0"/>
              <a:t>case</a:t>
            </a:r>
            <a:r>
              <a:rPr lang="hu-HU" sz="3600" dirty="0" smtClean="0"/>
              <a:t>)</a:t>
            </a:r>
            <a:endParaRPr lang="en-US" sz="36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14402" y="1019784"/>
            <a:ext cx="3283180" cy="1048955"/>
            <a:chOff x="691997" y="2165545"/>
            <a:chExt cx="5376750" cy="1717836"/>
          </a:xfrm>
        </p:grpSpPr>
        <p:sp>
          <p:nvSpPr>
            <p:cNvPr id="3" name="Szabadkézi sokszög 2"/>
            <p:cNvSpPr/>
            <p:nvPr/>
          </p:nvSpPr>
          <p:spPr>
            <a:xfrm>
              <a:off x="1164771" y="2195383"/>
              <a:ext cx="3526971" cy="1687998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687998">
                  <a:moveTo>
                    <a:pt x="0" y="1309818"/>
                  </a:moveTo>
                  <a:cubicBezTo>
                    <a:pt x="627743" y="1034047"/>
                    <a:pt x="789215" y="925189"/>
                    <a:pt x="1055915" y="721989"/>
                  </a:cubicBezTo>
                  <a:cubicBezTo>
                    <a:pt x="1322615" y="518789"/>
                    <a:pt x="1318986" y="190404"/>
                    <a:pt x="1600200" y="90618"/>
                  </a:cubicBezTo>
                  <a:cubicBezTo>
                    <a:pt x="1881414" y="-9168"/>
                    <a:pt x="2131786" y="-61782"/>
                    <a:pt x="2743200" y="123275"/>
                  </a:cubicBezTo>
                  <a:cubicBezTo>
                    <a:pt x="2472871" y="787303"/>
                    <a:pt x="2509157" y="683889"/>
                    <a:pt x="2264229" y="1005018"/>
                  </a:cubicBezTo>
                  <a:cubicBezTo>
                    <a:pt x="2019301" y="1326147"/>
                    <a:pt x="1487714" y="1567447"/>
                    <a:pt x="1110343" y="1625504"/>
                  </a:cubicBezTo>
                  <a:cubicBezTo>
                    <a:pt x="732972" y="1683561"/>
                    <a:pt x="417286" y="1825075"/>
                    <a:pt x="0" y="13098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 flipV="1">
              <a:off x="1317171" y="2347783"/>
              <a:ext cx="4310743" cy="1353360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687998">
                  <a:moveTo>
                    <a:pt x="0" y="1309818"/>
                  </a:moveTo>
                  <a:cubicBezTo>
                    <a:pt x="627743" y="1034047"/>
                    <a:pt x="789215" y="925189"/>
                    <a:pt x="1055915" y="721989"/>
                  </a:cubicBezTo>
                  <a:cubicBezTo>
                    <a:pt x="1322615" y="518789"/>
                    <a:pt x="1318986" y="190404"/>
                    <a:pt x="1600200" y="90618"/>
                  </a:cubicBezTo>
                  <a:cubicBezTo>
                    <a:pt x="1881414" y="-9168"/>
                    <a:pt x="2131786" y="-61782"/>
                    <a:pt x="2743200" y="123275"/>
                  </a:cubicBezTo>
                  <a:cubicBezTo>
                    <a:pt x="2472871" y="787303"/>
                    <a:pt x="2509157" y="683889"/>
                    <a:pt x="2264229" y="1005018"/>
                  </a:cubicBezTo>
                  <a:cubicBezTo>
                    <a:pt x="2019301" y="1326147"/>
                    <a:pt x="1487714" y="1567447"/>
                    <a:pt x="1110343" y="1625504"/>
                  </a:cubicBezTo>
                  <a:cubicBezTo>
                    <a:pt x="732972" y="1683561"/>
                    <a:pt x="417286" y="1825075"/>
                    <a:pt x="0" y="13098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 rot="12574278" flipV="1">
              <a:off x="4443747" y="2602891"/>
              <a:ext cx="1446450" cy="681167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  <a:gd name="connsiteX0" fmla="*/ 0 w 2918566"/>
                <a:gd name="connsiteY0" fmla="*/ 1284929 h 1663109"/>
                <a:gd name="connsiteX1" fmla="*/ 1055915 w 2918566"/>
                <a:gd name="connsiteY1" fmla="*/ 697100 h 1663109"/>
                <a:gd name="connsiteX2" fmla="*/ 1600200 w 2918566"/>
                <a:gd name="connsiteY2" fmla="*/ 65729 h 1663109"/>
                <a:gd name="connsiteX3" fmla="*/ 2918566 w 2918566"/>
                <a:gd name="connsiteY3" fmla="*/ 145033 h 1663109"/>
                <a:gd name="connsiteX4" fmla="*/ 2264229 w 2918566"/>
                <a:gd name="connsiteY4" fmla="*/ 980129 h 1663109"/>
                <a:gd name="connsiteX5" fmla="*/ 1110343 w 2918566"/>
                <a:gd name="connsiteY5" fmla="*/ 1600615 h 1663109"/>
                <a:gd name="connsiteX6" fmla="*/ 0 w 2918566"/>
                <a:gd name="connsiteY6" fmla="*/ 1284929 h 166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8566" h="1663109">
                  <a:moveTo>
                    <a:pt x="0" y="1284929"/>
                  </a:moveTo>
                  <a:cubicBezTo>
                    <a:pt x="627743" y="1009158"/>
                    <a:pt x="789215" y="900300"/>
                    <a:pt x="1055915" y="697100"/>
                  </a:cubicBezTo>
                  <a:cubicBezTo>
                    <a:pt x="1322615" y="493900"/>
                    <a:pt x="1289758" y="157740"/>
                    <a:pt x="1600200" y="65729"/>
                  </a:cubicBezTo>
                  <a:cubicBezTo>
                    <a:pt x="1910642" y="-26282"/>
                    <a:pt x="2307152" y="-40024"/>
                    <a:pt x="2918566" y="145033"/>
                  </a:cubicBezTo>
                  <a:cubicBezTo>
                    <a:pt x="2648237" y="809061"/>
                    <a:pt x="2509157" y="659000"/>
                    <a:pt x="2264229" y="980129"/>
                  </a:cubicBezTo>
                  <a:cubicBezTo>
                    <a:pt x="2019301" y="1301258"/>
                    <a:pt x="1487714" y="1542558"/>
                    <a:pt x="1110343" y="1600615"/>
                  </a:cubicBezTo>
                  <a:cubicBezTo>
                    <a:pt x="732972" y="1658672"/>
                    <a:pt x="417286" y="1800186"/>
                    <a:pt x="0" y="128492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Ellipszis 3"/>
            <p:cNvSpPr/>
            <p:nvPr/>
          </p:nvSpPr>
          <p:spPr>
            <a:xfrm>
              <a:off x="1202871" y="2523940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1082215" y="3394797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4544784" y="2165545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5470071" y="3436355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691997" y="2272683"/>
              <a:ext cx="36580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s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730193" y="320770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t</a:t>
              </a: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5696072" y="898051"/>
            <a:ext cx="3637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/>
              <a:t>σ</a:t>
            </a:r>
            <a:r>
              <a:rPr lang="hu-HU" sz="3200" i="1" baseline="-25000" dirty="0" err="1"/>
              <a:t>st</a:t>
            </a:r>
            <a:r>
              <a:rPr lang="hu-HU" sz="3200" i="1" dirty="0"/>
              <a:t>:</a:t>
            </a:r>
            <a:r>
              <a:rPr lang="hu-HU" sz="3200" baseline="-25000" dirty="0"/>
              <a:t> </a:t>
            </a:r>
            <a:r>
              <a:rPr lang="hu-HU" sz="3200" dirty="0"/>
              <a:t> </a:t>
            </a:r>
            <a:r>
              <a:rPr lang="hu-HU" sz="3200" dirty="0" err="1" smtClean="0"/>
              <a:t>demand</a:t>
            </a:r>
            <a:r>
              <a:rPr lang="hu-HU" sz="3200" dirty="0" smtClean="0"/>
              <a:t>  </a:t>
            </a:r>
            <a:r>
              <a:rPr lang="hu-HU" sz="3200" dirty="0" smtClean="0">
                <a:sym typeface="Symbol" panose="05050102010706020507" pitchFamily="18" charset="2"/>
              </a:rPr>
              <a:t></a:t>
            </a:r>
            <a:r>
              <a:rPr lang="hu-HU" sz="3200" i="1" dirty="0" err="1" smtClean="0">
                <a:sym typeface="Symbol" panose="05050102010706020507" pitchFamily="18" charset="2"/>
              </a:rPr>
              <a:t>s,t</a:t>
            </a:r>
            <a:r>
              <a:rPr lang="hu-HU" sz="3200" dirty="0" err="1" smtClean="0">
                <a:sym typeface="Symbol" panose="05050102010706020507" pitchFamily="18" charset="2"/>
              </a:rPr>
              <a:t></a:t>
            </a:r>
            <a:r>
              <a:rPr lang="hu-HU" sz="3200" i="1" dirty="0" err="1" smtClean="0">
                <a:sym typeface="Symbol" panose="05050102010706020507" pitchFamily="18" charset="2"/>
              </a:rPr>
              <a:t>V</a:t>
            </a:r>
            <a:endParaRPr lang="hu-HU" sz="3200" i="1" dirty="0" smtClean="0"/>
          </a:p>
          <a:p>
            <a:pPr>
              <a:lnSpc>
                <a:spcPct val="150000"/>
              </a:lnSpc>
            </a:pPr>
            <a:r>
              <a:rPr lang="el-GR" sz="3200" dirty="0" smtClean="0">
                <a:sym typeface="Symbol" panose="05050102010706020507" pitchFamily="18" charset="2"/>
              </a:rPr>
              <a:t></a:t>
            </a:r>
            <a:r>
              <a:rPr lang="hu-HU" sz="3200" i="1" baseline="-25000" dirty="0" err="1" smtClean="0"/>
              <a:t>ij</a:t>
            </a:r>
            <a:r>
              <a:rPr lang="hu-HU" sz="3200" i="1" dirty="0" smtClean="0"/>
              <a:t>:</a:t>
            </a:r>
            <a:r>
              <a:rPr lang="hu-HU" sz="3200" baseline="-25000" dirty="0" smtClean="0"/>
              <a:t> </a:t>
            </a:r>
            <a:r>
              <a:rPr lang="hu-HU" sz="3200" dirty="0" smtClean="0"/>
              <a:t> </a:t>
            </a:r>
            <a:r>
              <a:rPr lang="hu-HU" sz="3200" dirty="0" err="1" smtClean="0"/>
              <a:t>capacity</a:t>
            </a:r>
            <a:r>
              <a:rPr lang="hu-HU" sz="3200" dirty="0" smtClean="0"/>
              <a:t>  </a:t>
            </a:r>
            <a:r>
              <a:rPr lang="hu-HU" sz="3200" dirty="0" smtClean="0">
                <a:sym typeface="Symbol" panose="05050102010706020507" pitchFamily="18" charset="2"/>
              </a:rPr>
              <a:t></a:t>
            </a:r>
            <a:r>
              <a:rPr lang="hu-HU" sz="3200" i="1" dirty="0" err="1" smtClean="0">
                <a:sym typeface="Symbol" panose="05050102010706020507" pitchFamily="18" charset="2"/>
              </a:rPr>
              <a:t>ij</a:t>
            </a:r>
            <a:r>
              <a:rPr lang="hu-HU" sz="3200" dirty="0" err="1" smtClean="0">
                <a:sym typeface="Symbol" panose="05050102010706020507" pitchFamily="18" charset="2"/>
              </a:rPr>
              <a:t></a:t>
            </a:r>
            <a:r>
              <a:rPr lang="hu-HU" sz="3200" i="1" dirty="0" err="1" smtClean="0">
                <a:sym typeface="Symbol" panose="05050102010706020507" pitchFamily="18" charset="2"/>
              </a:rPr>
              <a:t>E</a:t>
            </a:r>
            <a:endParaRPr lang="hu-HU" sz="3200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928285" y="2565604"/>
            <a:ext cx="3670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0000FF"/>
                </a:solidFill>
              </a:rPr>
              <a:t>Want</a:t>
            </a:r>
            <a:r>
              <a:rPr lang="hu-HU" sz="3200" dirty="0" smtClean="0">
                <a:solidFill>
                  <a:srgbClr val="0000FF"/>
                </a:solidFill>
              </a:rPr>
              <a:t>:  </a:t>
            </a:r>
            <a:r>
              <a:rPr lang="hu-HU" sz="3200" dirty="0" smtClean="0"/>
              <a:t>(</a:t>
            </a:r>
            <a:r>
              <a:rPr lang="hu-HU" sz="3200" i="1" dirty="0" err="1"/>
              <a:t>f</a:t>
            </a:r>
            <a:r>
              <a:rPr lang="hu-HU" sz="3200" i="1" baseline="-25000" dirty="0" err="1"/>
              <a:t>st</a:t>
            </a:r>
            <a:r>
              <a:rPr lang="hu-HU" sz="3200" dirty="0"/>
              <a:t>:</a:t>
            </a:r>
            <a:r>
              <a:rPr lang="hu-HU" sz="3200" dirty="0" smtClean="0"/>
              <a:t> </a:t>
            </a:r>
            <a:r>
              <a:rPr lang="hu-HU" sz="3200" i="1" dirty="0" err="1" smtClean="0">
                <a:sym typeface="Symbol" panose="05050102010706020507" pitchFamily="18" charset="2"/>
              </a:rPr>
              <a:t>s,t</a:t>
            </a:r>
            <a:r>
              <a:rPr lang="hu-HU" sz="3200" dirty="0" err="1">
                <a:sym typeface="Symbol" panose="05050102010706020507" pitchFamily="18" charset="2"/>
              </a:rPr>
              <a:t></a:t>
            </a:r>
            <a:r>
              <a:rPr lang="hu-HU" sz="3200" i="1" dirty="0" err="1" smtClean="0">
                <a:sym typeface="Symbol" panose="05050102010706020507" pitchFamily="18" charset="2"/>
              </a:rPr>
              <a:t>V</a:t>
            </a:r>
            <a:r>
              <a:rPr lang="hu-HU" sz="3200" i="1" dirty="0" smtClean="0">
                <a:sym typeface="Symbol" panose="05050102010706020507" pitchFamily="18" charset="2"/>
              </a:rPr>
              <a:t>)</a:t>
            </a:r>
            <a:endParaRPr lang="hu-HU" sz="3200" i="1" dirty="0"/>
          </a:p>
          <a:p>
            <a:pPr>
              <a:lnSpc>
                <a:spcPct val="150000"/>
              </a:lnSpc>
            </a:pPr>
            <a:r>
              <a:rPr lang="hu-HU" sz="3200" i="1" dirty="0" err="1" smtClean="0"/>
              <a:t>f</a:t>
            </a:r>
            <a:r>
              <a:rPr lang="hu-HU" sz="3200" i="1" baseline="-25000" dirty="0" err="1" smtClean="0"/>
              <a:t>st</a:t>
            </a:r>
            <a:r>
              <a:rPr lang="hu-HU" sz="3200" dirty="0"/>
              <a:t>: </a:t>
            </a:r>
            <a:r>
              <a:rPr lang="hu-HU" sz="3200" i="1" dirty="0"/>
              <a:t>s</a:t>
            </a:r>
            <a:r>
              <a:rPr lang="hu-HU" sz="3200" dirty="0"/>
              <a:t>-</a:t>
            </a:r>
            <a:r>
              <a:rPr lang="hu-HU" sz="3200" i="1" dirty="0"/>
              <a:t>t</a:t>
            </a:r>
            <a:r>
              <a:rPr lang="hu-HU" sz="3200" dirty="0"/>
              <a:t> flow of </a:t>
            </a:r>
            <a:r>
              <a:rPr lang="hu-HU" sz="3200" dirty="0" err="1"/>
              <a:t>value</a:t>
            </a:r>
            <a:r>
              <a:rPr lang="hu-HU" sz="3200" dirty="0"/>
              <a:t> </a:t>
            </a:r>
            <a:r>
              <a:rPr lang="hu-HU" sz="3200" dirty="0" smtClean="0"/>
              <a:t>1</a:t>
            </a:r>
            <a:endParaRPr lang="hu-HU" sz="3200" dirty="0"/>
          </a:p>
        </p:txBody>
      </p:sp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71764"/>
              </p:ext>
            </p:extLst>
          </p:nvPr>
        </p:nvGraphicFramePr>
        <p:xfrm>
          <a:off x="838200" y="4316675"/>
          <a:ext cx="4159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1663560" imgH="266400" progId="Equation.DSMT4">
                  <p:embed/>
                </p:oleObj>
              </mc:Choice>
              <mc:Fallback>
                <p:oleObj name="Equation" r:id="rId3" imgW="1663560" imgH="266400" progId="Equation.DSMT4">
                  <p:embed/>
                  <p:pic>
                    <p:nvPicPr>
                      <p:cNvPr id="20" name="Objektum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316675"/>
                        <a:ext cx="41592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948516" y="3534868"/>
            <a:ext cx="515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solidFill>
                  <a:srgbClr val="0000FF"/>
                </a:solidFill>
              </a:rPr>
              <a:t>feasible</a:t>
            </a:r>
            <a:r>
              <a:rPr lang="hu-HU" sz="3200" dirty="0" smtClean="0">
                <a:solidFill>
                  <a:srgbClr val="0000FF"/>
                </a:solidFill>
              </a:rPr>
              <a:t> </a:t>
            </a:r>
            <a:r>
              <a:rPr lang="hu-HU" sz="3200" dirty="0" err="1" smtClean="0">
                <a:solidFill>
                  <a:srgbClr val="0000FF"/>
                </a:solidFill>
              </a:rPr>
              <a:t>multicommodity</a:t>
            </a:r>
            <a:r>
              <a:rPr lang="hu-HU" sz="3200" dirty="0" smtClean="0">
                <a:solidFill>
                  <a:srgbClr val="0000FF"/>
                </a:solidFill>
              </a:rPr>
              <a:t> flow</a:t>
            </a:r>
          </a:p>
        </p:txBody>
      </p:sp>
    </p:spTree>
    <p:extLst>
      <p:ext uri="{BB962C8B-B14F-4D97-AF65-F5344CB8AC3E}">
        <p14:creationId xmlns:p14="http://schemas.microsoft.com/office/powerpoint/2010/main" val="33100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Multicommodity</a:t>
            </a:r>
            <a:r>
              <a:rPr lang="hu-HU" sz="3600" dirty="0" smtClean="0"/>
              <a:t> flows (</a:t>
            </a:r>
            <a:r>
              <a:rPr lang="hu-HU" sz="3600" dirty="0" err="1" smtClean="0"/>
              <a:t>finite</a:t>
            </a:r>
            <a:r>
              <a:rPr lang="hu-HU" sz="3600" dirty="0" smtClean="0"/>
              <a:t> </a:t>
            </a:r>
            <a:r>
              <a:rPr lang="hu-HU" sz="3600" dirty="0" err="1" smtClean="0"/>
              <a:t>case</a:t>
            </a:r>
            <a:r>
              <a:rPr lang="hu-HU" sz="3600" dirty="0" smtClean="0"/>
              <a:t>)</a:t>
            </a:r>
            <a:endParaRPr lang="en-US" sz="36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14402" y="1019784"/>
            <a:ext cx="3283180" cy="1048955"/>
            <a:chOff x="691997" y="2165545"/>
            <a:chExt cx="5376750" cy="1717836"/>
          </a:xfrm>
        </p:grpSpPr>
        <p:sp>
          <p:nvSpPr>
            <p:cNvPr id="3" name="Szabadkézi sokszög 2"/>
            <p:cNvSpPr/>
            <p:nvPr/>
          </p:nvSpPr>
          <p:spPr>
            <a:xfrm>
              <a:off x="1164771" y="2195383"/>
              <a:ext cx="3526971" cy="1687998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687998">
                  <a:moveTo>
                    <a:pt x="0" y="1309818"/>
                  </a:moveTo>
                  <a:cubicBezTo>
                    <a:pt x="627743" y="1034047"/>
                    <a:pt x="789215" y="925189"/>
                    <a:pt x="1055915" y="721989"/>
                  </a:cubicBezTo>
                  <a:cubicBezTo>
                    <a:pt x="1322615" y="518789"/>
                    <a:pt x="1318986" y="190404"/>
                    <a:pt x="1600200" y="90618"/>
                  </a:cubicBezTo>
                  <a:cubicBezTo>
                    <a:pt x="1881414" y="-9168"/>
                    <a:pt x="2131786" y="-61782"/>
                    <a:pt x="2743200" y="123275"/>
                  </a:cubicBezTo>
                  <a:cubicBezTo>
                    <a:pt x="2472871" y="787303"/>
                    <a:pt x="2509157" y="683889"/>
                    <a:pt x="2264229" y="1005018"/>
                  </a:cubicBezTo>
                  <a:cubicBezTo>
                    <a:pt x="2019301" y="1326147"/>
                    <a:pt x="1487714" y="1567447"/>
                    <a:pt x="1110343" y="1625504"/>
                  </a:cubicBezTo>
                  <a:cubicBezTo>
                    <a:pt x="732972" y="1683561"/>
                    <a:pt x="417286" y="1825075"/>
                    <a:pt x="0" y="13098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 flipV="1">
              <a:off x="1317171" y="2347783"/>
              <a:ext cx="4310743" cy="1353360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687998">
                  <a:moveTo>
                    <a:pt x="0" y="1309818"/>
                  </a:moveTo>
                  <a:cubicBezTo>
                    <a:pt x="627743" y="1034047"/>
                    <a:pt x="789215" y="925189"/>
                    <a:pt x="1055915" y="721989"/>
                  </a:cubicBezTo>
                  <a:cubicBezTo>
                    <a:pt x="1322615" y="518789"/>
                    <a:pt x="1318986" y="190404"/>
                    <a:pt x="1600200" y="90618"/>
                  </a:cubicBezTo>
                  <a:cubicBezTo>
                    <a:pt x="1881414" y="-9168"/>
                    <a:pt x="2131786" y="-61782"/>
                    <a:pt x="2743200" y="123275"/>
                  </a:cubicBezTo>
                  <a:cubicBezTo>
                    <a:pt x="2472871" y="787303"/>
                    <a:pt x="2509157" y="683889"/>
                    <a:pt x="2264229" y="1005018"/>
                  </a:cubicBezTo>
                  <a:cubicBezTo>
                    <a:pt x="2019301" y="1326147"/>
                    <a:pt x="1487714" y="1567447"/>
                    <a:pt x="1110343" y="1625504"/>
                  </a:cubicBezTo>
                  <a:cubicBezTo>
                    <a:pt x="732972" y="1683561"/>
                    <a:pt x="417286" y="1825075"/>
                    <a:pt x="0" y="130981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 rot="12574278" flipV="1">
              <a:off x="4443747" y="2602891"/>
              <a:ext cx="1446450" cy="681167"/>
            </a:xfrm>
            <a:custGeom>
              <a:avLst/>
              <a:gdLst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1159 w 2765657"/>
                <a:gd name="connsiteY0" fmla="*/ 1297501 h 2041811"/>
                <a:gd name="connsiteX1" fmla="*/ 1057074 w 2765657"/>
                <a:gd name="connsiteY1" fmla="*/ 709672 h 2041811"/>
                <a:gd name="connsiteX2" fmla="*/ 1601359 w 2765657"/>
                <a:gd name="connsiteY2" fmla="*/ 78301 h 2041811"/>
                <a:gd name="connsiteX3" fmla="*/ 2744359 w 2765657"/>
                <a:gd name="connsiteY3" fmla="*/ 110958 h 2041811"/>
                <a:gd name="connsiteX4" fmla="*/ 2265388 w 2765657"/>
                <a:gd name="connsiteY4" fmla="*/ 992701 h 2041811"/>
                <a:gd name="connsiteX5" fmla="*/ 1274788 w 2765657"/>
                <a:gd name="connsiteY5" fmla="*/ 2037730 h 2041811"/>
                <a:gd name="connsiteX6" fmla="*/ 1159 w 2765657"/>
                <a:gd name="connsiteY6" fmla="*/ 1297501 h 2041811"/>
                <a:gd name="connsiteX0" fmla="*/ 0 w 2764498"/>
                <a:gd name="connsiteY0" fmla="*/ 1297501 h 2041811"/>
                <a:gd name="connsiteX1" fmla="*/ 1055915 w 2764498"/>
                <a:gd name="connsiteY1" fmla="*/ 709672 h 2041811"/>
                <a:gd name="connsiteX2" fmla="*/ 1600200 w 2764498"/>
                <a:gd name="connsiteY2" fmla="*/ 78301 h 2041811"/>
                <a:gd name="connsiteX3" fmla="*/ 2743200 w 2764498"/>
                <a:gd name="connsiteY3" fmla="*/ 110958 h 2041811"/>
                <a:gd name="connsiteX4" fmla="*/ 2264229 w 2764498"/>
                <a:gd name="connsiteY4" fmla="*/ 992701 h 2041811"/>
                <a:gd name="connsiteX5" fmla="*/ 1273629 w 2764498"/>
                <a:gd name="connsiteY5" fmla="*/ 2037730 h 2041811"/>
                <a:gd name="connsiteX6" fmla="*/ 0 w 2764498"/>
                <a:gd name="connsiteY6" fmla="*/ 1297501 h 2041811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297501 h 2045210"/>
                <a:gd name="connsiteX1" fmla="*/ 1055915 w 2764498"/>
                <a:gd name="connsiteY1" fmla="*/ 709672 h 2045210"/>
                <a:gd name="connsiteX2" fmla="*/ 1600200 w 2764498"/>
                <a:gd name="connsiteY2" fmla="*/ 78301 h 2045210"/>
                <a:gd name="connsiteX3" fmla="*/ 2743200 w 2764498"/>
                <a:gd name="connsiteY3" fmla="*/ 110958 h 2045210"/>
                <a:gd name="connsiteX4" fmla="*/ 2264229 w 2764498"/>
                <a:gd name="connsiteY4" fmla="*/ 992701 h 2045210"/>
                <a:gd name="connsiteX5" fmla="*/ 1273629 w 2764498"/>
                <a:gd name="connsiteY5" fmla="*/ 2037730 h 2045210"/>
                <a:gd name="connsiteX6" fmla="*/ 0 w 2764498"/>
                <a:gd name="connsiteY6" fmla="*/ 1297501 h 2045210"/>
                <a:gd name="connsiteX0" fmla="*/ 0 w 2764498"/>
                <a:gd name="connsiteY0" fmla="*/ 1327133 h 2074842"/>
                <a:gd name="connsiteX1" fmla="*/ 1055915 w 2764498"/>
                <a:gd name="connsiteY1" fmla="*/ 739304 h 2074842"/>
                <a:gd name="connsiteX2" fmla="*/ 1600200 w 2764498"/>
                <a:gd name="connsiteY2" fmla="*/ 107933 h 2074842"/>
                <a:gd name="connsiteX3" fmla="*/ 2743200 w 2764498"/>
                <a:gd name="connsiteY3" fmla="*/ 140590 h 2074842"/>
                <a:gd name="connsiteX4" fmla="*/ 2264229 w 2764498"/>
                <a:gd name="connsiteY4" fmla="*/ 1022333 h 2074842"/>
                <a:gd name="connsiteX5" fmla="*/ 1273629 w 2764498"/>
                <a:gd name="connsiteY5" fmla="*/ 2067362 h 2074842"/>
                <a:gd name="connsiteX6" fmla="*/ 0 w 2764498"/>
                <a:gd name="connsiteY6" fmla="*/ 1327133 h 2074842"/>
                <a:gd name="connsiteX0" fmla="*/ 0 w 2743200"/>
                <a:gd name="connsiteY0" fmla="*/ 1327133 h 2074842"/>
                <a:gd name="connsiteX1" fmla="*/ 1055915 w 2743200"/>
                <a:gd name="connsiteY1" fmla="*/ 739304 h 2074842"/>
                <a:gd name="connsiteX2" fmla="*/ 1600200 w 2743200"/>
                <a:gd name="connsiteY2" fmla="*/ 107933 h 2074842"/>
                <a:gd name="connsiteX3" fmla="*/ 2743200 w 2743200"/>
                <a:gd name="connsiteY3" fmla="*/ 140590 h 2074842"/>
                <a:gd name="connsiteX4" fmla="*/ 2264229 w 2743200"/>
                <a:gd name="connsiteY4" fmla="*/ 1022333 h 2074842"/>
                <a:gd name="connsiteX5" fmla="*/ 1273629 w 2743200"/>
                <a:gd name="connsiteY5" fmla="*/ 2067362 h 2074842"/>
                <a:gd name="connsiteX6" fmla="*/ 0 w 2743200"/>
                <a:gd name="connsiteY6" fmla="*/ 1327133 h 2074842"/>
                <a:gd name="connsiteX0" fmla="*/ 0 w 2743200"/>
                <a:gd name="connsiteY0" fmla="*/ 1309818 h 2057527"/>
                <a:gd name="connsiteX1" fmla="*/ 1055915 w 2743200"/>
                <a:gd name="connsiteY1" fmla="*/ 721989 h 2057527"/>
                <a:gd name="connsiteX2" fmla="*/ 1600200 w 2743200"/>
                <a:gd name="connsiteY2" fmla="*/ 90618 h 2057527"/>
                <a:gd name="connsiteX3" fmla="*/ 2743200 w 2743200"/>
                <a:gd name="connsiteY3" fmla="*/ 123275 h 2057527"/>
                <a:gd name="connsiteX4" fmla="*/ 2264229 w 2743200"/>
                <a:gd name="connsiteY4" fmla="*/ 1005018 h 2057527"/>
                <a:gd name="connsiteX5" fmla="*/ 1273629 w 2743200"/>
                <a:gd name="connsiteY5" fmla="*/ 2050047 h 2057527"/>
                <a:gd name="connsiteX6" fmla="*/ 0 w 2743200"/>
                <a:gd name="connsiteY6" fmla="*/ 1309818 h 2057527"/>
                <a:gd name="connsiteX0" fmla="*/ 0 w 2743200"/>
                <a:gd name="connsiteY0" fmla="*/ 1309818 h 1687998"/>
                <a:gd name="connsiteX1" fmla="*/ 1055915 w 2743200"/>
                <a:gd name="connsiteY1" fmla="*/ 721989 h 1687998"/>
                <a:gd name="connsiteX2" fmla="*/ 1600200 w 2743200"/>
                <a:gd name="connsiteY2" fmla="*/ 90618 h 1687998"/>
                <a:gd name="connsiteX3" fmla="*/ 2743200 w 2743200"/>
                <a:gd name="connsiteY3" fmla="*/ 123275 h 1687998"/>
                <a:gd name="connsiteX4" fmla="*/ 2264229 w 2743200"/>
                <a:gd name="connsiteY4" fmla="*/ 1005018 h 1687998"/>
                <a:gd name="connsiteX5" fmla="*/ 1110343 w 2743200"/>
                <a:gd name="connsiteY5" fmla="*/ 1625504 h 1687998"/>
                <a:gd name="connsiteX6" fmla="*/ 0 w 2743200"/>
                <a:gd name="connsiteY6" fmla="*/ 1309818 h 1687998"/>
                <a:gd name="connsiteX0" fmla="*/ 0 w 2918566"/>
                <a:gd name="connsiteY0" fmla="*/ 1284929 h 1663109"/>
                <a:gd name="connsiteX1" fmla="*/ 1055915 w 2918566"/>
                <a:gd name="connsiteY1" fmla="*/ 697100 h 1663109"/>
                <a:gd name="connsiteX2" fmla="*/ 1600200 w 2918566"/>
                <a:gd name="connsiteY2" fmla="*/ 65729 h 1663109"/>
                <a:gd name="connsiteX3" fmla="*/ 2918566 w 2918566"/>
                <a:gd name="connsiteY3" fmla="*/ 145033 h 1663109"/>
                <a:gd name="connsiteX4" fmla="*/ 2264229 w 2918566"/>
                <a:gd name="connsiteY4" fmla="*/ 980129 h 1663109"/>
                <a:gd name="connsiteX5" fmla="*/ 1110343 w 2918566"/>
                <a:gd name="connsiteY5" fmla="*/ 1600615 h 1663109"/>
                <a:gd name="connsiteX6" fmla="*/ 0 w 2918566"/>
                <a:gd name="connsiteY6" fmla="*/ 1284929 h 166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8566" h="1663109">
                  <a:moveTo>
                    <a:pt x="0" y="1284929"/>
                  </a:moveTo>
                  <a:cubicBezTo>
                    <a:pt x="627743" y="1009158"/>
                    <a:pt x="789215" y="900300"/>
                    <a:pt x="1055915" y="697100"/>
                  </a:cubicBezTo>
                  <a:cubicBezTo>
                    <a:pt x="1322615" y="493900"/>
                    <a:pt x="1289758" y="157740"/>
                    <a:pt x="1600200" y="65729"/>
                  </a:cubicBezTo>
                  <a:cubicBezTo>
                    <a:pt x="1910642" y="-26282"/>
                    <a:pt x="2307152" y="-40024"/>
                    <a:pt x="2918566" y="145033"/>
                  </a:cubicBezTo>
                  <a:cubicBezTo>
                    <a:pt x="2648237" y="809061"/>
                    <a:pt x="2509157" y="659000"/>
                    <a:pt x="2264229" y="980129"/>
                  </a:cubicBezTo>
                  <a:cubicBezTo>
                    <a:pt x="2019301" y="1301258"/>
                    <a:pt x="1487714" y="1542558"/>
                    <a:pt x="1110343" y="1600615"/>
                  </a:cubicBezTo>
                  <a:cubicBezTo>
                    <a:pt x="732972" y="1658672"/>
                    <a:pt x="417286" y="1800186"/>
                    <a:pt x="0" y="128492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Ellipszis 3"/>
            <p:cNvSpPr/>
            <p:nvPr/>
          </p:nvSpPr>
          <p:spPr>
            <a:xfrm>
              <a:off x="1202871" y="2523940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1082215" y="3394797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4544784" y="2165545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5470071" y="3436355"/>
              <a:ext cx="272143" cy="27214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691997" y="2272683"/>
              <a:ext cx="36580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s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730193" y="320770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t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1026087" y="2715528"/>
            <a:ext cx="10683896" cy="2728350"/>
            <a:chOff x="838200" y="2682931"/>
            <a:chExt cx="10683896" cy="3536314"/>
          </a:xfrm>
        </p:grpSpPr>
        <p:sp>
          <p:nvSpPr>
            <p:cNvPr id="18" name="Lekerekített téglalap 17"/>
            <p:cNvSpPr/>
            <p:nvPr/>
          </p:nvSpPr>
          <p:spPr>
            <a:xfrm>
              <a:off x="838200" y="2682931"/>
              <a:ext cx="10515600" cy="26582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20" name="Objektum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383984"/>
                </p:ext>
              </p:extLst>
            </p:nvPr>
          </p:nvGraphicFramePr>
          <p:xfrm>
            <a:off x="1108262" y="2854234"/>
            <a:ext cx="10096500" cy="2233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9" name="Equation" r:id="rId3" imgW="4038480" imgH="736560" progId="Equation.DSMT4">
                    <p:embed/>
                  </p:oleObj>
                </mc:Choice>
                <mc:Fallback>
                  <p:oleObj name="Equation" r:id="rId3" imgW="4038480" imgH="736560" progId="Equation.DSMT4">
                    <p:embed/>
                    <p:pic>
                      <p:nvPicPr>
                        <p:cNvPr id="20" name="Objektum 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8262" y="2854234"/>
                          <a:ext cx="10096500" cy="22333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Szövegdoboz 20"/>
            <p:cNvSpPr txBox="1"/>
            <p:nvPr/>
          </p:nvSpPr>
          <p:spPr>
            <a:xfrm>
              <a:off x="8340904" y="5696024"/>
              <a:ext cx="3181192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err="1" smtClean="0">
                  <a:solidFill>
                    <a:srgbClr val="5DA64E"/>
                  </a:solidFill>
                </a:rPr>
                <a:t>Iri</a:t>
              </a:r>
              <a:r>
                <a:rPr lang="hu-HU" sz="2800" dirty="0" smtClean="0">
                  <a:solidFill>
                    <a:srgbClr val="5DA64E"/>
                  </a:solidFill>
                </a:rPr>
                <a:t>, </a:t>
              </a:r>
              <a:r>
                <a:rPr lang="hu-HU" sz="2800" dirty="0" err="1" smtClean="0">
                  <a:solidFill>
                    <a:srgbClr val="5DA64E"/>
                  </a:solidFill>
                </a:rPr>
                <a:t>Shahroki-Matula</a:t>
              </a:r>
              <a:endParaRPr lang="hu-HU" sz="2800" dirty="0" smtClean="0">
                <a:solidFill>
                  <a:srgbClr val="5DA64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5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Multicommodity</a:t>
            </a:r>
            <a:r>
              <a:rPr lang="hu-HU" sz="3600" dirty="0" smtClean="0"/>
              <a:t> flows (</a:t>
            </a:r>
            <a:r>
              <a:rPr lang="hu-HU" sz="3600" dirty="0" err="1" smtClean="0"/>
              <a:t>measure</a:t>
            </a:r>
            <a:r>
              <a:rPr lang="hu-HU" sz="3600" dirty="0" smtClean="0"/>
              <a:t> </a:t>
            </a:r>
            <a:r>
              <a:rPr lang="hu-HU" sz="3600" dirty="0" err="1" smtClean="0"/>
              <a:t>case</a:t>
            </a:r>
            <a:r>
              <a:rPr lang="hu-HU" sz="3600" dirty="0" smtClean="0"/>
              <a:t>)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553583" y="920315"/>
            <a:ext cx="10990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007FFF"/>
                </a:solidFill>
              </a:rPr>
              <a:t>Multicommodity</a:t>
            </a:r>
            <a:r>
              <a:rPr lang="hu-HU" sz="3200" dirty="0" smtClean="0">
                <a:solidFill>
                  <a:srgbClr val="007FFF"/>
                </a:solidFill>
              </a:rPr>
              <a:t> flow: 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	- </a:t>
            </a:r>
            <a:r>
              <a:rPr lang="hu-HU" sz="3200" dirty="0" err="1" smtClean="0"/>
              <a:t>symmetric</a:t>
            </a:r>
            <a:r>
              <a:rPr lang="hu-HU" sz="3200" dirty="0" smtClean="0"/>
              <a:t> </a:t>
            </a:r>
            <a:r>
              <a:rPr lang="hu-HU" sz="3200" dirty="0" err="1" smtClean="0"/>
              <a:t>measure</a:t>
            </a:r>
            <a:r>
              <a:rPr lang="hu-HU" sz="3200" dirty="0" smtClean="0"/>
              <a:t> („</a:t>
            </a:r>
            <a:r>
              <a:rPr lang="hu-HU" sz="3200" dirty="0" err="1" smtClean="0"/>
              <a:t>demand</a:t>
            </a:r>
            <a:r>
              <a:rPr lang="hu-HU" sz="3200" dirty="0" smtClean="0"/>
              <a:t>”) </a:t>
            </a:r>
            <a:r>
              <a:rPr lang="el-GR" sz="3200" dirty="0" smtClean="0"/>
              <a:t>σ</a:t>
            </a:r>
            <a:r>
              <a:rPr lang="hu-HU" sz="3200" dirty="0" smtClean="0"/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M(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 x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	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- </a:t>
            </a:r>
            <a:r>
              <a:rPr lang="hu-HU" sz="3200" dirty="0" err="1"/>
              <a:t>symmetric</a:t>
            </a:r>
            <a:r>
              <a:rPr lang="hu-HU" sz="3200" dirty="0"/>
              <a:t> </a:t>
            </a:r>
            <a:r>
              <a:rPr lang="hu-HU" sz="3200" dirty="0" err="1"/>
              <a:t>measure</a:t>
            </a:r>
            <a:r>
              <a:rPr lang="hu-HU" sz="3200" dirty="0"/>
              <a:t> </a:t>
            </a:r>
            <a:r>
              <a:rPr lang="hu-HU" sz="3200" dirty="0" smtClean="0"/>
              <a:t>(„</a:t>
            </a:r>
            <a:r>
              <a:rPr lang="hu-HU" sz="3200" dirty="0" err="1" smtClean="0"/>
              <a:t>capacity</a:t>
            </a:r>
            <a:r>
              <a:rPr lang="hu-HU" sz="3200" dirty="0" smtClean="0"/>
              <a:t>”) </a:t>
            </a:r>
            <a:r>
              <a:rPr lang="el-GR" sz="3200" dirty="0" smtClean="0">
                <a:sym typeface="Symbol" panose="05050102010706020507" pitchFamily="18" charset="2"/>
              </a:rPr>
              <a:t></a:t>
            </a:r>
            <a:r>
              <a:rPr lang="hu-HU" sz="3200" dirty="0" smtClean="0"/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</a:rPr>
              <a:t> M(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 x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sym typeface="Euclid Math One" panose="05050601010101010101" pitchFamily="18" charset="2"/>
              </a:rPr>
              <a:t>);</a:t>
            </a:r>
            <a:endParaRPr lang="hu-HU" sz="3200" dirty="0" smtClean="0"/>
          </a:p>
          <a:p>
            <a:pPr>
              <a:lnSpc>
                <a:spcPct val="150000"/>
              </a:lnSpc>
            </a:pPr>
            <a:r>
              <a:rPr lang="hu-HU" sz="3200" dirty="0" smtClean="0"/>
              <a:t>	- </a:t>
            </a:r>
            <a:r>
              <a:rPr lang="hu-HU" sz="3200" dirty="0" err="1" smtClean="0"/>
              <a:t>family</a:t>
            </a:r>
            <a:r>
              <a:rPr lang="hu-HU" sz="3200" dirty="0" smtClean="0"/>
              <a:t> {</a:t>
            </a:r>
            <a:r>
              <a:rPr lang="hu-HU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u-HU" sz="32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u-HU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hu-HU" sz="3200" dirty="0" smtClean="0"/>
              <a:t> of </a:t>
            </a:r>
            <a:r>
              <a:rPr lang="hu-HU" sz="3200" i="1" dirty="0" smtClean="0"/>
              <a:t>s</a:t>
            </a:r>
            <a:r>
              <a:rPr lang="hu-HU" sz="3200" dirty="0" smtClean="0"/>
              <a:t>-</a:t>
            </a:r>
            <a:r>
              <a:rPr lang="hu-HU" sz="3200" i="1" dirty="0" smtClean="0"/>
              <a:t>t</a:t>
            </a:r>
            <a:r>
              <a:rPr lang="hu-HU" sz="3200" dirty="0" smtClean="0"/>
              <a:t> flows of </a:t>
            </a:r>
            <a:r>
              <a:rPr lang="hu-HU" sz="3200" dirty="0" err="1" smtClean="0"/>
              <a:t>value</a:t>
            </a:r>
            <a:r>
              <a:rPr lang="hu-HU" sz="3200" dirty="0" smtClean="0"/>
              <a:t> 1 </a:t>
            </a: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47281"/>
              </p:ext>
            </p:extLst>
          </p:nvPr>
        </p:nvGraphicFramePr>
        <p:xfrm>
          <a:off x="553583" y="4130266"/>
          <a:ext cx="10590212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3" imgW="4368600" imgH="634680" progId="Equation.DSMT4">
                  <p:embed/>
                </p:oleObj>
              </mc:Choice>
              <mc:Fallback>
                <p:oleObj name="Equation" r:id="rId3" imgW="4368600" imgH="634680" progId="Equation.DSMT4">
                  <p:embed/>
                  <p:pic>
                    <p:nvPicPr>
                      <p:cNvPr id="7" name="Objektum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83" y="4130266"/>
                        <a:ext cx="10590212" cy="153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2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76179"/>
              </p:ext>
            </p:extLst>
          </p:nvPr>
        </p:nvGraphicFramePr>
        <p:xfrm>
          <a:off x="1036638" y="1508125"/>
          <a:ext cx="9431337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3" imgW="3924000" imgH="914400" progId="Equation.DSMT4">
                  <p:embed/>
                </p:oleObj>
              </mc:Choice>
              <mc:Fallback>
                <p:oleObj name="Equation" r:id="rId3" imgW="3924000" imgH="914400" progId="Equation.DSMT4">
                  <p:embed/>
                  <p:pic>
                    <p:nvPicPr>
                      <p:cNvPr id="6" name="Objektum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638" y="1508125"/>
                        <a:ext cx="9431337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Multicommodity</a:t>
            </a:r>
            <a:r>
              <a:rPr lang="hu-HU" sz="3600" dirty="0" smtClean="0"/>
              <a:t> flows (</a:t>
            </a:r>
            <a:r>
              <a:rPr lang="hu-HU" sz="3600" dirty="0" err="1" smtClean="0"/>
              <a:t>measure</a:t>
            </a:r>
            <a:r>
              <a:rPr lang="hu-HU" sz="3600" dirty="0" smtClean="0"/>
              <a:t> </a:t>
            </a:r>
            <a:r>
              <a:rPr lang="hu-HU" sz="3600" dirty="0" err="1" smtClean="0"/>
              <a:t>case</a:t>
            </a:r>
            <a:r>
              <a:rPr lang="hu-HU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53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Metrical</a:t>
            </a:r>
            <a:r>
              <a:rPr lang="hu-HU" sz="3600" dirty="0" smtClean="0"/>
              <a:t> </a:t>
            </a:r>
            <a:r>
              <a:rPr lang="hu-HU" sz="3600" dirty="0" err="1" smtClean="0"/>
              <a:t>linear</a:t>
            </a:r>
            <a:r>
              <a:rPr lang="hu-HU" sz="3600" dirty="0" smtClean="0"/>
              <a:t> </a:t>
            </a:r>
            <a:r>
              <a:rPr lang="hu-HU" sz="3600" dirty="0" err="1" smtClean="0"/>
              <a:t>functionals</a:t>
            </a:r>
            <a:endParaRPr lang="en-US" sz="3600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73374"/>
              </p:ext>
            </p:extLst>
          </p:nvPr>
        </p:nvGraphicFramePr>
        <p:xfrm>
          <a:off x="1352550" y="1117600"/>
          <a:ext cx="100012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3" imgW="4000320" imgH="939600" progId="Equation.DSMT4">
                  <p:embed/>
                </p:oleObj>
              </mc:Choice>
              <mc:Fallback>
                <p:oleObj name="Equation" r:id="rId3" imgW="4000320" imgH="939600" progId="Equation.DSMT4">
                  <p:embed/>
                  <p:pic>
                    <p:nvPicPr>
                      <p:cNvPr id="29" name="Objektum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550" y="1117600"/>
                        <a:ext cx="1000125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19507"/>
              </p:ext>
            </p:extLst>
          </p:nvPr>
        </p:nvGraphicFramePr>
        <p:xfrm>
          <a:off x="2524637" y="3975100"/>
          <a:ext cx="4064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5" imgW="1625400" imgH="736560" progId="Equation.DSMT4">
                  <p:embed/>
                </p:oleObj>
              </mc:Choice>
              <mc:Fallback>
                <p:oleObj name="Equation" r:id="rId5" imgW="1625400" imgH="736560" progId="Equation.DSMT4">
                  <p:embed/>
                  <p:pic>
                    <p:nvPicPr>
                      <p:cNvPr id="7" name="Objektum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637" y="3975100"/>
                        <a:ext cx="40640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5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Notions</a:t>
            </a:r>
            <a:r>
              <a:rPr lang="hu-HU" sz="3600" dirty="0" smtClean="0"/>
              <a:t> of </a:t>
            </a:r>
            <a:r>
              <a:rPr lang="hu-HU" sz="3600" dirty="0" err="1" smtClean="0"/>
              <a:t>graph</a:t>
            </a:r>
            <a:r>
              <a:rPr lang="hu-HU" sz="3600" dirty="0" smtClean="0"/>
              <a:t> </a:t>
            </a:r>
            <a:r>
              <a:rPr lang="hu-HU" sz="3600" dirty="0" err="1" smtClean="0"/>
              <a:t>convergence</a:t>
            </a:r>
            <a:r>
              <a:rPr lang="hu-HU" sz="3600" dirty="0" smtClean="0"/>
              <a:t> and </a:t>
            </a:r>
            <a:r>
              <a:rPr lang="hu-HU" sz="3600" dirty="0" err="1" smtClean="0"/>
              <a:t>limits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7200" y="914200"/>
            <a:ext cx="695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Dense</a:t>
            </a:r>
            <a:r>
              <a:rPr lang="hu-HU" sz="3200" dirty="0" smtClean="0"/>
              <a:t> </a:t>
            </a:r>
            <a:r>
              <a:rPr lang="hu-HU" sz="3200" dirty="0" err="1" smtClean="0"/>
              <a:t>graphs</a:t>
            </a:r>
            <a:r>
              <a:rPr lang="hu-HU" sz="3200" dirty="0" smtClean="0"/>
              <a:t>: 	local (</a:t>
            </a:r>
            <a:r>
              <a:rPr lang="hu-HU" sz="3200" dirty="0" err="1" smtClean="0"/>
              <a:t>left</a:t>
            </a:r>
            <a:r>
              <a:rPr lang="hu-HU" sz="3200" dirty="0" smtClean="0"/>
              <a:t>-) </a:t>
            </a:r>
            <a:r>
              <a:rPr lang="hu-HU" sz="3200" dirty="0" err="1" smtClean="0"/>
              <a:t>convergence</a:t>
            </a:r>
            <a:endParaRPr lang="hu-HU" sz="3200" dirty="0" smtClean="0"/>
          </a:p>
        </p:txBody>
      </p:sp>
      <p:sp>
        <p:nvSpPr>
          <p:cNvPr id="18" name="Szövegdoboz 17"/>
          <p:cNvSpPr txBox="1"/>
          <p:nvPr/>
        </p:nvSpPr>
        <p:spPr>
          <a:xfrm>
            <a:off x="5106361" y="1455434"/>
            <a:ext cx="6611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rgbClr val="5DA64E"/>
                </a:solidFill>
              </a:rPr>
              <a:t>Borgs</a:t>
            </a:r>
            <a:r>
              <a:rPr lang="hu-HU" sz="2800" dirty="0" smtClean="0">
                <a:solidFill>
                  <a:srgbClr val="5DA64E"/>
                </a:solidFill>
              </a:rPr>
              <a:t>-</a:t>
            </a:r>
            <a:r>
              <a:rPr lang="hu-HU" sz="2800" dirty="0" err="1" smtClean="0">
                <a:solidFill>
                  <a:srgbClr val="5DA64E"/>
                </a:solidFill>
              </a:rPr>
              <a:t>Chayes</a:t>
            </a:r>
            <a:r>
              <a:rPr lang="hu-HU" sz="2800" dirty="0" smtClean="0">
                <a:solidFill>
                  <a:srgbClr val="5DA64E"/>
                </a:solidFill>
              </a:rPr>
              <a:t>-L-Sós-</a:t>
            </a:r>
            <a:r>
              <a:rPr lang="hu-HU" sz="2800" dirty="0" err="1" smtClean="0">
                <a:solidFill>
                  <a:srgbClr val="5DA64E"/>
                </a:solidFill>
              </a:rPr>
              <a:t>Vesztergombi</a:t>
            </a:r>
            <a:r>
              <a:rPr lang="hu-HU" sz="2800" dirty="0" smtClean="0">
                <a:solidFill>
                  <a:srgbClr val="5DA64E"/>
                </a:solidFill>
              </a:rPr>
              <a:t>; </a:t>
            </a:r>
            <a:r>
              <a:rPr lang="hu-HU" sz="2800" dirty="0" err="1" smtClean="0">
                <a:solidFill>
                  <a:srgbClr val="5DA64E"/>
                </a:solidFill>
              </a:rPr>
              <a:t>Razborov</a:t>
            </a:r>
            <a:endParaRPr lang="hu-HU" sz="2800" dirty="0" smtClean="0">
              <a:solidFill>
                <a:srgbClr val="5DA64E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34838" y="2458333"/>
            <a:ext cx="10650683" cy="3788778"/>
            <a:chOff x="534838" y="2458333"/>
            <a:chExt cx="10650683" cy="3788778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939557" y="2566054"/>
              <a:ext cx="10245964" cy="3681057"/>
              <a:chOff x="939557" y="2566054"/>
              <a:chExt cx="10245964" cy="3681057"/>
            </a:xfrm>
          </p:grpSpPr>
          <p:sp>
            <p:nvSpPr>
              <p:cNvPr id="11" name="Szövegdoboz 10"/>
              <p:cNvSpPr txBox="1"/>
              <p:nvPr/>
            </p:nvSpPr>
            <p:spPr>
              <a:xfrm flipH="1">
                <a:off x="5106361" y="2566054"/>
                <a:ext cx="411336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hu-HU" sz="2800" i="1" dirty="0" smtClean="0">
                    <a:latin typeface="Arial" pitchFamily="34" charset="0"/>
                  </a:rPr>
                  <a:t>W</a:t>
                </a:r>
                <a:r>
                  <a:rPr lang="hu-HU" sz="2800" dirty="0" smtClean="0">
                    <a:latin typeface="Arial" pitchFamily="34" charset="0"/>
                  </a:rPr>
                  <a:t>: [0,1]</a:t>
                </a:r>
                <a:r>
                  <a:rPr lang="hu-HU" sz="2800" baseline="30000" dirty="0" smtClean="0">
                    <a:latin typeface="Arial" pitchFamily="34" charset="0"/>
                  </a:rPr>
                  <a:t>2</a:t>
                </a:r>
                <a:r>
                  <a:rPr lang="hu-HU" sz="2800" dirty="0" smtClean="0">
                    <a:latin typeface="Arial" pitchFamily="34" charset="0"/>
                  </a:rPr>
                  <a:t> </a:t>
                </a:r>
                <a:r>
                  <a:rPr lang="hu-HU" sz="2800" dirty="0" smtClean="0">
                    <a:latin typeface="Arial" pitchFamily="34" charset="0"/>
                    <a:sym typeface="Euclid Symbol"/>
                  </a:rPr>
                  <a:t>[0,1], </a:t>
                </a:r>
              </a:p>
              <a:p>
                <a:pPr>
                  <a:defRPr/>
                </a:pPr>
                <a:r>
                  <a:rPr lang="hu-HU" sz="2800" dirty="0" err="1" smtClean="0">
                    <a:latin typeface="Arial" pitchFamily="34" charset="0"/>
                    <a:sym typeface="Euclid Symbol"/>
                  </a:rPr>
                  <a:t>symmetric</a:t>
                </a:r>
                <a:r>
                  <a:rPr lang="hu-HU" sz="2800" dirty="0" smtClean="0">
                    <a:latin typeface="Arial" pitchFamily="34" charset="0"/>
                    <a:sym typeface="Euclid Symbol"/>
                  </a:rPr>
                  <a:t>, </a:t>
                </a:r>
                <a:r>
                  <a:rPr lang="hu-HU" sz="2800" dirty="0" err="1" smtClean="0">
                    <a:latin typeface="Arial" pitchFamily="34" charset="0"/>
                    <a:sym typeface="Euclid Symbol"/>
                  </a:rPr>
                  <a:t>measurable</a:t>
                </a:r>
                <a:endParaRPr lang="hu-HU" sz="2800" baseline="30000" dirty="0">
                  <a:latin typeface="Arial" pitchFamily="34" charset="0"/>
                  <a:sym typeface="Euclid Symbol" pitchFamily="18" charset="2"/>
                </a:endParaRPr>
              </a:p>
            </p:txBody>
          </p:sp>
          <p:pic>
            <p:nvPicPr>
              <p:cNvPr id="15" name="Picture 6" descr="prefcont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39557" y="3097728"/>
                <a:ext cx="3247845" cy="314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Szövegdoboz 16"/>
              <p:cNvSpPr txBox="1"/>
              <p:nvPr/>
            </p:nvSpPr>
            <p:spPr>
              <a:xfrm>
                <a:off x="9405675" y="2781497"/>
                <a:ext cx="1779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>
                    <a:solidFill>
                      <a:srgbClr val="5DA64E"/>
                    </a:solidFill>
                  </a:rPr>
                  <a:t>L - </a:t>
                </a:r>
                <a:r>
                  <a:rPr lang="hu-HU" sz="2800" dirty="0" err="1" smtClean="0">
                    <a:solidFill>
                      <a:srgbClr val="5DA64E"/>
                    </a:solidFill>
                  </a:rPr>
                  <a:t>Szegedy</a:t>
                </a:r>
                <a:endParaRPr lang="hu-HU" sz="2800" dirty="0" smtClean="0">
                  <a:solidFill>
                    <a:srgbClr val="5DA64E"/>
                  </a:solidFill>
                </a:endParaRPr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534838" y="2458333"/>
              <a:ext cx="4505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Limit </a:t>
              </a:r>
              <a:r>
                <a:rPr lang="hu-HU" sz="3200" dirty="0" err="1" smtClean="0"/>
                <a:t>objects</a:t>
              </a:r>
              <a:r>
                <a:rPr lang="hu-HU" sz="3200" dirty="0" smtClean="0"/>
                <a:t>:	</a:t>
              </a:r>
              <a:r>
                <a:rPr lang="hu-HU" sz="3200" dirty="0" err="1" smtClean="0"/>
                <a:t>graphons</a:t>
              </a:r>
              <a:endParaRPr lang="hu-HU" sz="3200" dirty="0" smtClean="0"/>
            </a:p>
          </p:txBody>
        </p:sp>
      </p:grpSp>
      <p:sp>
        <p:nvSpPr>
          <p:cNvPr id="2" name="Lekerekített téglalap 1"/>
          <p:cNvSpPr/>
          <p:nvPr/>
        </p:nvSpPr>
        <p:spPr>
          <a:xfrm>
            <a:off x="5040815" y="3932582"/>
            <a:ext cx="6840747" cy="1600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hu-HU" sz="3200" dirty="0" err="1" smtClean="0">
                <a:solidFill>
                  <a:schemeClr val="tx1"/>
                </a:solidFill>
              </a:rPr>
              <a:t>Extending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graph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theory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to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graphons</a:t>
            </a:r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2800" dirty="0" err="1" smtClean="0">
                <a:solidFill>
                  <a:srgbClr val="5DA64E"/>
                </a:solidFill>
              </a:rPr>
              <a:t>Connectivity</a:t>
            </a:r>
            <a:r>
              <a:rPr lang="hu-HU" sz="2800" dirty="0" smtClean="0">
                <a:solidFill>
                  <a:srgbClr val="5DA64E"/>
                </a:solidFill>
              </a:rPr>
              <a:t>, </a:t>
            </a:r>
            <a:r>
              <a:rPr lang="hu-HU" sz="2800" dirty="0" err="1" smtClean="0">
                <a:solidFill>
                  <a:srgbClr val="5DA64E"/>
                </a:solidFill>
              </a:rPr>
              <a:t>matchings</a:t>
            </a:r>
            <a:r>
              <a:rPr lang="hu-HU" sz="2800" dirty="0" smtClean="0">
                <a:solidFill>
                  <a:srgbClr val="5DA64E"/>
                </a:solidFill>
              </a:rPr>
              <a:t>, </a:t>
            </a:r>
            <a:r>
              <a:rPr lang="hu-HU" sz="2800" dirty="0" err="1" smtClean="0">
                <a:solidFill>
                  <a:srgbClr val="5DA64E"/>
                </a:solidFill>
              </a:rPr>
              <a:t>automorphisms</a:t>
            </a:r>
            <a:r>
              <a:rPr lang="hu-HU" sz="2800" dirty="0" smtClean="0">
                <a:solidFill>
                  <a:srgbClr val="5DA64E"/>
                </a:solidFill>
              </a:rPr>
              <a:t>,</a:t>
            </a:r>
          </a:p>
          <a:p>
            <a:r>
              <a:rPr lang="hu-HU" sz="2800" dirty="0" err="1" smtClean="0">
                <a:solidFill>
                  <a:srgbClr val="5DA64E"/>
                </a:solidFill>
              </a:rPr>
              <a:t>extremal</a:t>
            </a:r>
            <a:r>
              <a:rPr lang="hu-HU" sz="2800" dirty="0" smtClean="0">
                <a:solidFill>
                  <a:srgbClr val="5DA64E"/>
                </a:solidFill>
              </a:rPr>
              <a:t> </a:t>
            </a:r>
            <a:r>
              <a:rPr lang="hu-HU" sz="2800" dirty="0" err="1" smtClean="0">
                <a:solidFill>
                  <a:srgbClr val="5DA64E"/>
                </a:solidFill>
              </a:rPr>
              <a:t>graphs</a:t>
            </a:r>
            <a:r>
              <a:rPr lang="hu-HU" sz="2800" dirty="0" smtClean="0">
                <a:solidFill>
                  <a:srgbClr val="5DA64E"/>
                </a:solidFill>
              </a:rPr>
              <a:t>,…</a:t>
            </a:r>
            <a:endParaRPr lang="hu-HU" sz="2800" dirty="0">
              <a:solidFill>
                <a:srgbClr val="5DA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Metrical</a:t>
            </a:r>
            <a:r>
              <a:rPr lang="hu-HU" sz="3600" dirty="0" smtClean="0"/>
              <a:t> </a:t>
            </a:r>
            <a:r>
              <a:rPr lang="hu-HU" sz="3600" dirty="0" err="1" smtClean="0"/>
              <a:t>linear</a:t>
            </a:r>
            <a:r>
              <a:rPr lang="hu-HU" sz="3600" dirty="0" smtClean="0"/>
              <a:t> </a:t>
            </a:r>
            <a:r>
              <a:rPr lang="hu-HU" sz="3600" dirty="0" err="1" smtClean="0"/>
              <a:t>functionals</a:t>
            </a:r>
            <a:endParaRPr lang="en-US" sz="36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22184"/>
              </p:ext>
            </p:extLst>
          </p:nvPr>
        </p:nvGraphicFramePr>
        <p:xfrm>
          <a:off x="406400" y="3727451"/>
          <a:ext cx="1142841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3" imgW="4572000" imgH="914400" progId="Equation.DSMT4">
                  <p:embed/>
                </p:oleObj>
              </mc:Choice>
              <mc:Fallback>
                <p:oleObj name="Equation" r:id="rId3" imgW="4572000" imgH="914400" progId="Equation.DSMT4">
                  <p:embed/>
                  <p:pic>
                    <p:nvPicPr>
                      <p:cNvPr id="9" name="Objektum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3727451"/>
                        <a:ext cx="11428413" cy="228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15871"/>
              </p:ext>
            </p:extLst>
          </p:nvPr>
        </p:nvGraphicFramePr>
        <p:xfrm>
          <a:off x="406400" y="1969614"/>
          <a:ext cx="85725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1969614"/>
                        <a:ext cx="85725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kerekített téglalap 4"/>
          <p:cNvSpPr/>
          <p:nvPr/>
        </p:nvSpPr>
        <p:spPr>
          <a:xfrm rot="21041074">
            <a:off x="1427410" y="4326495"/>
            <a:ext cx="747605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>
                <a:solidFill>
                  <a:srgbClr val="0000FF"/>
                </a:solidFill>
              </a:rPr>
              <a:t>True</a:t>
            </a:r>
            <a:r>
              <a:rPr lang="hu-HU" sz="3200" dirty="0">
                <a:solidFill>
                  <a:srgbClr val="0000FF"/>
                </a:solidFill>
              </a:rPr>
              <a:t> </a:t>
            </a:r>
            <a:r>
              <a:rPr lang="hu-HU" sz="3200" dirty="0" err="1">
                <a:solidFill>
                  <a:srgbClr val="0000FF"/>
                </a:solidFill>
              </a:rPr>
              <a:t>for</a:t>
            </a:r>
            <a:r>
              <a:rPr lang="hu-HU" sz="3200" dirty="0">
                <a:solidFill>
                  <a:srgbClr val="0000FF"/>
                </a:solidFill>
              </a:rPr>
              <a:t> </a:t>
            </a:r>
            <a:r>
              <a:rPr lang="hu-HU" sz="3200" dirty="0" err="1">
                <a:solidFill>
                  <a:srgbClr val="0000FF"/>
                </a:solidFill>
              </a:rPr>
              <a:t>graphons</a:t>
            </a:r>
            <a:r>
              <a:rPr lang="hu-HU" sz="3200" dirty="0">
                <a:solidFill>
                  <a:srgbClr val="0000FF"/>
                </a:solidFill>
              </a:rPr>
              <a:t>, </a:t>
            </a:r>
            <a:r>
              <a:rPr lang="hu-HU" sz="3200" dirty="0" err="1">
                <a:solidFill>
                  <a:srgbClr val="0000FF"/>
                </a:solidFill>
              </a:rPr>
              <a:t>graphings</a:t>
            </a:r>
            <a:r>
              <a:rPr lang="hu-HU" sz="3200" dirty="0">
                <a:solidFill>
                  <a:srgbClr val="0000FF"/>
                </a:solidFill>
              </a:rPr>
              <a:t>, …</a:t>
            </a: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3147"/>
              </p:ext>
            </p:extLst>
          </p:nvPr>
        </p:nvGraphicFramePr>
        <p:xfrm>
          <a:off x="406400" y="1034717"/>
          <a:ext cx="635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7" imgW="2539800" imgH="228600" progId="Equation.DSMT4">
                  <p:embed/>
                </p:oleObj>
              </mc:Choice>
              <mc:Fallback>
                <p:oleObj name="Equation" r:id="rId7" imgW="2539800" imgH="228600" progId="Equation.DSMT4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1034717"/>
                        <a:ext cx="6350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6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838200" y="1229032"/>
            <a:ext cx="8416412" cy="3726426"/>
            <a:chOff x="1282037" y="493475"/>
            <a:chExt cx="8416412" cy="3726426"/>
          </a:xfrm>
        </p:grpSpPr>
        <p:sp>
          <p:nvSpPr>
            <p:cNvPr id="6" name="Lekerekített téglalap 5"/>
            <p:cNvSpPr/>
            <p:nvPr/>
          </p:nvSpPr>
          <p:spPr>
            <a:xfrm>
              <a:off x="1282037" y="493475"/>
              <a:ext cx="8416412" cy="37264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5" name="Objektu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571973"/>
                </p:ext>
              </p:extLst>
            </p:nvPr>
          </p:nvGraphicFramePr>
          <p:xfrm>
            <a:off x="2101815" y="857883"/>
            <a:ext cx="7130270" cy="2997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6" name="Equation" r:id="rId3" imgW="2755800" imgH="1155600" progId="Equation.DSMT4">
                    <p:embed/>
                  </p:oleObj>
                </mc:Choice>
                <mc:Fallback>
                  <p:oleObj name="Equation" r:id="rId3" imgW="2755800" imgH="1155600" progId="Equation.DSMT4">
                    <p:embed/>
                    <p:pic>
                      <p:nvPicPr>
                        <p:cNvPr id="24" name="Objektum 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01815" y="857883"/>
                          <a:ext cx="7130270" cy="29976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Csoportba foglalás 7"/>
          <p:cNvGrpSpPr/>
          <p:nvPr/>
        </p:nvGrpSpPr>
        <p:grpSpPr>
          <a:xfrm>
            <a:off x="6145161" y="3421626"/>
            <a:ext cx="5791199" cy="1052050"/>
            <a:chOff x="6145161" y="3421626"/>
            <a:chExt cx="5791199" cy="1052050"/>
          </a:xfrm>
        </p:grpSpPr>
        <p:cxnSp>
          <p:nvCxnSpPr>
            <p:cNvPr id="4" name="Egyenes összekötő nyíllal 3"/>
            <p:cNvCxnSpPr/>
            <p:nvPr/>
          </p:nvCxnSpPr>
          <p:spPr>
            <a:xfrm flipH="1" flipV="1">
              <a:off x="6145161" y="3421626"/>
              <a:ext cx="3696929" cy="6194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kerekített téglalap 6"/>
            <p:cNvSpPr/>
            <p:nvPr/>
          </p:nvSpPr>
          <p:spPr>
            <a:xfrm>
              <a:off x="9842089" y="3559276"/>
              <a:ext cx="2094271" cy="914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 err="1" smtClean="0">
                  <a:solidFill>
                    <a:schemeClr val="tx1"/>
                  </a:solidFill>
                </a:rPr>
                <a:t>overload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Multicommodity</a:t>
            </a:r>
            <a:r>
              <a:rPr lang="hu-HU" sz="3600" dirty="0" smtClean="0"/>
              <a:t> flows (</a:t>
            </a:r>
            <a:r>
              <a:rPr lang="hu-HU" sz="3600" dirty="0" err="1" smtClean="0"/>
              <a:t>measure</a:t>
            </a:r>
            <a:r>
              <a:rPr lang="hu-HU" sz="3600" dirty="0" smtClean="0"/>
              <a:t> </a:t>
            </a:r>
            <a:r>
              <a:rPr lang="hu-HU" sz="3600" dirty="0" err="1" smtClean="0"/>
              <a:t>case</a:t>
            </a:r>
            <a:r>
              <a:rPr lang="hu-HU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3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/>
              <a:t>Subgraph</a:t>
            </a:r>
            <a:r>
              <a:rPr lang="hu-HU" sz="3600" dirty="0"/>
              <a:t> </a:t>
            </a:r>
            <a:r>
              <a:rPr lang="hu-HU" sz="3600" dirty="0" err="1"/>
              <a:t>densities</a:t>
            </a:r>
            <a:r>
              <a:rPr lang="hu-HU" sz="3600" dirty="0"/>
              <a:t> in </a:t>
            </a:r>
            <a:r>
              <a:rPr lang="hu-HU" sz="3600" dirty="0" err="1" smtClean="0"/>
              <a:t>graphs</a:t>
            </a:r>
            <a:endParaRPr lang="en-US" sz="3600" dirty="0"/>
          </a:p>
        </p:txBody>
      </p:sp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63416"/>
              </p:ext>
            </p:extLst>
          </p:nvPr>
        </p:nvGraphicFramePr>
        <p:xfrm>
          <a:off x="634180" y="1286746"/>
          <a:ext cx="91154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3" imgW="3733560" imgH="660240" progId="Equation.DSMT4">
                  <p:embed/>
                </p:oleObj>
              </mc:Choice>
              <mc:Fallback>
                <p:oleObj name="Equation" r:id="rId3" imgW="3733560" imgH="660240" progId="Equation.DSMT4">
                  <p:embed/>
                  <p:pic>
                    <p:nvPicPr>
                      <p:cNvPr id="23" name="Objektum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180" y="1286746"/>
                        <a:ext cx="9115425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99831"/>
              </p:ext>
            </p:extLst>
          </p:nvPr>
        </p:nvGraphicFramePr>
        <p:xfrm>
          <a:off x="634180" y="3304784"/>
          <a:ext cx="353536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5" imgW="1447560" imgH="431640" progId="Equation.DSMT4">
                  <p:embed/>
                </p:oleObj>
              </mc:Choice>
              <mc:Fallback>
                <p:oleObj name="Equation" r:id="rId5" imgW="1447560" imgH="431640" progId="Equation.DSMT4">
                  <p:embed/>
                  <p:pic>
                    <p:nvPicPr>
                      <p:cNvPr id="24" name="Objektum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180" y="3304784"/>
                        <a:ext cx="353536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soportba foglalás 6"/>
          <p:cNvGrpSpPr/>
          <p:nvPr/>
        </p:nvGrpSpPr>
        <p:grpSpPr>
          <a:xfrm>
            <a:off x="594852" y="4762435"/>
            <a:ext cx="6288132" cy="1077218"/>
            <a:chOff x="857864" y="3837734"/>
            <a:chExt cx="6288132" cy="1077218"/>
          </a:xfrm>
        </p:grpSpPr>
        <p:sp>
          <p:nvSpPr>
            <p:cNvPr id="8" name="Szövegdoboz 7"/>
            <p:cNvSpPr txBox="1"/>
            <p:nvPr/>
          </p:nvSpPr>
          <p:spPr>
            <a:xfrm>
              <a:off x="857864" y="3837734"/>
              <a:ext cx="62881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err="1" smtClean="0">
                  <a:solidFill>
                    <a:srgbClr val="0000FF"/>
                  </a:solidFill>
                </a:rPr>
                <a:t>Sidorenko</a:t>
              </a:r>
              <a:r>
                <a:rPr lang="hu-HU" sz="3200" dirty="0" smtClean="0">
                  <a:solidFill>
                    <a:srgbClr val="0000FF"/>
                  </a:solidFill>
                </a:rPr>
                <a:t>–Simonovits </a:t>
              </a:r>
              <a:r>
                <a:rPr lang="hu-HU" sz="3200" dirty="0" err="1" smtClean="0">
                  <a:solidFill>
                    <a:srgbClr val="0000FF"/>
                  </a:solidFill>
                </a:rPr>
                <a:t>Conjecture</a:t>
              </a:r>
              <a:r>
                <a:rPr lang="hu-HU" sz="3200" dirty="0" smtClean="0">
                  <a:solidFill>
                    <a:srgbClr val="0000FF"/>
                  </a:solidFill>
                </a:rPr>
                <a:t>:  </a:t>
              </a:r>
            </a:p>
            <a:p>
              <a:r>
                <a:rPr lang="hu-HU" sz="3200" i="1" dirty="0" smtClean="0"/>
                <a:t>         F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bipartite</a:t>
              </a:r>
              <a:r>
                <a:rPr lang="hu-HU" sz="3200" dirty="0" smtClean="0"/>
                <a:t> </a:t>
              </a:r>
              <a:r>
                <a:rPr lang="hu-HU" sz="3200" dirty="0" smtClean="0">
                  <a:sym typeface="Symbol" panose="05050102010706020507" pitchFamily="18" charset="2"/>
                </a:rPr>
                <a:t> </a:t>
              </a:r>
              <a:endParaRPr lang="hu-HU" sz="3200" baseline="30000" dirty="0" smtClean="0"/>
            </a:p>
          </p:txBody>
        </p:sp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361892"/>
                </p:ext>
              </p:extLst>
            </p:nvPr>
          </p:nvGraphicFramePr>
          <p:xfrm>
            <a:off x="4069661" y="4382379"/>
            <a:ext cx="2691830" cy="527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9" name="Equation" r:id="rId7" imgW="1168200" imgH="228600" progId="Equation.DSMT4">
                    <p:embed/>
                  </p:oleObj>
                </mc:Choice>
                <mc:Fallback>
                  <p:oleObj name="Equation" r:id="rId7" imgW="1168200" imgH="228600" progId="Equation.DSMT4">
                    <p:embed/>
                    <p:pic>
                      <p:nvPicPr>
                        <p:cNvPr id="26" name="Objektum 2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69661" y="4382379"/>
                          <a:ext cx="2691830" cy="527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23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graphons</a:t>
            </a:r>
            <a:endParaRPr lang="en-US" sz="3600" dirty="0"/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3347"/>
              </p:ext>
            </p:extLst>
          </p:nvPr>
        </p:nvGraphicFramePr>
        <p:xfrm>
          <a:off x="6177392" y="829231"/>
          <a:ext cx="3286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3" imgW="1346040" imgH="482400" progId="Equation.DSMT4">
                  <p:embed/>
                </p:oleObj>
              </mc:Choice>
              <mc:Fallback>
                <p:oleObj name="Equation" r:id="rId3" imgW="1346040" imgH="482400" progId="Equation.DSMT4">
                  <p:embed/>
                  <p:pic>
                    <p:nvPicPr>
                      <p:cNvPr id="24" name="Objektum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7392" y="829231"/>
                        <a:ext cx="32861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/>
          </p:nvPr>
        </p:nvGraphicFramePr>
        <p:xfrm>
          <a:off x="595223" y="2132168"/>
          <a:ext cx="6819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5" imgW="2793960" imgH="431640" progId="Equation.DSMT4">
                  <p:embed/>
                </p:oleObj>
              </mc:Choice>
              <mc:Fallback>
                <p:oleObj name="Equation" r:id="rId5" imgW="2793960" imgH="431640" progId="Equation.DSMT4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23" y="2132168"/>
                        <a:ext cx="6819900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595223" y="1061051"/>
            <a:ext cx="558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00FF"/>
                </a:solidFill>
              </a:rPr>
              <a:t>Re-</a:t>
            </a:r>
            <a:r>
              <a:rPr lang="hu-HU" sz="3200" dirty="0" err="1" smtClean="0">
                <a:solidFill>
                  <a:srgbClr val="0000FF"/>
                </a:solidFill>
              </a:rPr>
              <a:t>normalize</a:t>
            </a:r>
            <a:r>
              <a:rPr lang="hu-HU" sz="3200" dirty="0" smtClean="0">
                <a:solidFill>
                  <a:srgbClr val="0000FF"/>
                </a:solidFill>
              </a:rPr>
              <a:t>: 1-regular </a:t>
            </a:r>
            <a:r>
              <a:rPr lang="hu-HU" sz="3200" dirty="0" err="1" smtClean="0">
                <a:solidFill>
                  <a:srgbClr val="0000FF"/>
                </a:solidFill>
              </a:rPr>
              <a:t>graphon</a:t>
            </a:r>
            <a:endParaRPr lang="hu-HU" sz="32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/>
          </p:nvPr>
        </p:nvGraphicFramePr>
        <p:xfrm>
          <a:off x="595223" y="4592162"/>
          <a:ext cx="9175751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7" imgW="3759120" imgH="583920" progId="Equation.DSMT4">
                  <p:embed/>
                </p:oleObj>
              </mc:Choice>
              <mc:Fallback>
                <p:oleObj name="Equation" r:id="rId7" imgW="3759120" imgH="583920" progId="Equation.DSMT4">
                  <p:embed/>
                  <p:pic>
                    <p:nvPicPr>
                      <p:cNvPr id="12" name="Objektum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223" y="4592162"/>
                        <a:ext cx="9175751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Csoportba foglalás 3"/>
          <p:cNvGrpSpPr/>
          <p:nvPr/>
        </p:nvGrpSpPr>
        <p:grpSpPr>
          <a:xfrm>
            <a:off x="595223" y="3444638"/>
            <a:ext cx="4350462" cy="584775"/>
            <a:chOff x="702723" y="5065588"/>
            <a:chExt cx="4350462" cy="584775"/>
          </a:xfrm>
        </p:grpSpPr>
        <p:graphicFrame>
          <p:nvGraphicFramePr>
            <p:cNvPr id="13" name="Objektum 12"/>
            <p:cNvGraphicFramePr>
              <a:graphicFrameLocks noChangeAspect="1"/>
            </p:cNvGraphicFramePr>
            <p:nvPr>
              <p:extLst/>
            </p:nvPr>
          </p:nvGraphicFramePr>
          <p:xfrm>
            <a:off x="702723" y="5091563"/>
            <a:ext cx="1890712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1" name="Equation" r:id="rId9" imgW="774360" imgH="228600" progId="Equation.DSMT4">
                    <p:embed/>
                  </p:oleObj>
                </mc:Choice>
                <mc:Fallback>
                  <p:oleObj name="Equation" r:id="rId9" imgW="774360" imgH="228600" progId="Equation.DSMT4">
                    <p:embed/>
                    <p:pic>
                      <p:nvPicPr>
                        <p:cNvPr id="13" name="Objektum 1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2723" y="5091563"/>
                          <a:ext cx="1890712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Szövegdoboz 2"/>
            <p:cNvSpPr txBox="1"/>
            <p:nvPr/>
          </p:nvSpPr>
          <p:spPr>
            <a:xfrm>
              <a:off x="2838091" y="5065588"/>
              <a:ext cx="22150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err="1" smtClean="0"/>
                <a:t>if</a:t>
              </a:r>
              <a:r>
                <a:rPr lang="hu-HU" sz="3200" dirty="0" smtClean="0"/>
                <a:t> </a:t>
              </a:r>
              <a:r>
                <a:rPr lang="hu-HU" sz="3200" i="1" dirty="0" smtClean="0"/>
                <a:t>T</a:t>
              </a:r>
              <a:r>
                <a:rPr lang="hu-HU" sz="3200" dirty="0" smtClean="0"/>
                <a:t> is a </a:t>
              </a:r>
              <a:r>
                <a:rPr lang="hu-HU" sz="3200" dirty="0" err="1" smtClean="0"/>
                <a:t>tree</a:t>
              </a:r>
              <a:r>
                <a:rPr lang="hu-HU" sz="3200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6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111344" y="2785845"/>
            <a:ext cx="4092402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/>
              <a:t>orthogonality</a:t>
            </a:r>
            <a:r>
              <a:rPr lang="hu-HU" sz="3200" dirty="0" smtClean="0"/>
              <a:t> </a:t>
            </a:r>
            <a:r>
              <a:rPr lang="hu-HU" sz="3200" dirty="0" err="1" smtClean="0"/>
              <a:t>graph</a:t>
            </a:r>
            <a:r>
              <a:rPr lang="hu-HU" sz="3200" dirty="0" smtClean="0"/>
              <a:t> </a:t>
            </a:r>
            <a:r>
              <a:rPr lang="hu-HU" sz="3200" i="1" dirty="0" err="1" smtClean="0"/>
              <a:t>H</a:t>
            </a:r>
            <a:r>
              <a:rPr lang="hu-HU" sz="3200" i="1" baseline="-25000" dirty="0" err="1" smtClean="0"/>
              <a:t>d</a:t>
            </a:r>
            <a:endParaRPr lang="hu-HU" sz="3200" i="1" dirty="0" smtClean="0"/>
          </a:p>
          <a:p>
            <a:pPr>
              <a:lnSpc>
                <a:spcPct val="150000"/>
              </a:lnSpc>
            </a:pPr>
            <a:r>
              <a:rPr lang="hu-HU" sz="3200" i="1" dirty="0" smtClean="0">
                <a:sym typeface="Symbol" panose="05050102010706020507" pitchFamily="18" charset="2"/>
              </a:rPr>
              <a:t></a:t>
            </a:r>
            <a:r>
              <a:rPr lang="hu-HU" sz="3200" dirty="0" smtClean="0">
                <a:sym typeface="Symbol" panose="05050102010706020507" pitchFamily="18" charset="2"/>
              </a:rPr>
              <a:t>: uniform </a:t>
            </a:r>
            <a:r>
              <a:rPr lang="hu-HU" sz="3200" dirty="0" err="1" smtClean="0">
                <a:sym typeface="Symbol" panose="05050102010706020507" pitchFamily="18" charset="2"/>
              </a:rPr>
              <a:t>distribution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ym typeface="Symbol" panose="05050102010706020507" pitchFamily="18" charset="2"/>
              </a:rPr>
              <a:t>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orthogonal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pairs</a:t>
            </a:r>
            <a:endParaRPr lang="hu-HU" sz="32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831498" y="1040926"/>
            <a:ext cx="1676820" cy="1981573"/>
            <a:chOff x="8545907" y="1460365"/>
            <a:chExt cx="1676820" cy="1981573"/>
          </a:xfrm>
        </p:grpSpPr>
        <p:sp>
          <p:nvSpPr>
            <p:cNvPr id="13" name="Ellipszis 12"/>
            <p:cNvSpPr/>
            <p:nvPr/>
          </p:nvSpPr>
          <p:spPr>
            <a:xfrm>
              <a:off x="8548779" y="1460365"/>
              <a:ext cx="1673948" cy="16739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8824817" y="1561379"/>
              <a:ext cx="1144443" cy="1880559"/>
              <a:chOff x="8824817" y="1607343"/>
              <a:chExt cx="1144443" cy="1605943"/>
            </a:xfrm>
          </p:grpSpPr>
          <p:sp>
            <p:nvSpPr>
              <p:cNvPr id="19" name="Ív 18"/>
              <p:cNvSpPr/>
              <p:nvPr/>
            </p:nvSpPr>
            <p:spPr>
              <a:xfrm>
                <a:off x="8824817" y="1610211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Ív 19"/>
              <p:cNvSpPr/>
              <p:nvPr/>
            </p:nvSpPr>
            <p:spPr>
              <a:xfrm flipH="1">
                <a:off x="8865079" y="1607343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Ellipszis 14"/>
            <p:cNvSpPr/>
            <p:nvPr/>
          </p:nvSpPr>
          <p:spPr>
            <a:xfrm>
              <a:off x="8545907" y="1978380"/>
              <a:ext cx="1673948" cy="6009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9351010" y="1490408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9858522" y="2450676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8803559" y="2461030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5596179" y="1232691"/>
            <a:ext cx="5154808" cy="297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 err="1" smtClean="0">
                <a:sym typeface="Symbol" panose="05050102010706020507" pitchFamily="18" charset="2"/>
              </a:rPr>
              <a:t>homomorphism</a:t>
            </a:r>
            <a:r>
              <a:rPr lang="hu-HU" sz="3200" dirty="0" smtClean="0">
                <a:sym typeface="Symbol" panose="05050102010706020507" pitchFamily="18" charset="2"/>
              </a:rPr>
              <a:t> of </a:t>
            </a:r>
            <a:r>
              <a:rPr lang="hu-HU" sz="3200" i="1" dirty="0" smtClean="0">
                <a:sym typeface="Symbol" panose="05050102010706020507" pitchFamily="18" charset="2"/>
              </a:rPr>
              <a:t>G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into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i="1" dirty="0" err="1" smtClean="0">
                <a:sym typeface="Symbol" panose="05050102010706020507" pitchFamily="18" charset="2"/>
              </a:rPr>
              <a:t>H</a:t>
            </a:r>
            <a:r>
              <a:rPr lang="hu-HU" sz="3200" i="1" baseline="-25000" dirty="0" err="1" smtClean="0">
                <a:sym typeface="Symbol" panose="05050102010706020507" pitchFamily="18" charset="2"/>
              </a:rPr>
              <a:t>d</a:t>
            </a:r>
            <a:endParaRPr lang="hu-HU" sz="3200" i="1" baseline="-25000" dirty="0" smtClean="0">
              <a:sym typeface="Symbol" panose="05050102010706020507" pitchFamily="18" charset="2"/>
            </a:endParaRPr>
          </a:p>
          <a:p>
            <a:pPr algn="ctr">
              <a:lnSpc>
                <a:spcPct val="150000"/>
              </a:lnSpc>
            </a:pPr>
            <a:r>
              <a:rPr lang="hu-HU" sz="3200" dirty="0">
                <a:sym typeface="Symbol" panose="05050102010706020507" pitchFamily="18" charset="2"/>
              </a:rPr>
              <a:t> </a:t>
            </a:r>
          </a:p>
          <a:p>
            <a:pPr algn="ctr">
              <a:lnSpc>
                <a:spcPct val="150000"/>
              </a:lnSpc>
            </a:pPr>
            <a:r>
              <a:rPr lang="hu-HU" sz="3200" dirty="0" err="1" smtClean="0"/>
              <a:t>orthonormal</a:t>
            </a:r>
            <a:r>
              <a:rPr lang="hu-HU" sz="3200" dirty="0" smtClean="0"/>
              <a:t> </a:t>
            </a:r>
            <a:r>
              <a:rPr lang="hu-HU" sz="3200" dirty="0" err="1" smtClean="0"/>
              <a:t>representation</a:t>
            </a:r>
            <a:r>
              <a:rPr lang="hu-HU" sz="32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hu-HU" sz="3200" dirty="0" smtClean="0"/>
              <a:t>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complement</a:t>
            </a:r>
            <a:r>
              <a:rPr lang="hu-HU" sz="3200" dirty="0" smtClean="0"/>
              <a:t> of G </a:t>
            </a:r>
            <a:r>
              <a:rPr lang="hu-HU" sz="3200" dirty="0"/>
              <a:t>in </a:t>
            </a:r>
            <a:r>
              <a:rPr lang="hu-HU" sz="3200" dirty="0" err="1"/>
              <a:t>R</a:t>
            </a:r>
            <a:r>
              <a:rPr lang="hu-HU" sz="3200" i="1" baseline="30000" dirty="0" err="1"/>
              <a:t>d</a:t>
            </a:r>
            <a:r>
              <a:rPr lang="hu-HU" sz="3200" i="1" baseline="30000" dirty="0"/>
              <a:t>  </a:t>
            </a: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Important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3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Important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600107" y="1612945"/>
          <a:ext cx="3754368" cy="63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Equation" r:id="rId3" imgW="1422360" imgH="241200" progId="Equation.DSMT4">
                  <p:embed/>
                </p:oleObj>
              </mc:Choice>
              <mc:Fallback>
                <p:oleObj name="Equation" r:id="rId3" imgW="1422360" imgH="241200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07" y="1612945"/>
                        <a:ext cx="3754368" cy="63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600107" y="3057808"/>
          <a:ext cx="1547869" cy="59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07" y="3057808"/>
                        <a:ext cx="1547869" cy="59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208347"/>
              </p:ext>
            </p:extLst>
          </p:nvPr>
        </p:nvGraphicFramePr>
        <p:xfrm>
          <a:off x="600107" y="2330905"/>
          <a:ext cx="3621920" cy="64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7" imgW="1422360" imgH="253800" progId="Equation.DSMT4">
                  <p:embed/>
                </p:oleObj>
              </mc:Choice>
              <mc:Fallback>
                <p:oleObj name="Equation" r:id="rId7" imgW="1422360" imgH="25380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07" y="2330905"/>
                        <a:ext cx="3621920" cy="645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779035" y="991770"/>
            <a:ext cx="5711279" cy="2365327"/>
            <a:chOff x="672" y="575"/>
            <a:chExt cx="4636" cy="1920"/>
          </a:xfrm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3936" y="912"/>
              <a:ext cx="1104" cy="1200"/>
              <a:chOff x="3888" y="1104"/>
              <a:chExt cx="1104" cy="1200"/>
            </a:xfrm>
          </p:grpSpPr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flipV="1">
                <a:off x="3888" y="1104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2400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3888" y="2304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2400"/>
              </a:p>
            </p:txBody>
          </p:sp>
        </p:grp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960" y="1488"/>
              <a:ext cx="528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1488" y="912"/>
              <a:ext cx="0" cy="1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960" y="912"/>
              <a:ext cx="528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488" y="912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1488" y="1776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352" y="1200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400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440" y="8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304" y="172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912" y="14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2832" y="1440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 dirty="0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672" y="1295"/>
              <a:ext cx="27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a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352" y="1688"/>
              <a:ext cx="27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 dirty="0"/>
                <a:t>d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364" y="2047"/>
              <a:ext cx="270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e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392" y="575"/>
              <a:ext cx="27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b</a:t>
              </a:r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2349" y="899"/>
              <a:ext cx="254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c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800" y="2120"/>
              <a:ext cx="50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c=d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3840" y="575"/>
              <a:ext cx="76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 i="1"/>
                <a:t>a=b=c</a:t>
              </a: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3888" y="206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3840" y="2120"/>
              <a:ext cx="27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u-HU" sz="2400"/>
                <a:t>0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5388757" y="3917766"/>
            <a:ext cx="4965815" cy="2034497"/>
            <a:chOff x="5388757" y="3917766"/>
            <a:chExt cx="4965815" cy="2034497"/>
          </a:xfrm>
        </p:grpSpPr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8428007" y="3917766"/>
              <a:ext cx="1926565" cy="2014136"/>
              <a:chOff x="1488" y="912"/>
              <a:chExt cx="1584" cy="1680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1536" y="1680"/>
                <a:ext cx="1488" cy="864"/>
              </a:xfrm>
              <a:custGeom>
                <a:avLst/>
                <a:gdLst>
                  <a:gd name="T0" fmla="*/ 624 w 1488"/>
                  <a:gd name="T1" fmla="*/ 0 h 864"/>
                  <a:gd name="T2" fmla="*/ 0 w 1488"/>
                  <a:gd name="T3" fmla="*/ 384 h 864"/>
                  <a:gd name="T4" fmla="*/ 528 w 1488"/>
                  <a:gd name="T5" fmla="*/ 864 h 864"/>
                  <a:gd name="T6" fmla="*/ 1440 w 1488"/>
                  <a:gd name="T7" fmla="*/ 768 h 864"/>
                  <a:gd name="T8" fmla="*/ 1488 w 1488"/>
                  <a:gd name="T9" fmla="*/ 192 h 864"/>
                  <a:gd name="T10" fmla="*/ 624 w 1488"/>
                  <a:gd name="T11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8" h="864">
                    <a:moveTo>
                      <a:pt x="624" y="0"/>
                    </a:moveTo>
                    <a:lnTo>
                      <a:pt x="0" y="384"/>
                    </a:lnTo>
                    <a:lnTo>
                      <a:pt x="528" y="864"/>
                    </a:lnTo>
                    <a:lnTo>
                      <a:pt x="1440" y="768"/>
                    </a:lnTo>
                    <a:lnTo>
                      <a:pt x="1488" y="192"/>
                    </a:lnTo>
                    <a:lnTo>
                      <a:pt x="624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2016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1536" y="960"/>
                <a:ext cx="864" cy="110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2064" y="960"/>
                <a:ext cx="336" cy="15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400" y="960"/>
                <a:ext cx="576" cy="14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2400" y="960"/>
                <a:ext cx="624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flipH="1">
                <a:off x="2160" y="960"/>
                <a:ext cx="240" cy="72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2352" y="91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" name="Szabályos ötszög 1"/>
            <p:cNvSpPr/>
            <p:nvPr/>
          </p:nvSpPr>
          <p:spPr>
            <a:xfrm rot="16200000">
              <a:off x="5349423" y="4339564"/>
              <a:ext cx="1652033" cy="1573365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AutoShape 26"/>
            <p:cNvSpPr>
              <a:spLocks noChangeArrowheads="1"/>
            </p:cNvSpPr>
            <p:nvPr/>
          </p:nvSpPr>
          <p:spPr bwMode="auto">
            <a:xfrm>
              <a:off x="7420551" y="5062354"/>
              <a:ext cx="591332" cy="236533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 dirty="0"/>
            </a:p>
          </p:txBody>
        </p:sp>
      </p:grpSp>
      <p:sp>
        <p:nvSpPr>
          <p:cNvPr id="4" name="Szövegdoboz 3"/>
          <p:cNvSpPr txBox="1"/>
          <p:nvPr/>
        </p:nvSpPr>
        <p:spPr>
          <a:xfrm>
            <a:off x="140722" y="876782"/>
            <a:ext cx="4979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orthonormal</a:t>
            </a:r>
            <a:r>
              <a:rPr lang="hu-HU" sz="3200" dirty="0" smtClean="0"/>
              <a:t> </a:t>
            </a:r>
            <a:r>
              <a:rPr lang="hu-HU" sz="3200" dirty="0" err="1" smtClean="0"/>
              <a:t>representation</a:t>
            </a:r>
            <a:r>
              <a:rPr lang="hu-HU" sz="32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75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111344" y="2785845"/>
            <a:ext cx="4092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orthogonality</a:t>
            </a:r>
            <a:r>
              <a:rPr lang="hu-HU" sz="3200" dirty="0" smtClean="0"/>
              <a:t> </a:t>
            </a:r>
            <a:r>
              <a:rPr lang="hu-HU" sz="3200" dirty="0" err="1" smtClean="0"/>
              <a:t>graph</a:t>
            </a:r>
            <a:r>
              <a:rPr lang="hu-HU" sz="3200" dirty="0" smtClean="0"/>
              <a:t> </a:t>
            </a:r>
            <a:r>
              <a:rPr lang="hu-HU" sz="3200" i="1" dirty="0" err="1" smtClean="0"/>
              <a:t>H</a:t>
            </a:r>
            <a:r>
              <a:rPr lang="hu-HU" sz="3200" i="1" baseline="-25000" dirty="0" err="1" smtClean="0"/>
              <a:t>d</a:t>
            </a:r>
            <a:endParaRPr lang="hu-HU" sz="3200" i="1" dirty="0" smtClean="0"/>
          </a:p>
          <a:p>
            <a:r>
              <a:rPr lang="hu-HU" sz="3200" dirty="0" smtClean="0">
                <a:sym typeface="Symbol" panose="05050102010706020507" pitchFamily="18" charset="2"/>
              </a:rPr>
              <a:t>: uniform </a:t>
            </a:r>
            <a:r>
              <a:rPr lang="hu-HU" sz="3200" dirty="0" err="1" smtClean="0">
                <a:sym typeface="Symbol" panose="05050102010706020507" pitchFamily="18" charset="2"/>
              </a:rPr>
              <a:t>distribution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</a:p>
          <a:p>
            <a:r>
              <a:rPr lang="hu-HU" sz="3200" dirty="0" err="1" smtClean="0">
                <a:sym typeface="Symbol" panose="05050102010706020507" pitchFamily="18" charset="2"/>
              </a:rPr>
              <a:t>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orthogonal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pairs</a:t>
            </a:r>
            <a:endParaRPr lang="hu-HU" sz="32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831498" y="1040926"/>
            <a:ext cx="1676820" cy="1981573"/>
            <a:chOff x="8545907" y="1460365"/>
            <a:chExt cx="1676820" cy="1981573"/>
          </a:xfrm>
        </p:grpSpPr>
        <p:sp>
          <p:nvSpPr>
            <p:cNvPr id="13" name="Ellipszis 12"/>
            <p:cNvSpPr/>
            <p:nvPr/>
          </p:nvSpPr>
          <p:spPr>
            <a:xfrm>
              <a:off x="8548779" y="1460365"/>
              <a:ext cx="1673948" cy="16739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8824817" y="1561379"/>
              <a:ext cx="1144443" cy="1880559"/>
              <a:chOff x="8824817" y="1607343"/>
              <a:chExt cx="1144443" cy="1605943"/>
            </a:xfrm>
          </p:grpSpPr>
          <p:sp>
            <p:nvSpPr>
              <p:cNvPr id="19" name="Ív 18"/>
              <p:cNvSpPr/>
              <p:nvPr/>
            </p:nvSpPr>
            <p:spPr>
              <a:xfrm>
                <a:off x="8824817" y="1610211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Ív 19"/>
              <p:cNvSpPr/>
              <p:nvPr/>
            </p:nvSpPr>
            <p:spPr>
              <a:xfrm flipH="1">
                <a:off x="8865079" y="1607343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Ellipszis 14"/>
            <p:cNvSpPr/>
            <p:nvPr/>
          </p:nvSpPr>
          <p:spPr>
            <a:xfrm>
              <a:off x="8545907" y="1978380"/>
              <a:ext cx="1673948" cy="6009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9351010" y="1490408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9858522" y="2450676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8803559" y="2461030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2834269" y="4396658"/>
            <a:ext cx="438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>
                <a:solidFill>
                  <a:srgbClr val="0000FF"/>
                </a:solidFill>
              </a:rPr>
              <a:t>density</a:t>
            </a:r>
            <a:r>
              <a:rPr lang="hu-HU" sz="3200" i="1" dirty="0" smtClean="0">
                <a:solidFill>
                  <a:srgbClr val="0000FF"/>
                </a:solidFill>
              </a:rPr>
              <a:t>? „random </a:t>
            </a:r>
            <a:r>
              <a:rPr lang="hu-HU" sz="3200" i="1" dirty="0" err="1" smtClean="0">
                <a:solidFill>
                  <a:srgbClr val="0000FF"/>
                </a:solidFill>
              </a:rPr>
              <a:t>copy</a:t>
            </a:r>
            <a:r>
              <a:rPr lang="hu-HU" sz="3200" i="1" dirty="0" smtClean="0">
                <a:solidFill>
                  <a:srgbClr val="0000FF"/>
                </a:solidFill>
              </a:rPr>
              <a:t>”?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1014" y="5179105"/>
            <a:ext cx="4415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/>
              <a:t>C</a:t>
            </a:r>
            <a:r>
              <a:rPr lang="hu-HU" sz="3200" baseline="-25000" dirty="0" smtClean="0"/>
              <a:t>3</a:t>
            </a:r>
            <a:r>
              <a:rPr lang="hu-HU" sz="3200" dirty="0" smtClean="0"/>
              <a:t>:  </a:t>
            </a:r>
            <a:r>
              <a:rPr lang="hu-HU" sz="3200" dirty="0" err="1" smtClean="0"/>
              <a:t>prob</a:t>
            </a:r>
            <a:r>
              <a:rPr lang="hu-HU" sz="3200" dirty="0" smtClean="0"/>
              <a:t>. </a:t>
            </a:r>
            <a:r>
              <a:rPr lang="hu-HU" sz="3200" dirty="0" err="1" smtClean="0"/>
              <a:t>measure</a:t>
            </a:r>
            <a:r>
              <a:rPr lang="hu-HU" sz="3200" dirty="0" smtClean="0"/>
              <a:t>: </a:t>
            </a:r>
            <a:r>
              <a:rPr lang="hu-HU" sz="3200" dirty="0" err="1" smtClean="0"/>
              <a:t>trivial</a:t>
            </a:r>
            <a:endParaRPr lang="hu-HU" sz="3200" dirty="0" smtClean="0"/>
          </a:p>
          <a:p>
            <a:r>
              <a:rPr lang="hu-HU" sz="3200" dirty="0"/>
              <a:t>	</a:t>
            </a:r>
            <a:r>
              <a:rPr lang="hu-HU" sz="3200" dirty="0" err="1" smtClean="0"/>
              <a:t>density</a:t>
            </a:r>
            <a:r>
              <a:rPr lang="hu-HU" sz="3200" dirty="0" smtClean="0"/>
              <a:t>: </a:t>
            </a:r>
            <a:r>
              <a:rPr lang="hu-HU" sz="3200" dirty="0" err="1" smtClean="0"/>
              <a:t>nontrivial</a:t>
            </a:r>
            <a:endParaRPr lang="hu-HU" sz="3200" dirty="0" smtClean="0"/>
          </a:p>
        </p:txBody>
      </p:sp>
      <p:sp>
        <p:nvSpPr>
          <p:cNvPr id="23" name="Szövegdoboz 22"/>
          <p:cNvSpPr txBox="1"/>
          <p:nvPr/>
        </p:nvSpPr>
        <p:spPr>
          <a:xfrm>
            <a:off x="5179751" y="5174861"/>
            <a:ext cx="228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/>
              <a:t>C</a:t>
            </a:r>
            <a:r>
              <a:rPr lang="hu-HU" sz="3200" baseline="-25000" dirty="0" smtClean="0"/>
              <a:t>4</a:t>
            </a:r>
            <a:r>
              <a:rPr lang="hu-HU" sz="3200" dirty="0" smtClean="0"/>
              <a:t>:  </a:t>
            </a:r>
            <a:r>
              <a:rPr lang="hu-HU" sz="3200" dirty="0" err="1" smtClean="0"/>
              <a:t>trouble</a:t>
            </a:r>
            <a:r>
              <a:rPr lang="hu-HU" sz="3200" dirty="0" smtClean="0"/>
              <a:t>! </a:t>
            </a:r>
            <a:endParaRPr lang="hu-HU" sz="3200" baseline="-25000" dirty="0" smtClean="0"/>
          </a:p>
        </p:txBody>
      </p:sp>
      <p:sp>
        <p:nvSpPr>
          <p:cNvPr id="24" name="Szövegdoboz 23"/>
          <p:cNvSpPr txBox="1"/>
          <p:nvPr/>
        </p:nvSpPr>
        <p:spPr>
          <a:xfrm>
            <a:off x="7854371" y="5162202"/>
            <a:ext cx="242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/>
              <a:t>C</a:t>
            </a:r>
            <a:r>
              <a:rPr lang="hu-HU" sz="3200" baseline="-25000" dirty="0" smtClean="0"/>
              <a:t>5</a:t>
            </a:r>
            <a:r>
              <a:rPr lang="hu-HU" sz="3200" dirty="0" smtClean="0"/>
              <a:t>:  </a:t>
            </a:r>
            <a:r>
              <a:rPr lang="hu-HU" sz="3200" dirty="0" err="1" smtClean="0"/>
              <a:t>nontrivial</a:t>
            </a:r>
            <a:endParaRPr lang="hu-HU" sz="3200" baseline="-250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726343" y="1232691"/>
            <a:ext cx="48944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err="1" smtClean="0">
                <a:sym typeface="Symbol" panose="05050102010706020507" pitchFamily="18" charset="2"/>
              </a:rPr>
              <a:t>homomorphism</a:t>
            </a:r>
            <a:r>
              <a:rPr lang="hu-HU" sz="3200" dirty="0" smtClean="0">
                <a:sym typeface="Symbol" panose="05050102010706020507" pitchFamily="18" charset="2"/>
              </a:rPr>
              <a:t> of G </a:t>
            </a:r>
            <a:r>
              <a:rPr lang="hu-HU" sz="3200" dirty="0" err="1" smtClean="0">
                <a:sym typeface="Symbol" panose="05050102010706020507" pitchFamily="18" charset="2"/>
              </a:rPr>
              <a:t>into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i="1" dirty="0" err="1" smtClean="0">
                <a:sym typeface="Symbol" panose="05050102010706020507" pitchFamily="18" charset="2"/>
              </a:rPr>
              <a:t>H</a:t>
            </a:r>
            <a:r>
              <a:rPr lang="hu-HU" sz="3200" i="1" baseline="-25000" dirty="0" err="1" smtClean="0">
                <a:sym typeface="Symbol" panose="05050102010706020507" pitchFamily="18" charset="2"/>
              </a:rPr>
              <a:t>d</a:t>
            </a:r>
            <a:endParaRPr lang="hu-HU" sz="3200" i="1" baseline="-25000" dirty="0" smtClean="0">
              <a:sym typeface="Symbol" panose="05050102010706020507" pitchFamily="18" charset="2"/>
            </a:endParaRPr>
          </a:p>
          <a:p>
            <a:pPr algn="ctr"/>
            <a:r>
              <a:rPr lang="hu-HU" sz="3200" dirty="0">
                <a:sym typeface="Symbol" panose="05050102010706020507" pitchFamily="18" charset="2"/>
              </a:rPr>
              <a:t> </a:t>
            </a:r>
          </a:p>
          <a:p>
            <a:pPr algn="ctr"/>
            <a:r>
              <a:rPr lang="hu-HU" sz="3200" dirty="0" err="1"/>
              <a:t>orthogonal</a:t>
            </a:r>
            <a:r>
              <a:rPr lang="hu-HU" sz="3200" dirty="0"/>
              <a:t> </a:t>
            </a:r>
            <a:r>
              <a:rPr lang="hu-HU" sz="3200" dirty="0" err="1" smtClean="0"/>
              <a:t>representation</a:t>
            </a:r>
            <a:r>
              <a:rPr lang="hu-HU" sz="3200" dirty="0" smtClean="0"/>
              <a:t> </a:t>
            </a:r>
          </a:p>
          <a:p>
            <a:pPr algn="ctr"/>
            <a:r>
              <a:rPr lang="hu-HU" sz="3200" dirty="0" smtClean="0"/>
              <a:t>of </a:t>
            </a:r>
            <a:r>
              <a:rPr lang="hu-HU" sz="3200" dirty="0" err="1" smtClean="0"/>
              <a:t>complement</a:t>
            </a:r>
            <a:r>
              <a:rPr lang="hu-HU" sz="3200" dirty="0" smtClean="0"/>
              <a:t> </a:t>
            </a:r>
            <a:r>
              <a:rPr lang="hu-HU" sz="3200" dirty="0"/>
              <a:t>in </a:t>
            </a:r>
            <a:r>
              <a:rPr lang="hu-HU" sz="3200" dirty="0" err="1"/>
              <a:t>R</a:t>
            </a:r>
            <a:r>
              <a:rPr lang="hu-HU" sz="3200" i="1" baseline="30000" dirty="0" err="1"/>
              <a:t>d</a:t>
            </a:r>
            <a:r>
              <a:rPr lang="hu-HU" sz="3200" i="1" baseline="30000" dirty="0"/>
              <a:t>  </a:t>
            </a: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Important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01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831498" y="1040926"/>
            <a:ext cx="1676820" cy="1981573"/>
            <a:chOff x="8545907" y="1460365"/>
            <a:chExt cx="1676820" cy="1981573"/>
          </a:xfrm>
        </p:grpSpPr>
        <p:sp>
          <p:nvSpPr>
            <p:cNvPr id="13" name="Ellipszis 12"/>
            <p:cNvSpPr/>
            <p:nvPr/>
          </p:nvSpPr>
          <p:spPr>
            <a:xfrm>
              <a:off x="8548779" y="1460365"/>
              <a:ext cx="1673948" cy="16739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" name="Csoportba foglalás 13"/>
            <p:cNvGrpSpPr/>
            <p:nvPr/>
          </p:nvGrpSpPr>
          <p:grpSpPr>
            <a:xfrm>
              <a:off x="8824817" y="1561379"/>
              <a:ext cx="1144443" cy="1880559"/>
              <a:chOff x="8824817" y="1607343"/>
              <a:chExt cx="1144443" cy="1605943"/>
            </a:xfrm>
          </p:grpSpPr>
          <p:sp>
            <p:nvSpPr>
              <p:cNvPr id="19" name="Ív 18"/>
              <p:cNvSpPr/>
              <p:nvPr/>
            </p:nvSpPr>
            <p:spPr>
              <a:xfrm>
                <a:off x="8824817" y="1610211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Ív 19"/>
              <p:cNvSpPr/>
              <p:nvPr/>
            </p:nvSpPr>
            <p:spPr>
              <a:xfrm flipH="1">
                <a:off x="8865079" y="1607343"/>
                <a:ext cx="1104181" cy="160307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Ellipszis 14"/>
            <p:cNvSpPr/>
            <p:nvPr/>
          </p:nvSpPr>
          <p:spPr>
            <a:xfrm>
              <a:off x="8545907" y="1978380"/>
              <a:ext cx="1673948" cy="6009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9351010" y="1490408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9858522" y="2450676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8803559" y="2461030"/>
              <a:ext cx="118266" cy="1182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2400"/>
            </a:p>
          </p:txBody>
        </p:sp>
      </p:grpSp>
      <p:graphicFrame>
        <p:nvGraphicFramePr>
          <p:cNvPr id="21" name="Objektum 20"/>
          <p:cNvGraphicFramePr>
            <a:graphicFrameLocks noChangeAspect="1"/>
          </p:cNvGraphicFramePr>
          <p:nvPr>
            <p:extLst/>
          </p:nvPr>
        </p:nvGraphicFramePr>
        <p:xfrm>
          <a:off x="1325732" y="3232889"/>
          <a:ext cx="35036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3" imgW="1434960" imgH="228600" progId="Equation.DSMT4">
                  <p:embed/>
                </p:oleObj>
              </mc:Choice>
              <mc:Fallback>
                <p:oleObj name="Equation" r:id="rId3" imgW="1434960" imgH="228600" progId="Equation.DSMT4">
                  <p:embed/>
                  <p:pic>
                    <p:nvPicPr>
                      <p:cNvPr id="21" name="Objektum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732" y="3232889"/>
                        <a:ext cx="35036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/>
          </p:nvPr>
        </p:nvGraphicFramePr>
        <p:xfrm>
          <a:off x="1325732" y="3930681"/>
          <a:ext cx="88296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5" imgW="3619440" imgH="393480" progId="Equation.DSMT4">
                  <p:embed/>
                </p:oleObj>
              </mc:Choice>
              <mc:Fallback>
                <p:oleObj name="Equation" r:id="rId5" imgW="3619440" imgH="393480" progId="Equation.DSMT4">
                  <p:embed/>
                  <p:pic>
                    <p:nvPicPr>
                      <p:cNvPr id="22" name="Objektum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732" y="3930681"/>
                        <a:ext cx="8829675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385548"/>
              </p:ext>
            </p:extLst>
          </p:nvPr>
        </p:nvGraphicFramePr>
        <p:xfrm>
          <a:off x="1325732" y="4990365"/>
          <a:ext cx="61039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7" imgW="2501640" imgH="393480" progId="Equation.DSMT4">
                  <p:embed/>
                </p:oleObj>
              </mc:Choice>
              <mc:Fallback>
                <p:oleObj name="Equation" r:id="rId7" imgW="2501640" imgH="393480" progId="Equation.DSMT4">
                  <p:embed/>
                  <p:pic>
                    <p:nvPicPr>
                      <p:cNvPr id="23" name="Objektum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5732" y="4990365"/>
                        <a:ext cx="610393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5" name="TextBox 28"/>
          <p:cNvSpPr txBox="1"/>
          <p:nvPr/>
        </p:nvSpPr>
        <p:spPr>
          <a:xfrm>
            <a:off x="8548779" y="73783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.</a:t>
            </a:r>
            <a:endParaRPr lang="hu-HU" sz="2800" i="1" dirty="0" smtClean="0"/>
          </a:p>
        </p:txBody>
      </p:sp>
      <p:grpSp>
        <p:nvGrpSpPr>
          <p:cNvPr id="6" name="Group 32"/>
          <p:cNvGrpSpPr/>
          <p:nvPr/>
        </p:nvGrpSpPr>
        <p:grpSpPr>
          <a:xfrm>
            <a:off x="471578" y="1138689"/>
            <a:ext cx="10420131" cy="3241447"/>
            <a:chOff x="609599" y="2743199"/>
            <a:chExt cx="10420131" cy="3241447"/>
          </a:xfrm>
        </p:grpSpPr>
        <p:sp>
          <p:nvSpPr>
            <p:cNvPr id="7" name="Rounded Rectangle 30"/>
            <p:cNvSpPr/>
            <p:nvPr/>
          </p:nvSpPr>
          <p:spPr bwMode="auto">
            <a:xfrm>
              <a:off x="609599" y="2743199"/>
              <a:ext cx="10334074" cy="24894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719211" y="2805366"/>
              <a:ext cx="1011071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3200" i="1" dirty="0" smtClean="0"/>
                <a:t>G</a:t>
              </a:r>
              <a:r>
                <a:rPr lang="hu-HU" sz="3200" dirty="0" smtClean="0"/>
                <a:t> has an </a:t>
              </a:r>
              <a:r>
                <a:rPr lang="hu-HU" sz="3200" dirty="0" err="1" smtClean="0"/>
                <a:t>orthonormal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rep</a:t>
              </a:r>
              <a:r>
                <a:rPr lang="hu-HU" sz="3200" dirty="0" smtClean="0"/>
                <a:t> in </a:t>
              </a:r>
              <a:r>
                <a:rPr lang="hu-HU" sz="3200" dirty="0" smtClean="0">
                  <a:sym typeface="Euclid Math Two"/>
                </a:rPr>
                <a:t></a:t>
              </a:r>
              <a:r>
                <a:rPr lang="hu-HU" sz="3200" i="1" baseline="30000" dirty="0" smtClean="0">
                  <a:sym typeface="Euclid Math Two"/>
                </a:rPr>
                <a:t>d  </a:t>
              </a:r>
              <a:r>
                <a:rPr lang="hu-HU" sz="3200" dirty="0" smtClean="0">
                  <a:sym typeface="Euclid Math Two"/>
                </a:rPr>
                <a:t>in </a:t>
              </a:r>
              <a:r>
                <a:rPr lang="hu-HU" sz="3200" dirty="0" err="1"/>
                <a:t>general</a:t>
              </a:r>
              <a:r>
                <a:rPr lang="hu-HU" sz="3200" dirty="0"/>
                <a:t> </a:t>
              </a:r>
              <a:r>
                <a:rPr lang="hu-HU" sz="3200" dirty="0" err="1"/>
                <a:t>position</a:t>
              </a:r>
              <a:r>
                <a:rPr lang="hu-HU" sz="3200" dirty="0"/>
                <a:t> </a:t>
              </a:r>
              <a:endParaRPr lang="hu-HU" sz="3200" baseline="30000" dirty="0" smtClean="0">
                <a:sym typeface="Euclid Math Two"/>
              </a:endParaRPr>
            </a:p>
            <a:p>
              <a:pPr marL="457200" indent="-457200">
                <a:lnSpc>
                  <a:spcPct val="150000"/>
                </a:lnSpc>
                <a:buFont typeface="Symbol" panose="05050102010706020507" pitchFamily="18" charset="2"/>
                <a:buChar char="Û"/>
              </a:pPr>
              <a:r>
                <a:rPr lang="hu-HU" sz="3200" i="1" dirty="0" smtClean="0">
                  <a:sym typeface="Symbol"/>
                </a:rPr>
                <a:t>G </a:t>
              </a:r>
              <a:r>
                <a:rPr lang="hu-HU" sz="3200" dirty="0" smtClean="0">
                  <a:sym typeface="Symbol"/>
                </a:rPr>
                <a:t>is (</a:t>
              </a:r>
              <a:r>
                <a:rPr lang="hu-HU" sz="3200" i="1" dirty="0" smtClean="0">
                  <a:sym typeface="Symbol"/>
                </a:rPr>
                <a:t>n</a:t>
              </a:r>
              <a:r>
                <a:rPr lang="hu-HU" sz="3200" dirty="0" smtClean="0">
                  <a:sym typeface="Symbol"/>
                </a:rPr>
                <a:t>-</a:t>
              </a:r>
              <a:r>
                <a:rPr lang="hu-HU" sz="3200" i="1" dirty="0" smtClean="0">
                  <a:sym typeface="Symbol"/>
                </a:rPr>
                <a:t>d</a:t>
              </a:r>
              <a:r>
                <a:rPr lang="hu-HU" sz="3200" dirty="0" smtClean="0">
                  <a:sym typeface="Symbol"/>
                </a:rPr>
                <a:t>)-</a:t>
              </a:r>
              <a:r>
                <a:rPr lang="hu-HU" sz="3200" dirty="0" err="1" smtClean="0">
                  <a:sym typeface="Symbol"/>
                </a:rPr>
                <a:t>connected</a:t>
              </a:r>
              <a:endParaRPr lang="hu-HU" sz="3200" dirty="0" smtClean="0">
                <a:sym typeface="Symbol"/>
              </a:endParaRPr>
            </a:p>
            <a:p>
              <a:pPr marL="457200" indent="-457200">
                <a:lnSpc>
                  <a:spcPct val="150000"/>
                </a:lnSpc>
                <a:buFont typeface="Symbol" panose="05050102010706020507" pitchFamily="18" charset="2"/>
                <a:buChar char="Û"/>
              </a:pPr>
              <a:r>
                <a:rPr lang="hu-HU" sz="3200" i="1" dirty="0" smtClean="0">
                  <a:sym typeface="Symbol"/>
                </a:rPr>
                <a:t>G </a:t>
              </a:r>
              <a:r>
                <a:rPr lang="hu-HU" sz="3200" dirty="0" err="1" smtClean="0">
                  <a:sym typeface="Symbol"/>
                </a:rPr>
                <a:t>contains</a:t>
              </a:r>
              <a:r>
                <a:rPr lang="hu-HU" sz="3200" dirty="0" smtClean="0">
                  <a:sym typeface="Symbol"/>
                </a:rPr>
                <a:t> no </a:t>
              </a:r>
              <a:r>
                <a:rPr lang="hu-HU" sz="3200" dirty="0" err="1" smtClean="0">
                  <a:sym typeface="Symbol"/>
                </a:rPr>
                <a:t>complete</a:t>
              </a:r>
              <a:r>
                <a:rPr lang="hu-HU" sz="3200" dirty="0" smtClean="0">
                  <a:sym typeface="Symbol"/>
                </a:rPr>
                <a:t> </a:t>
              </a:r>
              <a:r>
                <a:rPr lang="hu-HU" sz="3200" dirty="0" err="1" smtClean="0">
                  <a:sym typeface="Symbol"/>
                </a:rPr>
                <a:t>bipartite</a:t>
              </a:r>
              <a:r>
                <a:rPr lang="hu-HU" sz="3200" dirty="0" smtClean="0">
                  <a:sym typeface="Symbol"/>
                </a:rPr>
                <a:t> </a:t>
              </a:r>
              <a:r>
                <a:rPr lang="hu-HU" sz="3200" dirty="0" err="1" smtClean="0">
                  <a:sym typeface="Symbol"/>
                </a:rPr>
                <a:t>subgraph</a:t>
              </a:r>
              <a:r>
                <a:rPr lang="hu-HU" sz="3200" dirty="0" smtClean="0">
                  <a:sym typeface="Symbol"/>
                </a:rPr>
                <a:t> </a:t>
              </a:r>
              <a:r>
                <a:rPr lang="hu-HU" sz="3200" dirty="0" err="1" smtClean="0">
                  <a:sym typeface="Symbol"/>
                </a:rPr>
                <a:t>on</a:t>
              </a:r>
              <a:r>
                <a:rPr lang="hu-HU" sz="3200" dirty="0" smtClean="0">
                  <a:sym typeface="Symbol"/>
                </a:rPr>
                <a:t> </a:t>
              </a:r>
              <a:r>
                <a:rPr lang="hu-HU" sz="3200" i="1" dirty="0" smtClean="0">
                  <a:sym typeface="Symbol"/>
                </a:rPr>
                <a:t>d</a:t>
              </a:r>
              <a:r>
                <a:rPr lang="hu-HU" sz="3200" dirty="0" smtClean="0">
                  <a:sym typeface="Symbol"/>
                </a:rPr>
                <a:t>+1 </a:t>
              </a:r>
              <a:r>
                <a:rPr lang="hu-HU" sz="3200" dirty="0" err="1" smtClean="0">
                  <a:sym typeface="Symbol"/>
                </a:rPr>
                <a:t>nodes</a:t>
              </a:r>
              <a:endParaRPr lang="hu-HU" sz="3200" dirty="0" smtClean="0"/>
            </a:p>
          </p:txBody>
        </p:sp>
        <p:sp>
          <p:nvSpPr>
            <p:cNvPr id="9" name="TextBox 31"/>
            <p:cNvSpPr txBox="1"/>
            <p:nvPr/>
          </p:nvSpPr>
          <p:spPr>
            <a:xfrm>
              <a:off x="8206521" y="5461426"/>
              <a:ext cx="2823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>
                  <a:solidFill>
                    <a:srgbClr val="008000"/>
                  </a:solidFill>
                </a:rPr>
                <a:t>L-</a:t>
              </a:r>
              <a:r>
                <a:rPr lang="hu-HU" sz="2800" dirty="0" err="1" smtClean="0">
                  <a:solidFill>
                    <a:srgbClr val="008000"/>
                  </a:solidFill>
                </a:rPr>
                <a:t>Saks</a:t>
              </a:r>
              <a:r>
                <a:rPr lang="hu-HU" sz="2800" dirty="0" smtClean="0">
                  <a:solidFill>
                    <a:srgbClr val="008000"/>
                  </a:solidFill>
                </a:rPr>
                <a:t>-</a:t>
              </a:r>
              <a:r>
                <a:rPr lang="hu-HU" sz="2800" dirty="0" err="1" smtClean="0">
                  <a:solidFill>
                    <a:srgbClr val="008000"/>
                  </a:solidFill>
                </a:rPr>
                <a:t>Schrijver</a:t>
              </a:r>
              <a:endParaRPr lang="hu-HU" sz="2800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2116970" y="1995948"/>
            <a:ext cx="4303495" cy="3440959"/>
            <a:chOff x="8238228" y="-1299796"/>
            <a:chExt cx="4303495" cy="3440959"/>
          </a:xfrm>
        </p:grpSpPr>
        <p:sp>
          <p:nvSpPr>
            <p:cNvPr id="2" name="Lekerekített téglalap 1"/>
            <p:cNvSpPr/>
            <p:nvPr/>
          </p:nvSpPr>
          <p:spPr>
            <a:xfrm>
              <a:off x="8238228" y="983331"/>
              <a:ext cx="3519578" cy="11578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800">
                  <a:solidFill>
                    <a:schemeClr val="tx1"/>
                  </a:solidFill>
                </a:rPr>
                <a:t>any </a:t>
              </a:r>
              <a:r>
                <a:rPr lang="hu-HU" sz="2800" i="1">
                  <a:solidFill>
                    <a:schemeClr val="tx1"/>
                  </a:solidFill>
                </a:rPr>
                <a:t>d</a:t>
              </a:r>
              <a:r>
                <a:rPr lang="hu-HU" sz="2800">
                  <a:solidFill>
                    <a:schemeClr val="tx1"/>
                  </a:solidFill>
                </a:rPr>
                <a:t> vectors are </a:t>
              </a:r>
            </a:p>
            <a:p>
              <a:r>
                <a:rPr lang="hu-HU" sz="2800">
                  <a:solidFill>
                    <a:schemeClr val="tx1"/>
                  </a:solidFill>
                </a:rPr>
                <a:t>linearly independent</a:t>
              </a:r>
            </a:p>
          </p:txBody>
        </p:sp>
        <p:cxnSp>
          <p:nvCxnSpPr>
            <p:cNvPr id="4" name="Egyenes összekötő nyíllal 3"/>
            <p:cNvCxnSpPr>
              <a:stCxn id="2" idx="0"/>
            </p:cNvCxnSpPr>
            <p:nvPr/>
          </p:nvCxnSpPr>
          <p:spPr>
            <a:xfrm flipV="1">
              <a:off x="9998017" y="-1299796"/>
              <a:ext cx="2543706" cy="2283127"/>
            </a:xfrm>
            <a:prstGeom prst="straightConnector1">
              <a:avLst/>
            </a:prstGeom>
            <a:ln w="28575">
              <a:solidFill>
                <a:srgbClr val="007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Important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91381" y="244650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4513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" name="TextBox 28"/>
          <p:cNvSpPr txBox="1"/>
          <p:nvPr/>
        </p:nvSpPr>
        <p:spPr>
          <a:xfrm>
            <a:off x="8548779" y="73783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.</a:t>
            </a:r>
            <a:endParaRPr lang="hu-HU" sz="2800" i="1" dirty="0" smtClean="0"/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Important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orthogonality</a:t>
            </a:r>
            <a:r>
              <a:rPr lang="hu-HU" sz="3600" dirty="0" smtClean="0"/>
              <a:t> </a:t>
            </a:r>
            <a:r>
              <a:rPr lang="hu-HU" sz="3600" dirty="0" err="1" smtClean="0"/>
              <a:t>graph</a:t>
            </a:r>
            <a:endParaRPr lang="en-US" sz="3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1578" y="3062240"/>
            <a:ext cx="11323765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200" dirty="0" smtClean="0"/>
              <a:t>map </a:t>
            </a:r>
            <a:r>
              <a:rPr lang="hu-HU" sz="3200" i="1" dirty="0" smtClean="0"/>
              <a:t>G</a:t>
            </a:r>
            <a:r>
              <a:rPr lang="hu-HU" sz="3200" dirty="0" smtClean="0">
                <a:sym typeface="Symbol" panose="05050102010706020507" pitchFamily="18" charset="2"/>
              </a:rPr>
              <a:t></a:t>
            </a:r>
            <a:r>
              <a:rPr lang="hu-HU" sz="3200" dirty="0">
                <a:sym typeface="Euclid Math Two"/>
              </a:rPr>
              <a:t> </a:t>
            </a:r>
            <a:r>
              <a:rPr lang="hu-HU" sz="3200" i="1" baseline="30000" dirty="0" smtClean="0">
                <a:sym typeface="Euclid Math Two"/>
              </a:rPr>
              <a:t>d </a:t>
            </a:r>
            <a:r>
              <a:rPr lang="hu-HU" sz="3200" dirty="0" err="1" smtClean="0">
                <a:sym typeface="Euclid Math Two"/>
              </a:rPr>
              <a:t>sequentially</a:t>
            </a:r>
            <a:r>
              <a:rPr lang="hu-HU" sz="3200" dirty="0" smtClean="0">
                <a:sym typeface="Euclid Math Two"/>
              </a:rPr>
              <a:t>, </a:t>
            </a:r>
            <a:r>
              <a:rPr lang="hu-HU" sz="3200" dirty="0" err="1" smtClean="0">
                <a:sym typeface="Euclid Math Two"/>
              </a:rPr>
              <a:t>each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node</a:t>
            </a:r>
            <a:r>
              <a:rPr lang="hu-HU" sz="3200" dirty="0" smtClean="0">
                <a:sym typeface="Euclid Math Two"/>
              </a:rPr>
              <a:t> uniform </a:t>
            </a:r>
            <a:r>
              <a:rPr lang="hu-HU" sz="3200" dirty="0" err="1" smtClean="0">
                <a:sym typeface="Euclid Math Two"/>
              </a:rPr>
              <a:t>on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the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sphere</a:t>
            </a:r>
            <a:endParaRPr lang="hu-HU" sz="3200" dirty="0" smtClean="0">
              <a:sym typeface="Euclid Math Two"/>
            </a:endParaRPr>
          </a:p>
          <a:p>
            <a:r>
              <a:rPr lang="hu-HU" sz="3200" dirty="0" smtClean="0">
                <a:sym typeface="Euclid Math Two"/>
              </a:rPr>
              <a:t>	</a:t>
            </a:r>
            <a:r>
              <a:rPr lang="hu-HU" sz="3200" dirty="0" err="1" smtClean="0">
                <a:sym typeface="Euclid Math Two"/>
              </a:rPr>
              <a:t>orthogonal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>
                <a:sym typeface="Euclid Math Two"/>
              </a:rPr>
              <a:t>to</a:t>
            </a:r>
            <a:r>
              <a:rPr lang="hu-HU" sz="3200" dirty="0">
                <a:sym typeface="Euclid Math Two"/>
              </a:rPr>
              <a:t> </a:t>
            </a:r>
            <a:r>
              <a:rPr lang="hu-HU" sz="3200" dirty="0" err="1">
                <a:sym typeface="Euclid Math Two"/>
              </a:rPr>
              <a:t>previous</a:t>
            </a:r>
            <a:r>
              <a:rPr lang="hu-HU" sz="3200" dirty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neighbors</a:t>
            </a:r>
            <a:r>
              <a:rPr lang="hu-HU" sz="3200" dirty="0" smtClean="0">
                <a:sym typeface="Euclid Math Two"/>
              </a:rPr>
              <a:t>;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u-HU" sz="3200" dirty="0" smtClean="0">
                <a:sym typeface="Euclid Math Two"/>
              </a:rPr>
              <a:t>show </a:t>
            </a:r>
            <a:r>
              <a:rPr lang="hu-HU" sz="3200" dirty="0" err="1" smtClean="0">
                <a:sym typeface="Euclid Math Two"/>
              </a:rPr>
              <a:t>that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distribution</a:t>
            </a:r>
            <a:r>
              <a:rPr lang="hu-HU" sz="3200" dirty="0" smtClean="0">
                <a:sym typeface="Euclid Math Two"/>
              </a:rPr>
              <a:t> of </a:t>
            </a:r>
            <a:r>
              <a:rPr lang="hu-HU" sz="3200" dirty="0" err="1" smtClean="0">
                <a:sym typeface="Euclid Math Two"/>
              </a:rPr>
              <a:t>this</a:t>
            </a:r>
            <a:r>
              <a:rPr lang="hu-HU" sz="3200" dirty="0" smtClean="0">
                <a:sym typeface="Euclid Math Two"/>
              </a:rPr>
              <a:t> map </a:t>
            </a:r>
            <a:r>
              <a:rPr lang="hu-HU" sz="3200" strike="sngStrike" dirty="0" smtClean="0">
                <a:sym typeface="Euclid Math Two"/>
              </a:rPr>
              <a:t>is </a:t>
            </a:r>
            <a:r>
              <a:rPr lang="hu-HU" sz="3200" strike="sngStrike" dirty="0" err="1" smtClean="0">
                <a:sym typeface="Euclid Math Two"/>
              </a:rPr>
              <a:t>independent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depends</a:t>
            </a:r>
            <a:r>
              <a:rPr lang="hu-HU" sz="3200" dirty="0" smtClean="0">
                <a:sym typeface="Euclid Math Two"/>
              </a:rPr>
              <a:t>    	</a:t>
            </a:r>
            <a:r>
              <a:rPr lang="hu-HU" sz="3200" dirty="0" err="1" smtClean="0">
                <a:sym typeface="Euclid Math Two"/>
              </a:rPr>
              <a:t>absolutely</a:t>
            </a:r>
            <a:r>
              <a:rPr lang="hu-HU" sz="3200" dirty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continously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on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the</a:t>
            </a:r>
            <a:r>
              <a:rPr lang="hu-HU" sz="3200" dirty="0" smtClean="0">
                <a:sym typeface="Euclid Math Two"/>
              </a:rPr>
              <a:t> </a:t>
            </a:r>
            <a:r>
              <a:rPr lang="hu-HU" sz="3200" dirty="0" err="1" smtClean="0">
                <a:sym typeface="Euclid Math Two"/>
              </a:rPr>
              <a:t>order</a:t>
            </a:r>
            <a:r>
              <a:rPr lang="hu-HU" sz="3200" dirty="0" smtClean="0">
                <a:sym typeface="Euclid Math Two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ym typeface="Euclid Math Two"/>
              </a:rPr>
              <a:t>-    </a:t>
            </a:r>
            <a:r>
              <a:rPr lang="hu-HU" sz="3200" dirty="0" err="1" smtClean="0">
                <a:solidFill>
                  <a:srgbClr val="FF0000"/>
                </a:solidFill>
                <a:sym typeface="Euclid Math Two"/>
              </a:rPr>
              <a:t>figure</a:t>
            </a:r>
            <a:r>
              <a:rPr lang="hu-HU" sz="3200" dirty="0" smtClean="0">
                <a:solidFill>
                  <a:srgbClr val="FF0000"/>
                </a:solidFill>
                <a:sym typeface="Euclid Math Two"/>
              </a:rPr>
              <a:t> out Radon-</a:t>
            </a:r>
            <a:r>
              <a:rPr lang="hu-HU" sz="3200" dirty="0" err="1" smtClean="0">
                <a:solidFill>
                  <a:srgbClr val="FF0000"/>
                </a:solidFill>
                <a:sym typeface="Euclid Math Two"/>
              </a:rPr>
              <a:t>Nikodym</a:t>
            </a:r>
            <a:r>
              <a:rPr lang="hu-HU" sz="3200" dirty="0" smtClean="0">
                <a:solidFill>
                  <a:srgbClr val="FF0000"/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  <a:sym typeface="Euclid Math Two"/>
              </a:rPr>
              <a:t>derivatives</a:t>
            </a:r>
            <a:r>
              <a:rPr lang="hu-HU" sz="3200" dirty="0" smtClean="0">
                <a:solidFill>
                  <a:srgbClr val="FF0000"/>
                </a:solidFill>
                <a:sym typeface="Euclid Math Two"/>
              </a:rPr>
              <a:t>.</a:t>
            </a:r>
            <a:endParaRPr lang="hu-HU" sz="3200" dirty="0" smtClean="0">
              <a:sym typeface="Euclid Math Two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471578" y="924289"/>
            <a:ext cx="10334074" cy="1625333"/>
            <a:chOff x="471578" y="1199592"/>
            <a:chExt cx="10334074" cy="1625333"/>
          </a:xfrm>
        </p:grpSpPr>
        <p:sp>
          <p:nvSpPr>
            <p:cNvPr id="7" name="Rounded Rectangle 30"/>
            <p:cNvSpPr/>
            <p:nvPr/>
          </p:nvSpPr>
          <p:spPr bwMode="auto">
            <a:xfrm>
              <a:off x="471578" y="1227178"/>
              <a:ext cx="10334074" cy="15977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581190" y="1199592"/>
              <a:ext cx="1010590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3200" i="1" dirty="0" smtClean="0"/>
                <a:t>G</a:t>
              </a:r>
              <a:r>
                <a:rPr lang="hu-HU" sz="3200" dirty="0" smtClean="0"/>
                <a:t> has a </a:t>
              </a:r>
              <a:r>
                <a:rPr lang="hu-HU" sz="3200" dirty="0" err="1" smtClean="0"/>
                <a:t>homomorphism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into</a:t>
              </a:r>
              <a:r>
                <a:rPr lang="hu-HU" sz="3200" dirty="0" smtClean="0"/>
                <a:t> </a:t>
              </a:r>
              <a:r>
                <a:rPr lang="hu-HU" sz="3200" i="1" dirty="0" err="1" smtClean="0"/>
                <a:t>H</a:t>
              </a:r>
              <a:r>
                <a:rPr lang="hu-HU" sz="3200" i="1" baseline="-25000" dirty="0" err="1" smtClean="0"/>
                <a:t>d</a:t>
              </a:r>
              <a:r>
                <a:rPr lang="hu-HU" sz="3200" i="1" baseline="30000" dirty="0" smtClean="0">
                  <a:sym typeface="Euclid Math Two"/>
                </a:rPr>
                <a:t>  </a:t>
              </a:r>
              <a:r>
                <a:rPr lang="hu-HU" sz="3200" dirty="0" smtClean="0">
                  <a:sym typeface="Euclid Math Two"/>
                </a:rPr>
                <a:t>in </a:t>
              </a:r>
              <a:r>
                <a:rPr lang="hu-HU" sz="3200" dirty="0" err="1"/>
                <a:t>general</a:t>
              </a:r>
              <a:r>
                <a:rPr lang="hu-HU" sz="3200" dirty="0"/>
                <a:t> </a:t>
              </a:r>
              <a:r>
                <a:rPr lang="hu-HU" sz="3200" dirty="0" err="1"/>
                <a:t>position</a:t>
              </a:r>
              <a:r>
                <a:rPr lang="hu-HU" sz="3200" dirty="0"/>
                <a:t> </a:t>
              </a:r>
              <a:endParaRPr lang="hu-HU" sz="3200" baseline="30000" dirty="0" smtClean="0">
                <a:sym typeface="Euclid Math Two"/>
              </a:endParaRPr>
            </a:p>
            <a:p>
              <a:pPr marL="457200" indent="-457200">
                <a:lnSpc>
                  <a:spcPct val="150000"/>
                </a:lnSpc>
                <a:buFont typeface="Symbol" panose="05050102010706020507" pitchFamily="18" charset="2"/>
                <a:buChar char="Û"/>
              </a:pPr>
              <a:r>
                <a:rPr lang="hu-HU" sz="3200" i="1" dirty="0" smtClean="0">
                  <a:sym typeface="Symbol"/>
                </a:rPr>
                <a:t>G </a:t>
              </a:r>
              <a:r>
                <a:rPr lang="hu-HU" sz="3200" dirty="0" err="1">
                  <a:sym typeface="Symbol"/>
                </a:rPr>
                <a:t>contains</a:t>
              </a:r>
              <a:r>
                <a:rPr lang="hu-HU" sz="3200" dirty="0">
                  <a:sym typeface="Symbol"/>
                </a:rPr>
                <a:t> no </a:t>
              </a:r>
              <a:r>
                <a:rPr lang="hu-HU" sz="3200" dirty="0" err="1">
                  <a:sym typeface="Symbol"/>
                </a:rPr>
                <a:t>complete</a:t>
              </a:r>
              <a:r>
                <a:rPr lang="hu-HU" sz="3200" dirty="0">
                  <a:sym typeface="Symbol"/>
                </a:rPr>
                <a:t> </a:t>
              </a:r>
              <a:r>
                <a:rPr lang="hu-HU" sz="3200" dirty="0" err="1">
                  <a:sym typeface="Symbol"/>
                </a:rPr>
                <a:t>bipartite</a:t>
              </a:r>
              <a:r>
                <a:rPr lang="hu-HU" sz="3200" dirty="0">
                  <a:sym typeface="Symbol"/>
                </a:rPr>
                <a:t> </a:t>
              </a:r>
              <a:r>
                <a:rPr lang="hu-HU" sz="3200" dirty="0" err="1">
                  <a:sym typeface="Symbol"/>
                </a:rPr>
                <a:t>subgraph</a:t>
              </a:r>
              <a:r>
                <a:rPr lang="hu-HU" sz="3200" dirty="0">
                  <a:sym typeface="Symbol"/>
                </a:rPr>
                <a:t> </a:t>
              </a:r>
              <a:r>
                <a:rPr lang="hu-HU" sz="3200" dirty="0" err="1">
                  <a:sym typeface="Symbol"/>
                </a:rPr>
                <a:t>on</a:t>
              </a:r>
              <a:r>
                <a:rPr lang="hu-HU" sz="3200" dirty="0">
                  <a:sym typeface="Symbol"/>
                </a:rPr>
                <a:t> </a:t>
              </a:r>
              <a:r>
                <a:rPr lang="hu-HU" sz="3200" i="1" dirty="0">
                  <a:sym typeface="Symbol"/>
                </a:rPr>
                <a:t>d</a:t>
              </a:r>
              <a:r>
                <a:rPr lang="hu-HU" sz="3200" dirty="0">
                  <a:sym typeface="Symbol"/>
                </a:rPr>
                <a:t>+1 </a:t>
              </a:r>
              <a:r>
                <a:rPr lang="hu-HU" sz="3200" dirty="0" err="1" smtClean="0">
                  <a:sym typeface="Symbol"/>
                </a:rPr>
                <a:t>nodes</a:t>
              </a:r>
              <a:endParaRPr lang="hu-H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6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Notions</a:t>
            </a:r>
            <a:r>
              <a:rPr lang="hu-HU" sz="3600" dirty="0" smtClean="0"/>
              <a:t> of </a:t>
            </a:r>
            <a:r>
              <a:rPr lang="hu-HU" sz="3600" dirty="0" err="1" smtClean="0"/>
              <a:t>graph</a:t>
            </a:r>
            <a:r>
              <a:rPr lang="hu-HU" sz="3600" dirty="0" smtClean="0"/>
              <a:t> </a:t>
            </a:r>
            <a:r>
              <a:rPr lang="hu-HU" sz="3600" dirty="0" err="1" smtClean="0"/>
              <a:t>convergence</a:t>
            </a:r>
            <a:r>
              <a:rPr lang="hu-HU" sz="3600" dirty="0" smtClean="0"/>
              <a:t> and </a:t>
            </a:r>
            <a:r>
              <a:rPr lang="hu-HU" sz="3600" dirty="0" err="1" smtClean="0"/>
              <a:t>limits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4838" y="1337095"/>
            <a:ext cx="941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Bounded</a:t>
            </a:r>
            <a:r>
              <a:rPr lang="hu-HU" sz="3200" dirty="0" smtClean="0"/>
              <a:t> </a:t>
            </a:r>
            <a:r>
              <a:rPr lang="hu-HU" sz="3200" dirty="0" err="1" smtClean="0"/>
              <a:t>degree</a:t>
            </a:r>
            <a:r>
              <a:rPr lang="hu-HU" sz="3200" dirty="0" smtClean="0"/>
              <a:t>:     local </a:t>
            </a:r>
            <a:r>
              <a:rPr lang="hu-HU" sz="3200" dirty="0" err="1" smtClean="0"/>
              <a:t>convergence</a:t>
            </a:r>
            <a:r>
              <a:rPr lang="hu-HU" sz="3200" dirty="0">
                <a:solidFill>
                  <a:srgbClr val="0070C0"/>
                </a:solidFill>
              </a:rPr>
              <a:t>				</a:t>
            </a:r>
            <a:endParaRPr lang="hu-HU" sz="32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34838" y="2317444"/>
            <a:ext cx="11264622" cy="1767236"/>
            <a:chOff x="534838" y="2401944"/>
            <a:chExt cx="11264622" cy="1767236"/>
          </a:xfrm>
        </p:grpSpPr>
        <p:sp>
          <p:nvSpPr>
            <p:cNvPr id="4" name="Szövegdoboz 3"/>
            <p:cNvSpPr txBox="1"/>
            <p:nvPr/>
          </p:nvSpPr>
          <p:spPr>
            <a:xfrm>
              <a:off x="6096000" y="3645960"/>
              <a:ext cx="3288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err="1" smtClean="0">
                  <a:solidFill>
                    <a:srgbClr val="5DA64E"/>
                  </a:solidFill>
                </a:rPr>
                <a:t>Benjamini</a:t>
              </a:r>
              <a:r>
                <a:rPr lang="hu-HU" sz="2800" dirty="0" smtClean="0">
                  <a:solidFill>
                    <a:srgbClr val="5DA64E"/>
                  </a:solidFill>
                </a:rPr>
                <a:t> - </a:t>
              </a:r>
              <a:r>
                <a:rPr lang="hu-HU" sz="2800" dirty="0" err="1" smtClean="0">
                  <a:solidFill>
                    <a:srgbClr val="5DA64E"/>
                  </a:solidFill>
                </a:rPr>
                <a:t>Schramm</a:t>
              </a:r>
              <a:endParaRPr lang="hu-HU" sz="2800" dirty="0" smtClean="0">
                <a:solidFill>
                  <a:srgbClr val="5DA64E"/>
                </a:solidFill>
              </a:endParaRPr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534838" y="2401944"/>
              <a:ext cx="112646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Limit </a:t>
              </a:r>
              <a:r>
                <a:rPr lang="hu-HU" sz="3200" dirty="0" err="1" smtClean="0"/>
                <a:t>objects</a:t>
              </a:r>
              <a:r>
                <a:rPr lang="hu-HU" sz="3200" dirty="0" smtClean="0"/>
                <a:t>:	      </a:t>
              </a:r>
              <a:r>
                <a:rPr lang="hu-HU" sz="3200" dirty="0" err="1" smtClean="0"/>
                <a:t>involution-invariant</a:t>
              </a:r>
              <a:r>
                <a:rPr lang="hu-HU" sz="3200" dirty="0" smtClean="0"/>
                <a:t> </a:t>
              </a:r>
              <a:r>
                <a:rPr lang="hu-HU" sz="3200" dirty="0" err="1"/>
                <a:t>distributions</a:t>
              </a:r>
              <a:endParaRPr lang="hu-HU" sz="3200" dirty="0"/>
            </a:p>
            <a:p>
              <a:r>
                <a:rPr lang="hu-HU" sz="3200" dirty="0"/>
                <a:t>					</a:t>
              </a:r>
              <a:r>
                <a:rPr lang="hu-HU" sz="3200" dirty="0" err="1"/>
                <a:t>on</a:t>
              </a:r>
              <a:r>
                <a:rPr lang="hu-HU" sz="3200" dirty="0"/>
                <a:t> </a:t>
              </a:r>
              <a:r>
                <a:rPr lang="hu-HU" sz="3200" dirty="0" err="1"/>
                <a:t>rooted</a:t>
              </a:r>
              <a:r>
                <a:rPr lang="hu-HU" sz="3200" dirty="0"/>
                <a:t> </a:t>
              </a:r>
              <a:r>
                <a:rPr lang="hu-HU" sz="3200" dirty="0" err="1" smtClean="0"/>
                <a:t>graphs</a:t>
              </a:r>
              <a:r>
                <a:rPr lang="hu-HU" sz="3200" dirty="0">
                  <a:solidFill>
                    <a:srgbClr val="0070C0"/>
                  </a:solidFill>
                </a:rPr>
                <a:t>				</a:t>
              </a:r>
              <a:endParaRPr lang="hu-HU" sz="3200" dirty="0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0058400" y="2349907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>
                <a:solidFill>
                  <a:srgbClr val="007FFF"/>
                </a:solidFill>
              </a:rPr>
              <a:t>All</a:t>
            </a:r>
            <a:r>
              <a:rPr lang="hu-HU" sz="3200" i="1" dirty="0" smtClean="0">
                <a:solidFill>
                  <a:srgbClr val="007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1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00664" y="1337094"/>
            <a:ext cx="8584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 smtClean="0"/>
              <a:t>Two</a:t>
            </a:r>
            <a:r>
              <a:rPr lang="hu-HU" sz="3200" dirty="0" smtClean="0"/>
              <a:t> </a:t>
            </a:r>
            <a:r>
              <a:rPr lang="hu-HU" sz="3200" dirty="0" err="1" smtClean="0"/>
              <a:t>approaches</a:t>
            </a:r>
            <a:r>
              <a:rPr lang="hu-HU" sz="3200" dirty="0" smtClean="0"/>
              <a:t>:  </a:t>
            </a:r>
            <a:r>
              <a:rPr lang="hu-HU" sz="3200" dirty="0" err="1" smtClean="0">
                <a:solidFill>
                  <a:srgbClr val="FF0000"/>
                </a:solidFill>
              </a:rPr>
              <a:t>generalizing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sequential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</a:rPr>
              <a:t>mapping</a:t>
            </a:r>
            <a:endParaRPr lang="hu-HU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		   </a:t>
            </a:r>
            <a:r>
              <a:rPr lang="hu-HU" sz="3200" dirty="0" err="1" smtClean="0"/>
              <a:t>approximation</a:t>
            </a:r>
            <a:r>
              <a:rPr lang="hu-HU" sz="3200" dirty="0" smtClean="0"/>
              <a:t> </a:t>
            </a:r>
            <a:r>
              <a:rPr lang="hu-HU" sz="3200" dirty="0" err="1" smtClean="0"/>
              <a:t>by</a:t>
            </a:r>
            <a:r>
              <a:rPr lang="hu-HU" sz="3200" dirty="0" smtClean="0"/>
              <a:t> </a:t>
            </a:r>
            <a:r>
              <a:rPr lang="hu-HU" sz="3200" dirty="0" err="1" smtClean="0"/>
              <a:t>graphons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4022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332" y="762000"/>
            <a:ext cx="90426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>
                <a:solidFill>
                  <a:srgbClr val="3366FF"/>
                </a:solidFill>
              </a:rPr>
              <a:t>k</a:t>
            </a:r>
            <a:r>
              <a:rPr lang="hu-HU" sz="3200" dirty="0" smtClean="0">
                <a:solidFill>
                  <a:srgbClr val="3366FF"/>
                </a:solidFill>
              </a:rPr>
              <a:t>-</a:t>
            </a:r>
            <a:r>
              <a:rPr lang="hu-HU" sz="3200" dirty="0" err="1" smtClean="0">
                <a:solidFill>
                  <a:srgbClr val="3366FF"/>
                </a:solidFill>
              </a:rPr>
              <a:t>loose</a:t>
            </a:r>
            <a:r>
              <a:rPr lang="hu-HU" sz="3200" dirty="0" smtClean="0">
                <a:solidFill>
                  <a:srgbClr val="3366FF"/>
                </a:solidFill>
              </a:rPr>
              <a:t> </a:t>
            </a:r>
            <a:r>
              <a:rPr lang="hu-HU" sz="3200" dirty="0" err="1" smtClean="0">
                <a:solidFill>
                  <a:srgbClr val="3366FF"/>
                </a:solidFill>
              </a:rPr>
              <a:t>Markov</a:t>
            </a:r>
            <a:r>
              <a:rPr lang="hu-HU" sz="3200" dirty="0" smtClean="0">
                <a:solidFill>
                  <a:srgbClr val="3366FF"/>
                </a:solidFill>
              </a:rPr>
              <a:t> </a:t>
            </a:r>
            <a:r>
              <a:rPr lang="hu-HU" sz="3200" dirty="0" err="1" smtClean="0">
                <a:solidFill>
                  <a:srgbClr val="3366FF"/>
                </a:solidFill>
              </a:rPr>
              <a:t>space</a:t>
            </a:r>
            <a:r>
              <a:rPr lang="hu-HU" sz="3200" dirty="0" smtClean="0">
                <a:solidFill>
                  <a:srgbClr val="3366FF"/>
                </a:solidFill>
              </a:rPr>
              <a:t>:  </a:t>
            </a:r>
            <a:r>
              <a:rPr lang="hu-HU" sz="3200" dirty="0" smtClean="0"/>
              <a:t> </a:t>
            </a:r>
          </a:p>
          <a:p>
            <a:r>
              <a:rPr lang="hu-HU" sz="3200" dirty="0"/>
              <a:t>	</a:t>
            </a:r>
            <a:r>
              <a:rPr lang="hu-HU" sz="3200" i="1" dirty="0" smtClean="0"/>
              <a:t>y</a:t>
            </a:r>
            <a:r>
              <a:rPr lang="hu-HU" sz="3200" dirty="0" smtClean="0"/>
              <a:t>: random </a:t>
            </a:r>
            <a:r>
              <a:rPr lang="hu-HU" sz="3200" dirty="0" err="1" smtClean="0"/>
              <a:t>point</a:t>
            </a:r>
            <a:r>
              <a:rPr lang="hu-HU" sz="3200" dirty="0" smtClean="0"/>
              <a:t> </a:t>
            </a:r>
            <a:r>
              <a:rPr lang="hu-HU" sz="3200" dirty="0" err="1" smtClean="0"/>
              <a:t>from</a:t>
            </a:r>
            <a:r>
              <a:rPr lang="hu-HU" sz="3200" dirty="0" smtClean="0"/>
              <a:t> </a:t>
            </a:r>
            <a:r>
              <a:rPr lang="hu-HU" sz="3200" dirty="0" smtClean="0">
                <a:sym typeface="Symbol" panose="05050102010706020507" pitchFamily="18" charset="2"/>
              </a:rPr>
              <a:t></a:t>
            </a:r>
          </a:p>
          <a:p>
            <a:r>
              <a:rPr lang="hu-HU" sz="3200" dirty="0">
                <a:sym typeface="Symbol" panose="05050102010706020507" pitchFamily="18" charset="2"/>
              </a:rPr>
              <a:t>	</a:t>
            </a:r>
            <a:r>
              <a:rPr lang="hu-HU" sz="3200" i="1" dirty="0" smtClean="0">
                <a:sym typeface="Symbol" panose="05050102010706020507" pitchFamily="18" charset="2"/>
              </a:rPr>
              <a:t>x</a:t>
            </a:r>
            <a:r>
              <a:rPr lang="hu-HU" sz="3200" baseline="-25000" dirty="0" smtClean="0">
                <a:sym typeface="Symbol" panose="05050102010706020507" pitchFamily="18" charset="2"/>
              </a:rPr>
              <a:t>1</a:t>
            </a:r>
            <a:r>
              <a:rPr lang="hu-HU" sz="3200" dirty="0" smtClean="0">
                <a:sym typeface="Symbol" panose="05050102010706020507" pitchFamily="18" charset="2"/>
              </a:rPr>
              <a:t>,…,</a:t>
            </a:r>
            <a:r>
              <a:rPr lang="hu-HU" sz="3200" i="1" dirty="0" smtClean="0">
                <a:sym typeface="Symbol" panose="05050102010706020507" pitchFamily="18" charset="2"/>
              </a:rPr>
              <a:t>x</a:t>
            </a:r>
            <a:r>
              <a:rPr lang="hu-HU" sz="3200" i="1" baseline="-25000" dirty="0" smtClean="0">
                <a:sym typeface="Symbol" panose="05050102010706020507" pitchFamily="18" charset="2"/>
              </a:rPr>
              <a:t>k</a:t>
            </a:r>
            <a:r>
              <a:rPr lang="hu-HU" sz="3200" dirty="0" smtClean="0">
                <a:sym typeface="Symbol" panose="05050102010706020507" pitchFamily="18" charset="2"/>
              </a:rPr>
              <a:t>: </a:t>
            </a:r>
            <a:r>
              <a:rPr lang="hu-HU" sz="3200" dirty="0" err="1" smtClean="0">
                <a:sym typeface="Symbol" panose="05050102010706020507" pitchFamily="18" charset="2"/>
              </a:rPr>
              <a:t>independent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Markov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chain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steps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from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i="1" dirty="0" smtClean="0">
                <a:sym typeface="Symbol" panose="05050102010706020507" pitchFamily="18" charset="2"/>
              </a:rPr>
              <a:t>y</a:t>
            </a:r>
          </a:p>
          <a:p>
            <a:r>
              <a:rPr lang="hu-HU" sz="3200" dirty="0">
                <a:sym typeface="Symbol" panose="05050102010706020507" pitchFamily="18" charset="2"/>
              </a:rPr>
              <a:t>	</a:t>
            </a:r>
            <a:r>
              <a:rPr lang="hu-HU" sz="3200" dirty="0" smtClean="0">
                <a:sym typeface="Symbol" panose="05050102010706020507" pitchFamily="18" charset="2"/>
              </a:rPr>
              <a:t></a:t>
            </a:r>
            <a:r>
              <a:rPr lang="hu-HU" sz="3200" i="1" baseline="-25000" dirty="0" smtClean="0">
                <a:sym typeface="Symbol" panose="05050102010706020507" pitchFamily="18" charset="2"/>
              </a:rPr>
              <a:t>k</a:t>
            </a:r>
            <a:r>
              <a:rPr lang="hu-HU" sz="3200" dirty="0" smtClean="0">
                <a:sym typeface="Symbol" panose="05050102010706020507" pitchFamily="18" charset="2"/>
              </a:rPr>
              <a:t>: </a:t>
            </a:r>
            <a:r>
              <a:rPr lang="hu-HU" sz="3200" dirty="0" err="1" smtClean="0">
                <a:sym typeface="Symbol" panose="05050102010706020507" pitchFamily="18" charset="2"/>
              </a:rPr>
              <a:t>joint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distribution</a:t>
            </a:r>
            <a:r>
              <a:rPr lang="hu-HU" sz="3200" dirty="0" smtClean="0">
                <a:sym typeface="Symbol" panose="05050102010706020507" pitchFamily="18" charset="2"/>
              </a:rPr>
              <a:t> of (</a:t>
            </a:r>
            <a:r>
              <a:rPr lang="hu-HU" sz="3200" i="1" dirty="0">
                <a:sym typeface="Symbol" panose="05050102010706020507" pitchFamily="18" charset="2"/>
              </a:rPr>
              <a:t>x</a:t>
            </a:r>
            <a:r>
              <a:rPr lang="hu-HU" sz="3200" baseline="-25000" dirty="0">
                <a:sym typeface="Symbol" panose="05050102010706020507" pitchFamily="18" charset="2"/>
              </a:rPr>
              <a:t>1</a:t>
            </a:r>
            <a:r>
              <a:rPr lang="hu-HU" sz="3200" dirty="0">
                <a:sym typeface="Symbol" panose="05050102010706020507" pitchFamily="18" charset="2"/>
              </a:rPr>
              <a:t>,…,</a:t>
            </a:r>
            <a:r>
              <a:rPr lang="hu-HU" sz="3200" i="1" dirty="0" smtClean="0">
                <a:sym typeface="Symbol" panose="05050102010706020507" pitchFamily="18" charset="2"/>
              </a:rPr>
              <a:t>x</a:t>
            </a:r>
            <a:r>
              <a:rPr lang="hu-HU" sz="3200" i="1" baseline="-25000" dirty="0" smtClean="0">
                <a:sym typeface="Symbol" panose="05050102010706020507" pitchFamily="18" charset="2"/>
              </a:rPr>
              <a:t>k</a:t>
            </a:r>
            <a:r>
              <a:rPr lang="hu-HU" sz="3200" dirty="0" smtClean="0">
                <a:sym typeface="Symbol" panose="05050102010706020507" pitchFamily="18" charset="2"/>
              </a:rPr>
              <a:t>)</a:t>
            </a:r>
          </a:p>
          <a:p>
            <a:r>
              <a:rPr lang="hu-HU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hu-HU" sz="3200" i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hu-HU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absolutely</a:t>
            </a:r>
            <a:r>
              <a:rPr lang="hu-HU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continuous</a:t>
            </a:r>
            <a:r>
              <a:rPr lang="hu-HU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w.r.t. </a:t>
            </a:r>
            <a:r>
              <a:rPr lang="hu-HU" sz="3200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endParaRPr lang="hu-HU" sz="3200" i="1" baseline="30000" dirty="0" smtClean="0">
              <a:solidFill>
                <a:srgbClr val="FF0000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0332" y="3600506"/>
            <a:ext cx="6758736" cy="992187"/>
            <a:chOff x="566468" y="4619517"/>
            <a:chExt cx="6758736" cy="992187"/>
          </a:xfrm>
        </p:grpSpPr>
        <p:sp>
          <p:nvSpPr>
            <p:cNvPr id="8" name="Szövegdoboz 7"/>
            <p:cNvSpPr txBox="1"/>
            <p:nvPr/>
          </p:nvSpPr>
          <p:spPr>
            <a:xfrm>
              <a:off x="566468" y="4619517"/>
              <a:ext cx="4740785" cy="754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3200" dirty="0" smtClean="0">
                  <a:solidFill>
                    <a:srgbClr val="3366FF"/>
                  </a:solidFill>
                </a:rPr>
                <a:t>(</a:t>
              </a:r>
              <a:r>
                <a:rPr lang="hu-HU" sz="3200" i="1" dirty="0" err="1" smtClean="0">
                  <a:solidFill>
                    <a:srgbClr val="3366FF"/>
                  </a:solidFill>
                </a:rPr>
                <a:t>k,p</a:t>
              </a:r>
              <a:r>
                <a:rPr lang="hu-HU" sz="3200" dirty="0" smtClean="0">
                  <a:solidFill>
                    <a:srgbClr val="3366FF"/>
                  </a:solidFill>
                </a:rPr>
                <a:t>)-</a:t>
              </a:r>
              <a:r>
                <a:rPr lang="hu-HU" sz="3200" dirty="0" err="1" smtClean="0">
                  <a:solidFill>
                    <a:srgbClr val="3366FF"/>
                  </a:solidFill>
                </a:rPr>
                <a:t>loose</a:t>
              </a:r>
              <a:r>
                <a:rPr lang="hu-HU" sz="3200" dirty="0" smtClean="0">
                  <a:solidFill>
                    <a:srgbClr val="3366FF"/>
                  </a:solidFill>
                </a:rPr>
                <a:t> </a:t>
              </a:r>
              <a:r>
                <a:rPr lang="hu-HU" sz="3200" dirty="0" err="1" smtClean="0">
                  <a:solidFill>
                    <a:srgbClr val="3366FF"/>
                  </a:solidFill>
                </a:rPr>
                <a:t>Markov</a:t>
              </a:r>
              <a:r>
                <a:rPr lang="hu-HU" sz="3200" dirty="0" smtClean="0">
                  <a:solidFill>
                    <a:srgbClr val="3366FF"/>
                  </a:solidFill>
                </a:rPr>
                <a:t> </a:t>
              </a:r>
              <a:r>
                <a:rPr lang="hu-HU" sz="3200" dirty="0" err="1" smtClean="0">
                  <a:solidFill>
                    <a:srgbClr val="3366FF"/>
                  </a:solidFill>
                </a:rPr>
                <a:t>space</a:t>
              </a:r>
              <a:r>
                <a:rPr lang="hu-HU" sz="3200" dirty="0" smtClean="0">
                  <a:solidFill>
                    <a:srgbClr val="3366FF"/>
                  </a:solidFill>
                </a:rPr>
                <a:t>:  </a:t>
              </a:r>
              <a:r>
                <a:rPr lang="hu-HU" sz="3200" dirty="0" smtClean="0"/>
                <a:t> </a:t>
              </a:r>
              <a:endParaRPr lang="hu-HU" sz="3200" dirty="0" smtClean="0">
                <a:sym typeface="Symbol" panose="05050102010706020507" pitchFamily="18" charset="2"/>
              </a:endParaRPr>
            </a:p>
          </p:txBody>
        </p:sp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09499"/>
                </p:ext>
              </p:extLst>
            </p:nvPr>
          </p:nvGraphicFramePr>
          <p:xfrm>
            <a:off x="5374167" y="4619517"/>
            <a:ext cx="1951037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1" name="Equation" r:id="rId3" imgW="799920" imgH="406080" progId="Equation.DSMT4">
                    <p:embed/>
                  </p:oleObj>
                </mc:Choice>
                <mc:Fallback>
                  <p:oleObj name="Equation" r:id="rId3" imgW="799920" imgH="406080" progId="Equation.DSMT4">
                    <p:embed/>
                    <p:pic>
                      <p:nvPicPr>
                        <p:cNvPr id="23" name="Objektum 2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74167" y="4619517"/>
                          <a:ext cx="1951037" cy="992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zövegdoboz 1"/>
          <p:cNvSpPr txBox="1"/>
          <p:nvPr/>
        </p:nvSpPr>
        <p:spPr>
          <a:xfrm>
            <a:off x="568171" y="4732920"/>
            <a:ext cx="788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H</a:t>
            </a:r>
            <a:r>
              <a:rPr lang="hu-HU" sz="3200" i="1" baseline="-25000" dirty="0" err="1" smtClean="0"/>
              <a:t>d</a:t>
            </a:r>
            <a:r>
              <a:rPr lang="hu-HU" sz="3200" dirty="0" smtClean="0"/>
              <a:t> is </a:t>
            </a:r>
            <a:r>
              <a:rPr lang="hu-HU" sz="3200" i="1" dirty="0" smtClean="0"/>
              <a:t>k</a:t>
            </a:r>
            <a:r>
              <a:rPr lang="hu-HU" sz="3200" dirty="0" smtClean="0"/>
              <a:t>-</a:t>
            </a:r>
            <a:r>
              <a:rPr lang="hu-HU" sz="3200" dirty="0" err="1" smtClean="0"/>
              <a:t>loose</a:t>
            </a:r>
            <a:r>
              <a:rPr lang="hu-HU" sz="3200" dirty="0" smtClean="0"/>
              <a:t> </a:t>
            </a:r>
            <a:r>
              <a:rPr lang="hu-HU" sz="3200" dirty="0" err="1" smtClean="0"/>
              <a:t>iff</a:t>
            </a:r>
            <a:r>
              <a:rPr lang="hu-HU" sz="3200" dirty="0" smtClean="0"/>
              <a:t> </a:t>
            </a:r>
            <a:r>
              <a:rPr lang="hu-HU" sz="3200" i="1" dirty="0" smtClean="0"/>
              <a:t>k</a:t>
            </a:r>
            <a:r>
              <a:rPr lang="hu-HU" sz="3200" dirty="0" smtClean="0"/>
              <a:t>&lt;</a:t>
            </a:r>
            <a:r>
              <a:rPr lang="hu-HU" sz="3200" i="1" dirty="0" smtClean="0"/>
              <a:t>d</a:t>
            </a:r>
            <a:r>
              <a:rPr lang="hu-HU" sz="3200" dirty="0" smtClean="0"/>
              <a:t>, and (</a:t>
            </a:r>
            <a:r>
              <a:rPr lang="hu-HU" sz="3200" i="1" dirty="0" err="1" smtClean="0"/>
              <a:t>k</a:t>
            </a:r>
            <a:r>
              <a:rPr lang="hu-HU" sz="3200" dirty="0" err="1" smtClean="0"/>
              <a:t>,</a:t>
            </a:r>
            <a:r>
              <a:rPr lang="hu-HU" sz="3200" i="1" dirty="0" err="1" smtClean="0"/>
              <a:t>p</a:t>
            </a:r>
            <a:r>
              <a:rPr lang="hu-HU" sz="3200" dirty="0" smtClean="0"/>
              <a:t>)-</a:t>
            </a:r>
            <a:r>
              <a:rPr lang="hu-HU" sz="3200" dirty="0" err="1" smtClean="0"/>
              <a:t>loose</a:t>
            </a:r>
            <a:r>
              <a:rPr lang="hu-HU" sz="3200" dirty="0" smtClean="0"/>
              <a:t> </a:t>
            </a:r>
            <a:r>
              <a:rPr lang="hu-HU" sz="3200" dirty="0" err="1" smtClean="0"/>
              <a:t>iff</a:t>
            </a:r>
            <a:r>
              <a:rPr lang="hu-HU" sz="3200" dirty="0" smtClean="0"/>
              <a:t> </a:t>
            </a:r>
            <a:r>
              <a:rPr lang="hu-HU" sz="3200" i="1" dirty="0" err="1" smtClean="0"/>
              <a:t>k</a:t>
            </a:r>
            <a:r>
              <a:rPr lang="hu-HU" sz="3200" dirty="0" err="1" smtClean="0"/>
              <a:t>+</a:t>
            </a:r>
            <a:r>
              <a:rPr lang="hu-HU" sz="3200" i="1" dirty="0" err="1" smtClean="0"/>
              <a:t>p</a:t>
            </a:r>
            <a:r>
              <a:rPr lang="hu-HU" sz="3200" dirty="0" smtClean="0"/>
              <a:t> </a:t>
            </a:r>
            <a:r>
              <a:rPr lang="hu-HU" sz="3200" dirty="0" smtClean="0">
                <a:sym typeface="Symbol" panose="05050102010706020507" pitchFamily="18" charset="2"/>
              </a:rPr>
              <a:t> </a:t>
            </a:r>
            <a:r>
              <a:rPr lang="hu-HU" sz="3200" i="1" dirty="0" smtClean="0">
                <a:sym typeface="Symbol" panose="05050102010706020507" pitchFamily="18" charset="2"/>
              </a:rPr>
              <a:t>d</a:t>
            </a:r>
            <a:endParaRPr lang="hu-HU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28947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2758" y="1596226"/>
            <a:ext cx="1132376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</a:rPr>
              <a:t>map </a:t>
            </a:r>
            <a:r>
              <a:rPr lang="hu-HU" sz="3200" i="1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hu-HU" sz="3200" dirty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i="1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J</a:t>
            </a:r>
            <a:r>
              <a:rPr lang="hu-HU" sz="3200" i="1" baseline="300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sequentially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, </a:t>
            </a:r>
          </a:p>
          <a:p>
            <a:pPr marL="457200" indent="-457200">
              <a:buFontTx/>
              <a:buChar char="-"/>
            </a:pP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show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that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distribution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depends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absolutely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continously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on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the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order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; </a:t>
            </a:r>
          </a:p>
          <a:p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-   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weight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by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Radon-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Nikodym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 </a:t>
            </a:r>
            <a:r>
              <a:rPr lang="hu-HU" sz="3200" dirty="0" err="1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derivatives</a:t>
            </a:r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  <a:sym typeface="Euclid Math Two"/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2758" y="864817"/>
            <a:ext cx="564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Generalizing</a:t>
            </a:r>
            <a:r>
              <a:rPr lang="hu-HU" sz="3200" dirty="0" smtClean="0"/>
              <a:t> </a:t>
            </a:r>
            <a:r>
              <a:rPr lang="hu-HU" sz="3200" dirty="0" err="1"/>
              <a:t>sequential</a:t>
            </a:r>
            <a:r>
              <a:rPr lang="hu-HU" sz="3200" dirty="0"/>
              <a:t> </a:t>
            </a:r>
            <a:r>
              <a:rPr lang="hu-HU" sz="3200" dirty="0" err="1"/>
              <a:t>mapping</a:t>
            </a:r>
            <a:endParaRPr lang="hu-HU" sz="3200" dirty="0" smtClean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468081" y="3924868"/>
            <a:ext cx="11413230" cy="2062103"/>
            <a:chOff x="468081" y="3924868"/>
            <a:chExt cx="11413230" cy="2062103"/>
          </a:xfrm>
        </p:grpSpPr>
        <p:sp>
          <p:nvSpPr>
            <p:cNvPr id="6" name="Szövegdoboz 5"/>
            <p:cNvSpPr txBox="1"/>
            <p:nvPr/>
          </p:nvSpPr>
          <p:spPr>
            <a:xfrm>
              <a:off x="468081" y="3924868"/>
              <a:ext cx="831291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err="1" smtClean="0"/>
                <a:t>Want</a:t>
              </a:r>
              <a:r>
                <a:rPr lang="hu-HU" sz="3200" dirty="0" smtClean="0"/>
                <a:t>: Radon </a:t>
              </a:r>
              <a:r>
                <a:rPr lang="hu-HU" sz="3200" dirty="0" err="1" smtClean="0"/>
                <a:t>measure</a:t>
              </a:r>
              <a:r>
                <a:rPr lang="hu-HU" sz="3200" dirty="0" smtClean="0"/>
                <a:t> </a:t>
              </a:r>
              <a:r>
                <a:rPr lang="hu-HU" sz="3200" dirty="0" smtClean="0">
                  <a:sym typeface="Symbol" panose="05050102010706020507" pitchFamily="18" charset="2"/>
                </a:rPr>
                <a:t></a:t>
              </a:r>
              <a:r>
                <a:rPr lang="hu-HU" sz="3200" i="1" baseline="30000" dirty="0" smtClean="0">
                  <a:sym typeface="Symbol" panose="05050102010706020507" pitchFamily="18" charset="2"/>
                </a:rPr>
                <a:t>G</a:t>
              </a:r>
              <a:r>
                <a:rPr lang="hu-HU" sz="3200" i="1" dirty="0" smtClean="0">
                  <a:sym typeface="Symbol" panose="05050102010706020507" pitchFamily="18" charset="2"/>
                </a:rPr>
                <a:t> </a:t>
              </a:r>
              <a:r>
                <a:rPr lang="hu-HU" sz="3200" dirty="0" err="1" smtClean="0"/>
                <a:t>on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maps</a:t>
              </a:r>
              <a:r>
                <a:rPr lang="hu-HU" sz="3200" i="1" dirty="0"/>
                <a:t> </a:t>
              </a:r>
              <a:r>
                <a:rPr lang="hu-HU" sz="3200" i="1" dirty="0" smtClean="0"/>
                <a:t>f: V</a:t>
              </a:r>
              <a:r>
                <a:rPr lang="hu-HU" sz="3200" dirty="0" smtClean="0"/>
                <a:t>(</a:t>
              </a:r>
              <a:r>
                <a:rPr lang="hu-HU" sz="3200" i="1" dirty="0" smtClean="0"/>
                <a:t>G</a:t>
              </a:r>
              <a:r>
                <a:rPr lang="hu-HU" sz="3200" dirty="0" smtClean="0"/>
                <a:t>)</a:t>
              </a:r>
              <a:r>
                <a:rPr lang="hu-HU" sz="3200" dirty="0" smtClean="0">
                  <a:sym typeface="Symbol" panose="05050102010706020507" pitchFamily="18" charset="2"/>
                </a:rPr>
                <a:t></a:t>
              </a:r>
              <a:r>
                <a:rPr lang="hu-HU" sz="3200" dirty="0" smtClean="0">
                  <a:sym typeface="Euclid Math Two"/>
                </a:rPr>
                <a:t> </a:t>
              </a:r>
              <a:r>
                <a:rPr lang="hu-HU" sz="3200" i="1" dirty="0" smtClean="0">
                  <a:sym typeface="Euclid Math Two"/>
                </a:rPr>
                <a:t>J</a:t>
              </a:r>
              <a:r>
                <a:rPr lang="hu-HU" sz="3200" dirty="0">
                  <a:sym typeface="Euclid Math Two"/>
                </a:rPr>
                <a:t> </a:t>
              </a:r>
              <a:r>
                <a:rPr lang="hu-HU" sz="3200" dirty="0" smtClean="0">
                  <a:sym typeface="Euclid Math Two"/>
                </a:rPr>
                <a:t>s.t.</a:t>
              </a:r>
            </a:p>
            <a:p>
              <a:r>
                <a:rPr lang="hu-HU" sz="3200" dirty="0">
                  <a:sym typeface="Euclid Math Two"/>
                </a:rPr>
                <a:t>	</a:t>
              </a:r>
              <a:r>
                <a:rPr lang="hu-HU" sz="3200" dirty="0" smtClean="0">
                  <a:sym typeface="Euclid Math Two"/>
                </a:rPr>
                <a:t>- </a:t>
              </a:r>
              <a:r>
                <a:rPr lang="hu-HU" sz="3200" dirty="0" err="1" smtClean="0">
                  <a:sym typeface="Euclid Math Two"/>
                </a:rPr>
                <a:t>marginal</a:t>
              </a:r>
              <a:r>
                <a:rPr lang="hu-HU" sz="3200" dirty="0" smtClean="0">
                  <a:sym typeface="Euclid Math Two"/>
                </a:rPr>
                <a:t> </a:t>
              </a:r>
              <a:r>
                <a:rPr lang="hu-HU" sz="3200" dirty="0" err="1" smtClean="0">
                  <a:sym typeface="Euclid Math Two"/>
                </a:rPr>
                <a:t>on</a:t>
              </a:r>
              <a:r>
                <a:rPr lang="hu-HU" sz="3200" dirty="0" smtClean="0">
                  <a:sym typeface="Euclid Math Two"/>
                </a:rPr>
                <a:t> </a:t>
              </a:r>
              <a:r>
                <a:rPr lang="hu-HU" sz="3200" dirty="0" err="1" smtClean="0">
                  <a:sym typeface="Euclid Math Two"/>
                </a:rPr>
                <a:t>every</a:t>
              </a:r>
              <a:r>
                <a:rPr lang="hu-HU" sz="3200" dirty="0" smtClean="0">
                  <a:sym typeface="Euclid Math Two"/>
                </a:rPr>
                <a:t> </a:t>
              </a:r>
              <a:r>
                <a:rPr lang="hu-HU" sz="3200" dirty="0" err="1" smtClean="0">
                  <a:sym typeface="Euclid Math Two"/>
                </a:rPr>
                <a:t>edge</a:t>
              </a:r>
              <a:r>
                <a:rPr lang="hu-HU" sz="3200" dirty="0" smtClean="0">
                  <a:sym typeface="Euclid Math Two"/>
                </a:rPr>
                <a:t> is </a:t>
              </a:r>
              <a:r>
                <a:rPr lang="hu-HU" sz="3200" dirty="0" smtClean="0">
                  <a:sym typeface="Symbol" panose="05050102010706020507" pitchFamily="18" charset="2"/>
                </a:rPr>
                <a:t>;</a:t>
              </a:r>
            </a:p>
            <a:p>
              <a:r>
                <a:rPr lang="hu-HU" sz="3200" dirty="0">
                  <a:sym typeface="Symbol" panose="05050102010706020507" pitchFamily="18" charset="2"/>
                </a:rPr>
                <a:t>	</a:t>
              </a:r>
              <a:r>
                <a:rPr lang="hu-HU" sz="3200" dirty="0" smtClean="0">
                  <a:sym typeface="Symbol" panose="05050102010706020507" pitchFamily="18" charset="2"/>
                </a:rPr>
                <a:t>- Markovian: </a:t>
              </a:r>
              <a:r>
                <a:rPr lang="hu-HU" sz="3200" i="1" dirty="0" err="1" smtClean="0">
                  <a:sym typeface="Symbol" panose="05050102010706020507" pitchFamily="18" charset="2"/>
                </a:rPr>
                <a:t>f</a:t>
              </a:r>
              <a:r>
                <a:rPr lang="hu-HU" sz="3200" dirty="0" err="1" smtClean="0">
                  <a:sym typeface="Symbol" panose="05050102010706020507" pitchFamily="18" charset="2"/>
                </a:rPr>
                <a:t>|</a:t>
              </a:r>
              <a:r>
                <a:rPr lang="hu-HU" sz="3200" i="1" dirty="0" err="1" smtClean="0"/>
                <a:t>U</a:t>
              </a:r>
              <a:r>
                <a:rPr lang="hu-HU" sz="3200" dirty="0" smtClean="0"/>
                <a:t> and </a:t>
              </a:r>
              <a:r>
                <a:rPr lang="hu-HU" sz="3200" i="1" dirty="0" err="1" smtClean="0"/>
                <a:t>f</a:t>
              </a:r>
              <a:r>
                <a:rPr lang="hu-HU" sz="3200" dirty="0" err="1" smtClean="0"/>
                <a:t>|</a:t>
              </a:r>
              <a:r>
                <a:rPr lang="hu-HU" sz="3200" i="1" dirty="0" err="1" smtClean="0"/>
                <a:t>W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are</a:t>
              </a:r>
              <a:r>
                <a:rPr lang="hu-HU" sz="3200" dirty="0" smtClean="0"/>
                <a:t> </a:t>
              </a:r>
            </a:p>
            <a:p>
              <a:r>
                <a:rPr lang="hu-HU" sz="3200" dirty="0"/>
                <a:t>	</a:t>
              </a:r>
              <a:r>
                <a:rPr lang="hu-HU" sz="3200" dirty="0" smtClean="0"/>
                <a:t>   </a:t>
              </a:r>
              <a:r>
                <a:rPr lang="hu-HU" sz="3200" dirty="0" err="1" smtClean="0"/>
                <a:t>conditionally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independent</a:t>
              </a:r>
              <a:r>
                <a:rPr lang="hu-HU" sz="3200" dirty="0"/>
                <a:t> </a:t>
              </a:r>
              <a:r>
                <a:rPr lang="hu-HU" sz="3200" dirty="0" smtClean="0"/>
                <a:t>w.r.t </a:t>
              </a:r>
              <a:r>
                <a:rPr lang="hu-HU" sz="3200" i="1" dirty="0" err="1" smtClean="0"/>
                <a:t>f</a:t>
              </a:r>
              <a:r>
                <a:rPr lang="hu-HU" sz="3200" dirty="0" err="1" smtClean="0"/>
                <a:t>|</a:t>
              </a:r>
              <a:r>
                <a:rPr lang="hu-HU" sz="3200" i="1" dirty="0" err="1" smtClean="0"/>
                <a:t>T</a:t>
              </a:r>
              <a:endParaRPr lang="hu-HU" sz="3200" i="1" dirty="0" smtClean="0"/>
            </a:p>
          </p:txBody>
        </p:sp>
        <p:grpSp>
          <p:nvGrpSpPr>
            <p:cNvPr id="19" name="Csoportba foglalás 18"/>
            <p:cNvGrpSpPr/>
            <p:nvPr/>
          </p:nvGrpSpPr>
          <p:grpSpPr>
            <a:xfrm>
              <a:off x="8083089" y="4080717"/>
              <a:ext cx="3798222" cy="1906254"/>
              <a:chOff x="8083089" y="4080717"/>
              <a:chExt cx="3798222" cy="1906254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8083089" y="4743111"/>
                <a:ext cx="3798222" cy="1243860"/>
                <a:chOff x="7884543" y="4451230"/>
                <a:chExt cx="2150463" cy="704244"/>
              </a:xfrm>
            </p:grpSpPr>
            <p:sp>
              <p:nvSpPr>
                <p:cNvPr id="9" name="Ellipszis 8"/>
                <p:cNvSpPr/>
                <p:nvPr/>
              </p:nvSpPr>
              <p:spPr>
                <a:xfrm>
                  <a:off x="7884543" y="4451230"/>
                  <a:ext cx="1406106" cy="66423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Ellipszis 12"/>
                <p:cNvSpPr/>
                <p:nvPr/>
              </p:nvSpPr>
              <p:spPr>
                <a:xfrm>
                  <a:off x="8610600" y="4451230"/>
                  <a:ext cx="1406106" cy="66423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" name="Szövegdoboz 9"/>
                <p:cNvSpPr txBox="1"/>
                <p:nvPr/>
              </p:nvSpPr>
              <p:spPr>
                <a:xfrm>
                  <a:off x="8045359" y="4530689"/>
                  <a:ext cx="4475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200" i="1" dirty="0" smtClean="0"/>
                    <a:t>U</a:t>
                  </a:r>
                </a:p>
              </p:txBody>
            </p:sp>
            <p:sp>
              <p:nvSpPr>
                <p:cNvPr id="15" name="Szövegdoboz 14"/>
                <p:cNvSpPr txBox="1"/>
                <p:nvPr/>
              </p:nvSpPr>
              <p:spPr>
                <a:xfrm>
                  <a:off x="9484855" y="4560913"/>
                  <a:ext cx="55015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200" i="1" dirty="0" smtClean="0"/>
                    <a:t>W</a:t>
                  </a:r>
                </a:p>
              </p:txBody>
            </p:sp>
            <p:sp>
              <p:nvSpPr>
                <p:cNvPr id="16" name="Szövegdoboz 15"/>
                <p:cNvSpPr txBox="1"/>
                <p:nvPr/>
              </p:nvSpPr>
              <p:spPr>
                <a:xfrm>
                  <a:off x="8833932" y="4570699"/>
                  <a:ext cx="3850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3200" i="1" dirty="0" smtClean="0"/>
                    <a:t>T</a:t>
                  </a:r>
                </a:p>
              </p:txBody>
            </p:sp>
          </p:grpSp>
          <p:cxnSp>
            <p:nvCxnSpPr>
              <p:cNvPr id="14" name="Egyenes összekötő 13"/>
              <p:cNvCxnSpPr/>
              <p:nvPr/>
            </p:nvCxnSpPr>
            <p:spPr>
              <a:xfrm>
                <a:off x="9100627" y="5371342"/>
                <a:ext cx="534918" cy="1984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9"/>
              <p:cNvCxnSpPr/>
              <p:nvPr/>
            </p:nvCxnSpPr>
            <p:spPr>
              <a:xfrm>
                <a:off x="8994089" y="5074507"/>
                <a:ext cx="534918" cy="1984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20"/>
              <p:cNvCxnSpPr/>
              <p:nvPr/>
            </p:nvCxnSpPr>
            <p:spPr>
              <a:xfrm flipH="1">
                <a:off x="10255806" y="5095459"/>
                <a:ext cx="534918" cy="1984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21"/>
              <p:cNvCxnSpPr/>
              <p:nvPr/>
            </p:nvCxnSpPr>
            <p:spPr>
              <a:xfrm flipH="1">
                <a:off x="10140131" y="4925588"/>
                <a:ext cx="534918" cy="1984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zabadkézi sokszög 17"/>
              <p:cNvSpPr/>
              <p:nvPr/>
            </p:nvSpPr>
            <p:spPr>
              <a:xfrm>
                <a:off x="8842141" y="4080717"/>
                <a:ext cx="1932317" cy="776382"/>
              </a:xfrm>
              <a:custGeom>
                <a:avLst/>
                <a:gdLst>
                  <a:gd name="connsiteX0" fmla="*/ 0 w 1932317"/>
                  <a:gd name="connsiteY0" fmla="*/ 767755 h 776382"/>
                  <a:gd name="connsiteX1" fmla="*/ 923026 w 1932317"/>
                  <a:gd name="connsiteY1" fmla="*/ 4 h 776382"/>
                  <a:gd name="connsiteX2" fmla="*/ 1932317 w 1932317"/>
                  <a:gd name="connsiteY2" fmla="*/ 776382 h 77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2317" h="776382">
                    <a:moveTo>
                      <a:pt x="0" y="767755"/>
                    </a:moveTo>
                    <a:cubicBezTo>
                      <a:pt x="300486" y="383160"/>
                      <a:pt x="600973" y="-1434"/>
                      <a:pt x="923026" y="4"/>
                    </a:cubicBezTo>
                    <a:cubicBezTo>
                      <a:pt x="1245079" y="1442"/>
                      <a:pt x="1588698" y="388912"/>
                      <a:pt x="1932317" y="77638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36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June 7,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Subgraph</a:t>
            </a:r>
            <a:r>
              <a:rPr lang="hu-HU" sz="3600" dirty="0" smtClean="0"/>
              <a:t> </a:t>
            </a:r>
            <a:r>
              <a:rPr lang="hu-HU" sz="3600" dirty="0" err="1" smtClean="0"/>
              <a:t>densities</a:t>
            </a:r>
            <a:r>
              <a:rPr lang="hu-HU" sz="3600" dirty="0" smtClean="0"/>
              <a:t> in </a:t>
            </a:r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520349" y="885505"/>
            <a:ext cx="110523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/>
              <a:t>G</a:t>
            </a:r>
            <a:r>
              <a:rPr lang="hu-HU" sz="3200" dirty="0" smtClean="0"/>
              <a:t>:</a:t>
            </a:r>
            <a:r>
              <a:rPr lang="en-US" sz="3200" dirty="0" smtClean="0"/>
              <a:t> graph </a:t>
            </a:r>
            <a:r>
              <a:rPr lang="en-US" sz="3200" dirty="0"/>
              <a:t>of girth </a:t>
            </a:r>
            <a:r>
              <a:rPr lang="en-US" sz="3200" dirty="0" smtClean="0">
                <a:sym typeface="Symbol" panose="05050102010706020507" pitchFamily="18" charset="2"/>
              </a:rPr>
              <a:t>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en-US" sz="3200" dirty="0" smtClean="0"/>
              <a:t>5, degrees </a:t>
            </a:r>
            <a:r>
              <a:rPr lang="en-US" sz="3200" dirty="0" smtClean="0">
                <a:sym typeface="Symbol" panose="05050102010706020507" pitchFamily="18" charset="2"/>
              </a:rPr>
              <a:t>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en-US" sz="3200" i="1" dirty="0" smtClean="0"/>
              <a:t>k</a:t>
            </a:r>
            <a:r>
              <a:rPr lang="hu-HU" sz="3200" dirty="0" smtClean="0"/>
              <a:t>. </a:t>
            </a:r>
            <a:r>
              <a:rPr lang="en-US" sz="3200" dirty="0" smtClean="0"/>
              <a:t>(</a:t>
            </a:r>
            <a:r>
              <a:rPr lang="en-US" sz="3200" i="1" dirty="0" smtClean="0"/>
              <a:t>J</a:t>
            </a:r>
            <a:r>
              <a:rPr lang="en-US" sz="3200" dirty="0" smtClean="0"/>
              <a:t>,</a:t>
            </a:r>
            <a:r>
              <a:rPr lang="en-US" sz="3200" dirty="0" smtClean="0">
                <a:latin typeface="Lucida Calligraphy" panose="03010101010101010101" pitchFamily="66" charset="0"/>
              </a:rPr>
              <a:t>B</a:t>
            </a:r>
            <a:r>
              <a:rPr lang="en-US" sz="3200" dirty="0" smtClean="0"/>
              <a:t>,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en-US" sz="3200" dirty="0" smtClean="0"/>
              <a:t>)</a:t>
            </a:r>
            <a:r>
              <a:rPr lang="hu-HU" sz="3200" dirty="0" smtClean="0"/>
              <a:t>:</a:t>
            </a:r>
            <a:r>
              <a:rPr lang="en-US" sz="3200" dirty="0" smtClean="0"/>
              <a:t> </a:t>
            </a:r>
            <a:r>
              <a:rPr lang="en-US" sz="3200" i="1" dirty="0" smtClean="0"/>
              <a:t>k</a:t>
            </a:r>
            <a:r>
              <a:rPr lang="en-US" sz="3200" dirty="0" smtClean="0"/>
              <a:t>-loose </a:t>
            </a:r>
            <a:r>
              <a:rPr lang="en-US" sz="3200" dirty="0"/>
              <a:t>Markov </a:t>
            </a:r>
            <a:r>
              <a:rPr lang="en-US" sz="3200" dirty="0" smtClean="0"/>
              <a:t>space</a:t>
            </a:r>
            <a:r>
              <a:rPr lang="hu-HU" sz="3200" dirty="0" smtClean="0"/>
              <a:t>.</a:t>
            </a:r>
            <a:r>
              <a:rPr lang="en-US" sz="3200" dirty="0" smtClean="0"/>
              <a:t> </a:t>
            </a:r>
            <a:endParaRPr lang="hu-HU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Then</a:t>
            </a:r>
            <a:r>
              <a:rPr lang="hu-HU" sz="3200" dirty="0" smtClean="0"/>
              <a:t> </a:t>
            </a:r>
            <a:r>
              <a:rPr lang="hu-HU" sz="3200" dirty="0" smtClean="0">
                <a:sym typeface="Symbol" panose="05050102010706020507" pitchFamily="18" charset="2"/>
              </a:rPr>
              <a:t></a:t>
            </a:r>
            <a:r>
              <a:rPr lang="hu-HU" sz="3200" i="1" baseline="30000" dirty="0" smtClean="0">
                <a:sym typeface="Symbol" panose="05050102010706020507" pitchFamily="18" charset="2"/>
              </a:rPr>
              <a:t>G</a:t>
            </a:r>
            <a:r>
              <a:rPr lang="hu-HU" sz="3200" i="1" dirty="0" smtClean="0">
                <a:sym typeface="Symbol" panose="05050102010706020507" pitchFamily="18" charset="2"/>
              </a:rPr>
              <a:t> </a:t>
            </a:r>
            <a:r>
              <a:rPr lang="hu-HU" sz="3200" dirty="0" smtClean="0">
                <a:sym typeface="Symbol" panose="05050102010706020507" pitchFamily="18" charset="2"/>
              </a:rPr>
              <a:t>is </a:t>
            </a:r>
            <a:r>
              <a:rPr lang="hu-HU" sz="3200" dirty="0" err="1" smtClean="0">
                <a:sym typeface="Symbol" panose="05050102010706020507" pitchFamily="18" charset="2"/>
              </a:rPr>
              <a:t>well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defined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by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sequential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construction</a:t>
            </a:r>
            <a:r>
              <a:rPr lang="hu-HU" sz="3200" dirty="0" smtClean="0">
                <a:sym typeface="Symbol" panose="05050102010706020507" pitchFamily="18" charset="2"/>
              </a:rPr>
              <a:t>, </a:t>
            </a:r>
            <a:r>
              <a:rPr lang="hu-HU" sz="3200" dirty="0" err="1" smtClean="0">
                <a:sym typeface="Symbol" panose="05050102010706020507" pitchFamily="18" charset="2"/>
              </a:rPr>
              <a:t>independent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ym typeface="Symbol" panose="05050102010706020507" pitchFamily="18" charset="2"/>
              </a:rPr>
              <a:t>of </a:t>
            </a:r>
            <a:r>
              <a:rPr lang="hu-HU" sz="3200" dirty="0" err="1" smtClean="0">
                <a:sym typeface="Symbol" panose="05050102010706020507" pitchFamily="18" charset="2"/>
              </a:rPr>
              <a:t>the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order</a:t>
            </a:r>
            <a:r>
              <a:rPr lang="hu-HU" sz="3200" dirty="0" smtClean="0">
                <a:sym typeface="Symbol" panose="05050102010706020507" pitchFamily="18" charset="2"/>
              </a:rPr>
              <a:t> of </a:t>
            </a:r>
            <a:r>
              <a:rPr lang="hu-HU" sz="3200" dirty="0" err="1" smtClean="0">
                <a:sym typeface="Symbol" panose="05050102010706020507" pitchFamily="18" charset="2"/>
              </a:rPr>
              <a:t>nodes</a:t>
            </a:r>
            <a:r>
              <a:rPr lang="hu-HU" sz="3200" dirty="0" smtClean="0">
                <a:sym typeface="Symbol" panose="05050102010706020507" pitchFamily="18" charset="2"/>
              </a:rPr>
              <a:t>, and </a:t>
            </a:r>
            <a:r>
              <a:rPr lang="hu-HU" sz="3200" i="1" dirty="0" smtClean="0">
                <a:sym typeface="Symbol" panose="05050102010706020507" pitchFamily="18" charset="2"/>
              </a:rPr>
              <a:t>t</a:t>
            </a:r>
            <a:r>
              <a:rPr lang="hu-HU" sz="3200" dirty="0" smtClean="0">
                <a:sym typeface="Symbol" panose="05050102010706020507" pitchFamily="18" charset="2"/>
              </a:rPr>
              <a:t>(</a:t>
            </a:r>
            <a:r>
              <a:rPr lang="hu-HU" sz="3200" i="1" dirty="0" smtClean="0">
                <a:sym typeface="Symbol" panose="05050102010706020507" pitchFamily="18" charset="2"/>
              </a:rPr>
              <a:t>G</a:t>
            </a:r>
            <a:r>
              <a:rPr lang="hu-HU" sz="3200" dirty="0" smtClean="0">
                <a:sym typeface="Symbol" panose="05050102010706020507" pitchFamily="18" charset="2"/>
              </a:rPr>
              <a:t>,</a:t>
            </a:r>
            <a:r>
              <a:rPr lang="hu-HU" sz="3200" dirty="0">
                <a:sym typeface="Symbol" panose="05050102010706020507" pitchFamily="18" charset="2"/>
              </a:rPr>
              <a:t>)= </a:t>
            </a:r>
            <a:r>
              <a:rPr lang="hu-HU" sz="3200" i="1" baseline="30000" dirty="0" smtClean="0">
                <a:sym typeface="Symbol" panose="05050102010706020507" pitchFamily="18" charset="2"/>
              </a:rPr>
              <a:t>G</a:t>
            </a:r>
            <a:r>
              <a:rPr lang="hu-HU" sz="3200" dirty="0" smtClean="0">
                <a:sym typeface="Symbol" panose="05050102010706020507" pitchFamily="18" charset="2"/>
              </a:rPr>
              <a:t>(</a:t>
            </a:r>
            <a:r>
              <a:rPr lang="hu-HU" sz="3200" i="1" dirty="0" smtClean="0">
                <a:sym typeface="Symbol" panose="05050102010706020507" pitchFamily="18" charset="2"/>
              </a:rPr>
              <a:t>J</a:t>
            </a:r>
            <a:r>
              <a:rPr lang="hu-HU" sz="3200" i="1" baseline="30000" dirty="0" smtClean="0">
                <a:sym typeface="Symbol" panose="05050102010706020507" pitchFamily="18" charset="2"/>
              </a:rPr>
              <a:t>V</a:t>
            </a:r>
            <a:r>
              <a:rPr lang="hu-HU" sz="3200" dirty="0" smtClean="0">
                <a:sym typeface="Symbol" panose="05050102010706020507" pitchFamily="18" charset="2"/>
              </a:rPr>
              <a:t>) is </a:t>
            </a:r>
            <a:r>
              <a:rPr lang="hu-HU" sz="3200" dirty="0" err="1" smtClean="0">
                <a:sym typeface="Symbol" panose="05050102010706020507" pitchFamily="18" charset="2"/>
              </a:rPr>
              <a:t>well-defined</a:t>
            </a:r>
            <a:r>
              <a:rPr lang="hu-HU" sz="3200" dirty="0" smtClean="0">
                <a:sym typeface="Symbol" panose="05050102010706020507" pitchFamily="18" charset="2"/>
              </a:rPr>
              <a:t>.</a:t>
            </a:r>
            <a:endParaRPr lang="hu-HU" sz="3200" dirty="0" smtClean="0"/>
          </a:p>
        </p:txBody>
      </p:sp>
      <p:sp>
        <p:nvSpPr>
          <p:cNvPr id="12" name="Szövegdoboz 11"/>
          <p:cNvSpPr txBox="1"/>
          <p:nvPr/>
        </p:nvSpPr>
        <p:spPr>
          <a:xfrm>
            <a:off x="520678" y="3863010"/>
            <a:ext cx="1105199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/>
              <a:t>G</a:t>
            </a:r>
            <a:r>
              <a:rPr lang="hu-HU" sz="3200" i="1" dirty="0" smtClean="0"/>
              <a:t>=</a:t>
            </a:r>
            <a:r>
              <a:rPr lang="hu-HU" sz="3200" dirty="0" smtClean="0"/>
              <a:t>(</a:t>
            </a:r>
            <a:r>
              <a:rPr lang="hu-HU" sz="3200" i="1" dirty="0" smtClean="0"/>
              <a:t>U</a:t>
            </a:r>
            <a:r>
              <a:rPr lang="hu-HU" sz="3200" dirty="0" smtClean="0"/>
              <a:t>,</a:t>
            </a:r>
            <a:r>
              <a:rPr lang="hu-HU" sz="3200" i="1" dirty="0" smtClean="0"/>
              <a:t>W</a:t>
            </a:r>
            <a:r>
              <a:rPr lang="hu-HU" sz="3200" dirty="0" smtClean="0"/>
              <a:t>,</a:t>
            </a:r>
            <a:r>
              <a:rPr lang="hu-HU" sz="3200" i="1" dirty="0" smtClean="0"/>
              <a:t>E</a:t>
            </a:r>
            <a:r>
              <a:rPr lang="hu-HU" sz="3200" dirty="0" smtClean="0"/>
              <a:t>):</a:t>
            </a:r>
            <a:r>
              <a:rPr lang="en-US" sz="3200" dirty="0" smtClean="0"/>
              <a:t> </a:t>
            </a:r>
            <a:r>
              <a:rPr lang="hu-HU" sz="3200" dirty="0" err="1" smtClean="0"/>
              <a:t>bipartite</a:t>
            </a:r>
            <a:r>
              <a:rPr lang="hu-HU" sz="3200" dirty="0" smtClean="0"/>
              <a:t> </a:t>
            </a:r>
            <a:r>
              <a:rPr lang="en-US" sz="3200" dirty="0" smtClean="0"/>
              <a:t>graph, degrees </a:t>
            </a:r>
            <a:r>
              <a:rPr lang="en-US" sz="3200" dirty="0" smtClean="0">
                <a:sym typeface="Symbol" panose="05050102010706020507" pitchFamily="18" charset="2"/>
              </a:rPr>
              <a:t>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en-US" sz="3200" i="1" dirty="0" smtClean="0"/>
              <a:t>k</a:t>
            </a:r>
            <a:r>
              <a:rPr lang="hu-HU" sz="3200" dirty="0" smtClean="0"/>
              <a:t> in</a:t>
            </a:r>
            <a:r>
              <a:rPr lang="hu-HU" sz="3200" i="1" dirty="0" smtClean="0"/>
              <a:t> U</a:t>
            </a:r>
            <a:r>
              <a:rPr lang="hu-HU" sz="3200" dirty="0" smtClean="0"/>
              <a:t> and </a:t>
            </a:r>
            <a:r>
              <a:rPr lang="en-US" sz="3200" dirty="0">
                <a:sym typeface="Symbol" panose="05050102010706020507" pitchFamily="18" charset="2"/>
              </a:rPr>
              <a:t></a:t>
            </a:r>
            <a:r>
              <a:rPr lang="hu-HU" sz="3200" dirty="0">
                <a:sym typeface="Symbol" panose="05050102010706020507" pitchFamily="18" charset="2"/>
              </a:rPr>
              <a:t> </a:t>
            </a:r>
            <a:r>
              <a:rPr lang="hu-HU" sz="3200" i="1" dirty="0" smtClean="0"/>
              <a:t>p </a:t>
            </a:r>
            <a:r>
              <a:rPr lang="hu-HU" sz="3200" dirty="0" smtClean="0"/>
              <a:t>in </a:t>
            </a:r>
            <a:r>
              <a:rPr lang="hu-HU" sz="3200" i="1" dirty="0" smtClean="0"/>
              <a:t>W</a:t>
            </a:r>
            <a:r>
              <a:rPr lang="hu-HU" sz="3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(</a:t>
            </a:r>
            <a:r>
              <a:rPr lang="en-US" sz="3200" i="1" dirty="0" smtClean="0"/>
              <a:t>J</a:t>
            </a:r>
            <a:r>
              <a:rPr lang="en-US" sz="3200" dirty="0" smtClean="0"/>
              <a:t>,</a:t>
            </a:r>
            <a:r>
              <a:rPr lang="en-US" sz="3200" dirty="0" smtClean="0">
                <a:latin typeface="Lucida Calligraphy" panose="03010101010101010101" pitchFamily="66" charset="0"/>
              </a:rPr>
              <a:t>B</a:t>
            </a:r>
            <a:r>
              <a:rPr lang="en-US" sz="3200" dirty="0" smtClean="0"/>
              <a:t>,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en-US" sz="3200" dirty="0" smtClean="0"/>
              <a:t>)</a:t>
            </a:r>
            <a:r>
              <a:rPr lang="hu-HU" sz="3200" dirty="0" smtClean="0"/>
              <a:t>:</a:t>
            </a:r>
            <a:r>
              <a:rPr lang="en-US" sz="3200" dirty="0" smtClean="0"/>
              <a:t> </a:t>
            </a:r>
            <a:r>
              <a:rPr lang="hu-HU" sz="3200" dirty="0" smtClean="0"/>
              <a:t>(</a:t>
            </a:r>
            <a:r>
              <a:rPr lang="en-US" sz="3200" i="1" dirty="0" smtClean="0"/>
              <a:t>k</a:t>
            </a:r>
            <a:r>
              <a:rPr lang="hu-HU" sz="3200" i="1" dirty="0" smtClean="0"/>
              <a:t>,p)</a:t>
            </a:r>
            <a:r>
              <a:rPr lang="en-US" sz="3200" dirty="0" smtClean="0"/>
              <a:t>-loose </a:t>
            </a:r>
            <a:r>
              <a:rPr lang="en-US" sz="3200" dirty="0"/>
              <a:t>Markov </a:t>
            </a:r>
            <a:r>
              <a:rPr lang="en-US" sz="3200" dirty="0" smtClean="0"/>
              <a:t>space</a:t>
            </a:r>
            <a:r>
              <a:rPr lang="hu-HU" sz="3200" dirty="0" smtClean="0"/>
              <a:t>.</a:t>
            </a:r>
            <a:r>
              <a:rPr lang="en-US" sz="3200" dirty="0" smtClean="0"/>
              <a:t> Then</a:t>
            </a:r>
            <a:r>
              <a:rPr lang="hu-HU" sz="3200" dirty="0" smtClean="0"/>
              <a:t> </a:t>
            </a:r>
            <a:r>
              <a:rPr lang="hu-HU" sz="3200" i="1" dirty="0">
                <a:sym typeface="Symbol" panose="05050102010706020507" pitchFamily="18" charset="2"/>
              </a:rPr>
              <a:t>t</a:t>
            </a:r>
            <a:r>
              <a:rPr lang="hu-HU" sz="3200" dirty="0">
                <a:sym typeface="Symbol" panose="05050102010706020507" pitchFamily="18" charset="2"/>
              </a:rPr>
              <a:t>(</a:t>
            </a:r>
            <a:r>
              <a:rPr lang="hu-HU" sz="3200" i="1" dirty="0">
                <a:sym typeface="Symbol" panose="05050102010706020507" pitchFamily="18" charset="2"/>
              </a:rPr>
              <a:t>G</a:t>
            </a:r>
            <a:r>
              <a:rPr lang="hu-HU" sz="3200" dirty="0">
                <a:sym typeface="Symbol" panose="05050102010706020507" pitchFamily="18" charset="2"/>
              </a:rPr>
              <a:t>,)</a:t>
            </a:r>
            <a:r>
              <a:rPr lang="hu-HU" sz="3200" i="1" dirty="0" smtClean="0">
                <a:sym typeface="Symbol" panose="05050102010706020507" pitchFamily="18" charset="2"/>
              </a:rPr>
              <a:t> </a:t>
            </a:r>
            <a:r>
              <a:rPr lang="hu-HU" sz="3200" dirty="0" smtClean="0">
                <a:sym typeface="Symbol" panose="05050102010706020507" pitchFamily="18" charset="2"/>
              </a:rPr>
              <a:t>is </a:t>
            </a:r>
            <a:r>
              <a:rPr lang="hu-HU" sz="3200" dirty="0" err="1" smtClean="0">
                <a:sym typeface="Symbol" panose="05050102010706020507" pitchFamily="18" charset="2"/>
              </a:rPr>
              <a:t>well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defined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by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graphon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ym typeface="Symbol" panose="05050102010706020507" pitchFamily="18" charset="2"/>
              </a:rPr>
              <a:t>approximation</a:t>
            </a:r>
            <a:r>
              <a:rPr lang="hu-HU" sz="3200" dirty="0" smtClean="0">
                <a:sym typeface="Symbol" panose="05050102010706020507" pitchFamily="18" charset="2"/>
              </a:rPr>
              <a:t>, and it is </a:t>
            </a:r>
            <a:r>
              <a:rPr lang="hu-HU" sz="3200" dirty="0" err="1" smtClean="0">
                <a:sym typeface="Symbol" panose="05050102010706020507" pitchFamily="18" charset="2"/>
              </a:rPr>
              <a:t>finite</a:t>
            </a:r>
            <a:r>
              <a:rPr lang="hu-HU" sz="3200" dirty="0" smtClean="0">
                <a:sym typeface="Symbol" panose="05050102010706020507" pitchFamily="18" charset="2"/>
              </a:rPr>
              <a:t>.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2866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5181" y="228241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, </a:t>
            </a:r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hu-HU" dirty="0"/>
              <a:t>!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June 7, 2021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1D8-EE7F-4A6A-B654-A895EC5A6F1F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Notions</a:t>
            </a:r>
            <a:r>
              <a:rPr lang="hu-HU" sz="3600" dirty="0" smtClean="0"/>
              <a:t> of </a:t>
            </a:r>
            <a:r>
              <a:rPr lang="hu-HU" sz="3600" dirty="0" err="1" smtClean="0"/>
              <a:t>graph</a:t>
            </a:r>
            <a:r>
              <a:rPr lang="hu-HU" sz="3600" dirty="0" smtClean="0"/>
              <a:t> </a:t>
            </a:r>
            <a:r>
              <a:rPr lang="hu-HU" sz="3600" dirty="0" err="1" smtClean="0"/>
              <a:t>convergence</a:t>
            </a:r>
            <a:r>
              <a:rPr lang="hu-HU" sz="3600" dirty="0" smtClean="0"/>
              <a:t> and </a:t>
            </a:r>
            <a:r>
              <a:rPr lang="hu-HU" sz="3600" dirty="0" err="1" smtClean="0"/>
              <a:t>limits</a:t>
            </a:r>
            <a:endParaRPr lang="en-US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4838" y="1337095"/>
            <a:ext cx="762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Bounded</a:t>
            </a:r>
            <a:r>
              <a:rPr lang="hu-HU" sz="3200" dirty="0" smtClean="0"/>
              <a:t> </a:t>
            </a:r>
            <a:r>
              <a:rPr lang="hu-HU" sz="3200" dirty="0" err="1" smtClean="0"/>
              <a:t>degree</a:t>
            </a:r>
            <a:r>
              <a:rPr lang="hu-HU" sz="3200" dirty="0" smtClean="0"/>
              <a:t>:     local-</a:t>
            </a:r>
            <a:r>
              <a:rPr lang="hu-HU" sz="3200" dirty="0" err="1" smtClean="0"/>
              <a:t>global</a:t>
            </a:r>
            <a:r>
              <a:rPr lang="hu-HU" sz="3200" dirty="0" smtClean="0"/>
              <a:t> </a:t>
            </a:r>
            <a:r>
              <a:rPr lang="hu-HU" sz="3200" dirty="0" err="1" smtClean="0"/>
              <a:t>convergence</a:t>
            </a:r>
            <a:endParaRPr lang="hu-HU" sz="3200" dirty="0" smtClean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34838" y="2556297"/>
            <a:ext cx="11300338" cy="3262045"/>
            <a:chOff x="534838" y="2556297"/>
            <a:chExt cx="11300338" cy="3262045"/>
          </a:xfrm>
        </p:grpSpPr>
        <p:cxnSp>
          <p:nvCxnSpPr>
            <p:cNvPr id="8" name="Egyenes összekötő nyíllal 73"/>
            <p:cNvCxnSpPr/>
            <p:nvPr/>
          </p:nvCxnSpPr>
          <p:spPr>
            <a:xfrm rot="5400000">
              <a:off x="161923" y="4695414"/>
              <a:ext cx="2244607" cy="12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74"/>
            <p:cNvCxnSpPr/>
            <p:nvPr/>
          </p:nvCxnSpPr>
          <p:spPr>
            <a:xfrm rot="10800000" flipH="1">
              <a:off x="1087496" y="3746109"/>
              <a:ext cx="2244607" cy="12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Csoportba foglalás 69"/>
            <p:cNvGrpSpPr>
              <a:grpSpLocks/>
            </p:cNvGrpSpPr>
            <p:nvPr/>
          </p:nvGrpSpPr>
          <p:grpSpPr bwMode="auto">
            <a:xfrm>
              <a:off x="1289848" y="3744860"/>
              <a:ext cx="1841152" cy="1839904"/>
              <a:chOff x="5981271" y="666133"/>
              <a:chExt cx="2339728" cy="2339728"/>
            </a:xfrm>
          </p:grpSpPr>
          <p:sp>
            <p:nvSpPr>
              <p:cNvPr id="11" name="Téglalap 52"/>
              <p:cNvSpPr/>
              <p:nvPr/>
            </p:nvSpPr>
            <p:spPr>
              <a:xfrm>
                <a:off x="5981271" y="666133"/>
                <a:ext cx="2339728" cy="2339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12" name="Egyenes összekötő 54"/>
              <p:cNvCxnSpPr/>
              <p:nvPr/>
            </p:nvCxnSpPr>
            <p:spPr>
              <a:xfrm rot="16200000" flipH="1">
                <a:off x="7023989" y="806072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55"/>
              <p:cNvCxnSpPr/>
              <p:nvPr/>
            </p:nvCxnSpPr>
            <p:spPr>
              <a:xfrm rot="16200000" flipH="1">
                <a:off x="6100162" y="1708289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3"/>
              <p:cNvCxnSpPr/>
              <p:nvPr/>
            </p:nvCxnSpPr>
            <p:spPr>
              <a:xfrm flipH="1">
                <a:off x="7035260" y="805913"/>
                <a:ext cx="623821" cy="6242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 flipH="1">
                <a:off x="6101908" y="1757371"/>
                <a:ext cx="623821" cy="624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15"/>
              <p:cNvCxnSpPr/>
              <p:nvPr/>
            </p:nvCxnSpPr>
            <p:spPr>
              <a:xfrm rot="16200000" flipH="1">
                <a:off x="6065611" y="1288577"/>
                <a:ext cx="1715482" cy="1715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16"/>
              <p:cNvCxnSpPr/>
              <p:nvPr/>
            </p:nvCxnSpPr>
            <p:spPr>
              <a:xfrm rot="16200000" flipH="1">
                <a:off x="6589431" y="738988"/>
                <a:ext cx="1715482" cy="1715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 flipH="1">
                <a:off x="6603505" y="1276082"/>
                <a:ext cx="1715906" cy="17170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rot="16200000" flipH="1">
                <a:off x="6436676" y="2524731"/>
                <a:ext cx="468581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9"/>
              <p:cNvCxnSpPr/>
              <p:nvPr/>
            </p:nvCxnSpPr>
            <p:spPr>
              <a:xfrm rot="16200000" flipH="1">
                <a:off x="7840672" y="1132490"/>
                <a:ext cx="466992" cy="468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zövegdoboz 20"/>
            <p:cNvSpPr txBox="1"/>
            <p:nvPr/>
          </p:nvSpPr>
          <p:spPr>
            <a:xfrm>
              <a:off x="534838" y="2556297"/>
              <a:ext cx="1130033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Limit </a:t>
              </a:r>
              <a:r>
                <a:rPr lang="hu-HU" sz="3200" dirty="0" err="1" smtClean="0"/>
                <a:t>objects</a:t>
              </a:r>
              <a:r>
                <a:rPr lang="hu-HU" sz="3200" dirty="0" smtClean="0"/>
                <a:t>:	   </a:t>
              </a:r>
              <a:r>
                <a:rPr lang="hu-HU" sz="3200" dirty="0" smtClean="0">
                  <a:solidFill>
                    <a:srgbClr val="0070C0"/>
                  </a:solidFill>
                </a:rPr>
                <a:t>   </a:t>
              </a:r>
              <a:r>
                <a:rPr lang="hu-HU" sz="3200" dirty="0" err="1" smtClean="0"/>
                <a:t>graphings</a:t>
              </a:r>
              <a:r>
                <a:rPr lang="hu-HU" sz="3200" dirty="0" smtClean="0"/>
                <a:t> (</a:t>
              </a:r>
              <a:r>
                <a:rPr lang="hu-HU" sz="3200" dirty="0" err="1" smtClean="0"/>
                <a:t>bounded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degree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Borel-measurable</a:t>
              </a:r>
              <a:endParaRPr lang="hu-HU" sz="3200" dirty="0" smtClean="0"/>
            </a:p>
            <a:p>
              <a:r>
                <a:rPr lang="hu-HU" sz="3200" dirty="0"/>
                <a:t>	</a:t>
              </a:r>
              <a:r>
                <a:rPr lang="hu-HU" sz="3200" dirty="0" smtClean="0"/>
                <a:t>			    </a:t>
              </a:r>
              <a:r>
                <a:rPr lang="hu-HU" sz="3200" dirty="0" err="1" smtClean="0"/>
                <a:t>graphs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with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measure-preserving</a:t>
              </a:r>
              <a:r>
                <a:rPr lang="hu-HU" sz="3200" dirty="0" smtClean="0"/>
                <a:t> </a:t>
              </a:r>
              <a:r>
                <a:rPr lang="hu-HU" sz="3200" dirty="0" err="1" smtClean="0"/>
                <a:t>property</a:t>
              </a:r>
              <a:r>
                <a:rPr lang="hu-HU" sz="3200" dirty="0" smtClean="0"/>
                <a:t>)</a:t>
              </a:r>
            </a:p>
            <a:p>
              <a:r>
                <a:rPr lang="hu-HU" sz="2400" dirty="0"/>
                <a:t>	</a:t>
              </a:r>
              <a:r>
                <a:rPr lang="hu-HU" sz="2400" dirty="0" smtClean="0"/>
                <a:t>			</a:t>
              </a:r>
              <a:r>
                <a:rPr lang="hu-HU" dirty="0" smtClean="0"/>
                <a:t>			</a:t>
              </a:r>
            </a:p>
            <a:p>
              <a:r>
                <a:rPr lang="hu-HU" sz="3200" dirty="0"/>
                <a:t>	</a:t>
              </a:r>
              <a:r>
                <a:rPr lang="hu-HU" sz="3200" dirty="0" smtClean="0"/>
                <a:t>							</a:t>
              </a:r>
              <a:r>
                <a:rPr lang="hu-HU" sz="2800" dirty="0" smtClean="0">
                  <a:solidFill>
                    <a:srgbClr val="5DA64E"/>
                  </a:solidFill>
                </a:rPr>
                <a:t>Hatami-L-</a:t>
              </a:r>
              <a:r>
                <a:rPr lang="hu-HU" sz="2800" dirty="0" err="1" smtClean="0">
                  <a:solidFill>
                    <a:srgbClr val="5DA64E"/>
                  </a:solidFill>
                </a:rPr>
                <a:t>Szegedy</a:t>
              </a:r>
              <a:endParaRPr lang="hu-HU" sz="3200" dirty="0">
                <a:solidFill>
                  <a:srgbClr val="5DA64E"/>
                </a:solidFill>
              </a:endParaRP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8011841" y="992014"/>
            <a:ext cx="4438855" cy="1384995"/>
            <a:chOff x="7962681" y="1178824"/>
            <a:chExt cx="4438855" cy="1384995"/>
          </a:xfrm>
        </p:grpSpPr>
        <p:sp>
          <p:nvSpPr>
            <p:cNvPr id="5" name="Lekerekített téglalap 4"/>
            <p:cNvSpPr/>
            <p:nvPr/>
          </p:nvSpPr>
          <p:spPr>
            <a:xfrm>
              <a:off x="8002009" y="1226046"/>
              <a:ext cx="4121165" cy="13300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7962681" y="1178824"/>
              <a:ext cx="44388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>
                  <a:solidFill>
                    <a:srgbClr val="0070C0"/>
                  </a:solidFill>
                </a:rPr>
                <a:t>l</a:t>
              </a:r>
              <a:r>
                <a:rPr lang="hu-HU" sz="2800" dirty="0" err="1" smtClean="0">
                  <a:solidFill>
                    <a:srgbClr val="0070C0"/>
                  </a:solidFill>
                </a:rPr>
                <a:t>arge</a:t>
              </a:r>
              <a:r>
                <a:rPr lang="hu-HU" sz="2800" dirty="0" smtClean="0">
                  <a:solidFill>
                    <a:srgbClr val="0070C0"/>
                  </a:solidFill>
                </a:rPr>
                <a:t> </a:t>
              </a:r>
              <a:r>
                <a:rPr lang="hu-HU" sz="2800" dirty="0" err="1" smtClean="0">
                  <a:solidFill>
                    <a:srgbClr val="0070C0"/>
                  </a:solidFill>
                </a:rPr>
                <a:t>deviation</a:t>
              </a:r>
              <a:r>
                <a:rPr lang="hu-HU" sz="2800" dirty="0">
                  <a:solidFill>
                    <a:srgbClr val="0070C0"/>
                  </a:solidFill>
                </a:rPr>
                <a:t> </a:t>
              </a:r>
              <a:r>
                <a:rPr lang="hu-HU" sz="2800" dirty="0" err="1" smtClean="0">
                  <a:solidFill>
                    <a:srgbClr val="0070C0"/>
                  </a:solidFill>
                </a:rPr>
                <a:t>convergence</a:t>
              </a:r>
              <a:r>
                <a:rPr lang="hu-HU" sz="2800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hu-HU" sz="2800" dirty="0" err="1" smtClean="0">
                  <a:solidFill>
                    <a:srgbClr val="0070C0"/>
                  </a:solidFill>
                </a:rPr>
                <a:t>right</a:t>
              </a:r>
              <a:r>
                <a:rPr lang="hu-HU" sz="2800" dirty="0" smtClean="0">
                  <a:solidFill>
                    <a:srgbClr val="0070C0"/>
                  </a:solidFill>
                </a:rPr>
                <a:t> </a:t>
              </a:r>
              <a:r>
                <a:rPr lang="hu-HU" sz="2800" dirty="0" err="1" smtClean="0">
                  <a:solidFill>
                    <a:srgbClr val="0070C0"/>
                  </a:solidFill>
                </a:rPr>
                <a:t>convergence</a:t>
              </a:r>
              <a:r>
                <a:rPr lang="hu-HU" sz="2800" dirty="0" smtClean="0">
                  <a:solidFill>
                    <a:srgbClr val="0070C0"/>
                  </a:solidFill>
                </a:rPr>
                <a:t>,</a:t>
              </a:r>
            </a:p>
            <a:p>
              <a:r>
                <a:rPr lang="hu-HU" sz="2800" dirty="0" err="1" smtClean="0">
                  <a:solidFill>
                    <a:srgbClr val="0070C0"/>
                  </a:solidFill>
                </a:rPr>
                <a:t>scaling</a:t>
              </a:r>
              <a:r>
                <a:rPr lang="hu-HU" sz="2800" dirty="0" smtClean="0">
                  <a:solidFill>
                    <a:srgbClr val="0070C0"/>
                  </a:solidFill>
                </a:rPr>
                <a:t> limit</a:t>
              </a:r>
              <a:endParaRPr lang="hu-HU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3" name="Lekerekített téglalap 22"/>
          <p:cNvSpPr/>
          <p:nvPr/>
        </p:nvSpPr>
        <p:spPr>
          <a:xfrm>
            <a:off x="3900552" y="4664812"/>
            <a:ext cx="7663390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hu-HU" sz="3200" dirty="0" err="1" smtClean="0">
                <a:solidFill>
                  <a:schemeClr val="tx1"/>
                </a:solidFill>
              </a:rPr>
              <a:t>Extending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graph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theory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to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graphings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err="1" smtClean="0">
                <a:solidFill>
                  <a:srgbClr val="5DA64E"/>
                </a:solidFill>
              </a:rPr>
              <a:t>Matchings</a:t>
            </a:r>
            <a:r>
              <a:rPr lang="hu-HU" sz="2800" dirty="0" smtClean="0">
                <a:solidFill>
                  <a:srgbClr val="5DA64E"/>
                </a:solidFill>
              </a:rPr>
              <a:t>, flows, </a:t>
            </a:r>
            <a:r>
              <a:rPr lang="hu-HU" sz="2800" dirty="0" err="1" smtClean="0">
                <a:solidFill>
                  <a:srgbClr val="5DA64E"/>
                </a:solidFill>
              </a:rPr>
              <a:t>expansion</a:t>
            </a:r>
            <a:r>
              <a:rPr lang="hu-HU" sz="2800" dirty="0" smtClean="0">
                <a:solidFill>
                  <a:srgbClr val="5DA64E"/>
                </a:solidFill>
              </a:rPr>
              <a:t>, </a:t>
            </a:r>
            <a:r>
              <a:rPr lang="hu-HU" sz="2800" dirty="0" err="1" smtClean="0">
                <a:solidFill>
                  <a:srgbClr val="5DA64E"/>
                </a:solidFill>
              </a:rPr>
              <a:t>edge-coloring</a:t>
            </a:r>
            <a:r>
              <a:rPr lang="hu-HU" sz="2800" dirty="0" smtClean="0">
                <a:solidFill>
                  <a:srgbClr val="5DA64E"/>
                </a:solidFill>
              </a:rPr>
              <a:t>,…</a:t>
            </a:r>
            <a:endParaRPr lang="hu-HU" sz="2800" dirty="0">
              <a:solidFill>
                <a:srgbClr val="5DA64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128379" y="2032918"/>
            <a:ext cx="283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rgbClr val="00B050"/>
                </a:solidFill>
              </a:rPr>
              <a:t>Bollobás</a:t>
            </a:r>
            <a:r>
              <a:rPr lang="hu-HU" sz="2800" dirty="0" smtClean="0">
                <a:solidFill>
                  <a:srgbClr val="00B050"/>
                </a:solidFill>
              </a:rPr>
              <a:t> - </a:t>
            </a:r>
            <a:r>
              <a:rPr lang="hu-HU" sz="2800" dirty="0" err="1" smtClean="0">
                <a:solidFill>
                  <a:srgbClr val="00B050"/>
                </a:solidFill>
              </a:rPr>
              <a:t>Riordan</a:t>
            </a:r>
            <a:endParaRPr lang="hu-HU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i="1" dirty="0" err="1" smtClean="0"/>
              <a:t>What</a:t>
            </a:r>
            <a:r>
              <a:rPr lang="hu-HU" sz="3600" i="1" dirty="0" smtClean="0"/>
              <a:t> </a:t>
            </a:r>
            <a:r>
              <a:rPr lang="hu-HU" sz="3600" i="1" dirty="0" err="1" smtClean="0"/>
              <a:t>about</a:t>
            </a:r>
            <a:r>
              <a:rPr lang="hu-HU" sz="3600" i="1" dirty="0" smtClean="0"/>
              <a:t> </a:t>
            </a:r>
            <a:r>
              <a:rPr lang="hu-HU" sz="3600" i="1" dirty="0" err="1" smtClean="0"/>
              <a:t>inbetween</a:t>
            </a:r>
            <a:r>
              <a:rPr lang="hu-HU" sz="3600" i="1" dirty="0" smtClean="0"/>
              <a:t>?</a:t>
            </a:r>
            <a:endParaRPr lang="en-US" sz="3600" i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00335" y="814111"/>
            <a:ext cx="93560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Limit of:     </a:t>
            </a:r>
            <a:r>
              <a:rPr lang="hu-HU" sz="3200" i="1" dirty="0" err="1" smtClean="0"/>
              <a:t>hypercubes</a:t>
            </a:r>
            <a:r>
              <a:rPr lang="hu-HU" sz="3200" i="1" dirty="0" smtClean="0"/>
              <a:t>?</a:t>
            </a:r>
          </a:p>
          <a:p>
            <a:r>
              <a:rPr lang="hu-HU" sz="3200" i="1" dirty="0"/>
              <a:t>	</a:t>
            </a:r>
            <a:r>
              <a:rPr lang="hu-HU" sz="3200" i="1" dirty="0" smtClean="0"/>
              <a:t>	</a:t>
            </a:r>
            <a:r>
              <a:rPr lang="hu-HU" sz="3200" i="1" dirty="0" err="1" smtClean="0"/>
              <a:t>incidence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graphs</a:t>
            </a:r>
            <a:r>
              <a:rPr lang="hu-HU" sz="3200" i="1" dirty="0" smtClean="0"/>
              <a:t> of </a:t>
            </a:r>
            <a:r>
              <a:rPr lang="hu-HU" sz="3200" i="1" dirty="0" err="1" smtClean="0"/>
              <a:t>finite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projective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planes</a:t>
            </a:r>
            <a:r>
              <a:rPr lang="hu-HU" sz="3200" i="1" dirty="0" smtClean="0"/>
              <a:t>?</a:t>
            </a:r>
          </a:p>
          <a:p>
            <a:r>
              <a:rPr lang="hu-HU" sz="3200" i="1" dirty="0" smtClean="0"/>
              <a:t>		</a:t>
            </a:r>
            <a:r>
              <a:rPr lang="hu-HU" sz="3200" i="1" dirty="0" err="1" smtClean="0"/>
              <a:t>stars</a:t>
            </a:r>
            <a:r>
              <a:rPr lang="hu-HU" sz="3200" i="1" dirty="0" smtClean="0"/>
              <a:t>?</a:t>
            </a:r>
          </a:p>
          <a:p>
            <a:r>
              <a:rPr lang="hu-HU" sz="3200" i="1" dirty="0"/>
              <a:t>	</a:t>
            </a:r>
            <a:r>
              <a:rPr lang="hu-HU" sz="3200" i="1" dirty="0" smtClean="0"/>
              <a:t>	1-subdivisions of </a:t>
            </a:r>
            <a:r>
              <a:rPr lang="hu-HU" sz="3200" i="1" dirty="0" err="1" smtClean="0"/>
              <a:t>complete</a:t>
            </a:r>
            <a:r>
              <a:rPr lang="hu-HU" sz="3200" i="1" dirty="0" smtClean="0"/>
              <a:t> </a:t>
            </a:r>
            <a:r>
              <a:rPr lang="hu-HU" sz="3200" i="1" dirty="0" err="1" smtClean="0"/>
              <a:t>graphs</a:t>
            </a:r>
            <a:r>
              <a:rPr lang="hu-HU" sz="3200" i="1" dirty="0" smtClean="0"/>
              <a:t>?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45060" y="2876214"/>
            <a:ext cx="115970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i="1" dirty="0" err="1" smtClean="0"/>
              <a:t>L</a:t>
            </a:r>
            <a:r>
              <a:rPr lang="hu-HU" sz="3200" i="1" baseline="30000" dirty="0" err="1" smtClean="0"/>
              <a:t>p</a:t>
            </a:r>
            <a:r>
              <a:rPr lang="hu-HU" sz="3200" dirty="0" err="1" smtClean="0"/>
              <a:t>-convergence</a:t>
            </a:r>
            <a:r>
              <a:rPr lang="hu-HU" sz="3200" dirty="0" smtClean="0"/>
              <a:t>		</a:t>
            </a:r>
            <a:r>
              <a:rPr lang="hu-HU" sz="3200" dirty="0" smtClean="0">
                <a:sym typeface="Symbol" panose="05050102010706020507" pitchFamily="18" charset="2"/>
              </a:rPr>
              <a:t>   </a:t>
            </a:r>
            <a:r>
              <a:rPr lang="hu-HU" sz="3200" i="1" dirty="0" err="1"/>
              <a:t>L</a:t>
            </a:r>
            <a:r>
              <a:rPr lang="hu-HU" sz="3200" i="1" baseline="30000" dirty="0" err="1"/>
              <a:t>p</a:t>
            </a:r>
            <a:r>
              <a:rPr lang="hu-HU" sz="3200" dirty="0" err="1" smtClean="0">
                <a:sym typeface="Symbol" panose="05050102010706020507" pitchFamily="18" charset="2"/>
              </a:rPr>
              <a:t>-graphon</a:t>
            </a:r>
            <a:r>
              <a:rPr lang="hu-HU" sz="3200" dirty="0" smtClean="0"/>
              <a:t>	  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Borgs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Chayes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Cohn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Zhao</a:t>
            </a:r>
            <a:endParaRPr lang="hu-H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 smtClean="0"/>
              <a:t>Scaled</a:t>
            </a:r>
            <a:r>
              <a:rPr lang="hu-HU" sz="3200" dirty="0" smtClean="0"/>
              <a:t> </a:t>
            </a:r>
            <a:r>
              <a:rPr lang="hu-HU" sz="3200" dirty="0" err="1" smtClean="0"/>
              <a:t>convergence</a:t>
            </a:r>
            <a:r>
              <a:rPr lang="hu-HU" sz="3200" dirty="0"/>
              <a:t>	</a:t>
            </a:r>
            <a:r>
              <a:rPr lang="hu-HU" sz="3200" dirty="0" smtClean="0">
                <a:sym typeface="Symbol" panose="05050102010706020507" pitchFamily="18" charset="2"/>
              </a:rPr>
              <a:t>   </a:t>
            </a:r>
            <a:r>
              <a:rPr lang="hu-HU" sz="3200" dirty="0" err="1" smtClean="0">
                <a:sym typeface="Symbol" panose="05050102010706020507" pitchFamily="18" charset="2"/>
              </a:rPr>
              <a:t>graphoning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smtClean="0"/>
              <a:t>	  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Frenkl</a:t>
            </a:r>
            <a:endParaRPr lang="hu-H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err="1" smtClean="0"/>
              <a:t>Shape</a:t>
            </a:r>
            <a:r>
              <a:rPr lang="hu-HU" sz="3200" dirty="0" smtClean="0"/>
              <a:t> </a:t>
            </a:r>
            <a:r>
              <a:rPr lang="hu-HU" sz="3200" dirty="0" err="1" smtClean="0"/>
              <a:t>convergence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u-HU" sz="3200" dirty="0" smtClean="0">
                <a:sym typeface="Symbol" panose="05050102010706020507" pitchFamily="18" charset="2"/>
              </a:rPr>
              <a:t>   </a:t>
            </a:r>
            <a:r>
              <a:rPr lang="hu-HU" sz="3200" i="1" dirty="0" smtClean="0"/>
              <a:t>s</a:t>
            </a:r>
            <a:r>
              <a:rPr lang="hu-HU" sz="3200" dirty="0" smtClean="0">
                <a:sym typeface="Symbol" panose="05050102010706020507" pitchFamily="18" charset="2"/>
              </a:rPr>
              <a:t>-</a:t>
            </a:r>
            <a:r>
              <a:rPr lang="hu-HU" sz="3200" dirty="0" err="1" smtClean="0">
                <a:sym typeface="Symbol" panose="05050102010706020507" pitchFamily="18" charset="2"/>
              </a:rPr>
              <a:t>graphon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	   Kunszenti-Kovács</a:t>
            </a:r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L,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Szegedy</a:t>
            </a:r>
            <a:endParaRPr lang="hu-H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 smtClean="0"/>
              <a:t>Action </a:t>
            </a:r>
            <a:r>
              <a:rPr lang="hu-HU" sz="3200" dirty="0" err="1" smtClean="0"/>
              <a:t>convergence</a:t>
            </a:r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u-HU" sz="3200" dirty="0" smtClean="0">
                <a:sym typeface="Symbol" panose="05050102010706020507" pitchFamily="18" charset="2"/>
              </a:rPr>
              <a:t>   </a:t>
            </a:r>
            <a:r>
              <a:rPr lang="hu-HU" sz="3200" dirty="0" err="1" smtClean="0"/>
              <a:t>graphop</a:t>
            </a:r>
            <a:r>
              <a:rPr lang="hu-HU" sz="3200" dirty="0" smtClean="0">
                <a:sym typeface="Symbol" panose="05050102010706020507" pitchFamily="18" charset="2"/>
              </a:rPr>
              <a:t> </a:t>
            </a: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	  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Backhausz</a:t>
            </a:r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3200" dirty="0" err="1" smtClean="0">
                <a:solidFill>
                  <a:schemeClr val="accent6">
                    <a:lumMod val="75000"/>
                  </a:schemeClr>
                </a:solidFill>
              </a:rPr>
              <a:t>Szegedy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Common</a:t>
            </a:r>
            <a:r>
              <a:rPr lang="hu-HU" sz="3600" dirty="0" smtClean="0"/>
              <a:t> in limit </a:t>
            </a:r>
            <a:r>
              <a:rPr lang="hu-HU" sz="3600" dirty="0" err="1" smtClean="0"/>
              <a:t>structures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7507" y="650058"/>
            <a:ext cx="9912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/>
              <a:t>	</a:t>
            </a:r>
            <a:r>
              <a:rPr lang="hu-HU" sz="3200" dirty="0" smtClean="0"/>
              <a:t>(</a:t>
            </a:r>
            <a:r>
              <a:rPr lang="hu-HU" sz="3200" dirty="0" err="1" smtClean="0"/>
              <a:t>Borel</a:t>
            </a:r>
            <a:r>
              <a:rPr lang="hu-HU" sz="3200" dirty="0" smtClean="0"/>
              <a:t>) </a:t>
            </a:r>
            <a:r>
              <a:rPr lang="hu-HU" sz="3200" dirty="0" err="1" smtClean="0"/>
              <a:t>sigma</a:t>
            </a:r>
            <a:r>
              <a:rPr lang="hu-HU" sz="3200" dirty="0" smtClean="0"/>
              <a:t>-algebra + random </a:t>
            </a:r>
            <a:r>
              <a:rPr lang="hu-HU" sz="3200" dirty="0" err="1" smtClean="0"/>
              <a:t>node</a:t>
            </a:r>
            <a:r>
              <a:rPr lang="hu-HU" sz="3200" dirty="0" smtClean="0"/>
              <a:t> + random </a:t>
            </a:r>
            <a:r>
              <a:rPr lang="hu-HU" sz="3200" dirty="0" err="1" smtClean="0"/>
              <a:t>edge</a:t>
            </a:r>
            <a:endParaRPr lang="hu-HU" sz="3200" dirty="0" smtClean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268083" y="1751162"/>
            <a:ext cx="7385558" cy="3959522"/>
            <a:chOff x="1268083" y="1751162"/>
            <a:chExt cx="7385558" cy="3959522"/>
          </a:xfrm>
        </p:grpSpPr>
        <p:pic>
          <p:nvPicPr>
            <p:cNvPr id="10" name="Picture 6" descr="prefcont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0883" y="2873431"/>
              <a:ext cx="2633216" cy="255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Csoportba foglalás 10"/>
            <p:cNvGrpSpPr/>
            <p:nvPr/>
          </p:nvGrpSpPr>
          <p:grpSpPr>
            <a:xfrm>
              <a:off x="5655962" y="2713005"/>
              <a:ext cx="2997679" cy="2997679"/>
              <a:chOff x="5777091" y="3622793"/>
              <a:chExt cx="2244607" cy="2244607"/>
            </a:xfrm>
          </p:grpSpPr>
          <p:cxnSp>
            <p:nvCxnSpPr>
              <p:cNvPr id="12" name="Egyenes összekötő nyíllal 73"/>
              <p:cNvCxnSpPr/>
              <p:nvPr/>
            </p:nvCxnSpPr>
            <p:spPr>
              <a:xfrm rot="5400000">
                <a:off x="4851518" y="4744472"/>
                <a:ext cx="2244607" cy="12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nyíllal 74"/>
              <p:cNvCxnSpPr/>
              <p:nvPr/>
            </p:nvCxnSpPr>
            <p:spPr>
              <a:xfrm rot="10800000" flipH="1">
                <a:off x="5777091" y="3795167"/>
                <a:ext cx="2244607" cy="12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Csoportba foglalás 69"/>
              <p:cNvGrpSpPr>
                <a:grpSpLocks/>
              </p:cNvGrpSpPr>
              <p:nvPr/>
            </p:nvGrpSpPr>
            <p:grpSpPr bwMode="auto">
              <a:xfrm>
                <a:off x="5979443" y="3793918"/>
                <a:ext cx="1841152" cy="1839904"/>
                <a:chOff x="5981271" y="666133"/>
                <a:chExt cx="2339728" cy="2339728"/>
              </a:xfrm>
            </p:grpSpPr>
            <p:sp>
              <p:nvSpPr>
                <p:cNvPr id="15" name="Téglalap 52"/>
                <p:cNvSpPr/>
                <p:nvPr/>
              </p:nvSpPr>
              <p:spPr>
                <a:xfrm>
                  <a:off x="5981271" y="666133"/>
                  <a:ext cx="2339728" cy="233972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hu-HU"/>
                </a:p>
              </p:txBody>
            </p:sp>
            <p:cxnSp>
              <p:nvCxnSpPr>
                <p:cNvPr id="16" name="Egyenes összekötő 54"/>
                <p:cNvCxnSpPr/>
                <p:nvPr/>
              </p:nvCxnSpPr>
              <p:spPr>
                <a:xfrm rot="16200000" flipH="1">
                  <a:off x="7023989" y="806072"/>
                  <a:ext cx="468581" cy="468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gyenes összekötő 55"/>
                <p:cNvCxnSpPr/>
                <p:nvPr/>
              </p:nvCxnSpPr>
              <p:spPr>
                <a:xfrm rot="16200000" flipH="1">
                  <a:off x="6100162" y="1708289"/>
                  <a:ext cx="468581" cy="468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/>
                <p:nvPr/>
              </p:nvCxnSpPr>
              <p:spPr>
                <a:xfrm flipH="1">
                  <a:off x="7035260" y="805913"/>
                  <a:ext cx="623821" cy="6242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/>
                <p:nvPr/>
              </p:nvCxnSpPr>
              <p:spPr>
                <a:xfrm flipH="1">
                  <a:off x="6101908" y="1757371"/>
                  <a:ext cx="623821" cy="6242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 rot="16200000" flipH="1">
                  <a:off x="6065611" y="1288577"/>
                  <a:ext cx="1715482" cy="1715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gyenes összekötő 20"/>
                <p:cNvCxnSpPr/>
                <p:nvPr/>
              </p:nvCxnSpPr>
              <p:spPr>
                <a:xfrm rot="16200000" flipH="1">
                  <a:off x="6589431" y="738988"/>
                  <a:ext cx="1715482" cy="1715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 flipH="1">
                  <a:off x="6603505" y="1276082"/>
                  <a:ext cx="1715906" cy="17170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 rot="16200000" flipH="1">
                  <a:off x="6436676" y="2524731"/>
                  <a:ext cx="468581" cy="468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gyenes összekötő 23"/>
                <p:cNvCxnSpPr/>
                <p:nvPr/>
              </p:nvCxnSpPr>
              <p:spPr>
                <a:xfrm rot="16200000" flipH="1">
                  <a:off x="7840672" y="1132490"/>
                  <a:ext cx="466992" cy="468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Szövegdoboz 6"/>
            <p:cNvSpPr txBox="1"/>
            <p:nvPr/>
          </p:nvSpPr>
          <p:spPr>
            <a:xfrm>
              <a:off x="1268083" y="1751162"/>
              <a:ext cx="24418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Random </a:t>
              </a:r>
              <a:r>
                <a:rPr lang="hu-HU" sz="3200" dirty="0" err="1" smtClean="0"/>
                <a:t>walk</a:t>
              </a:r>
              <a:endParaRPr lang="hu-HU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787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smtClean="0"/>
              <a:t>Basic </a:t>
            </a:r>
            <a:r>
              <a:rPr lang="hu-HU" sz="3600" dirty="0" err="1" smtClean="0"/>
              <a:t>setup</a:t>
            </a:r>
            <a:endParaRPr lang="en-US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923026" y="759134"/>
            <a:ext cx="9552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rgbClr val="007FFF"/>
                </a:solidFill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solidFill>
                  <a:srgbClr val="007FFF"/>
                </a:solidFill>
              </a:rPr>
              <a:t>: </a:t>
            </a:r>
            <a:r>
              <a:rPr lang="hu-HU" sz="3200" dirty="0" smtClean="0"/>
              <a:t>standard </a:t>
            </a:r>
            <a:r>
              <a:rPr lang="hu-HU" sz="3200" dirty="0" err="1" smtClean="0"/>
              <a:t>Borel</a:t>
            </a:r>
            <a:r>
              <a:rPr lang="hu-HU" sz="3200" dirty="0" smtClean="0"/>
              <a:t> </a:t>
            </a:r>
            <a:r>
              <a:rPr lang="hu-HU" sz="3200" dirty="0" err="1" smtClean="0"/>
              <a:t>sigma</a:t>
            </a:r>
            <a:r>
              <a:rPr lang="hu-HU" sz="3200" dirty="0" smtClean="0"/>
              <a:t>-algebra (</a:t>
            </a:r>
            <a:r>
              <a:rPr lang="hu-HU" sz="3200" dirty="0" err="1" smtClean="0"/>
              <a:t>e.g</a:t>
            </a:r>
            <a:r>
              <a:rPr lang="hu-HU" sz="3200" dirty="0" smtClean="0"/>
              <a:t>. </a:t>
            </a:r>
            <a:r>
              <a:rPr lang="hu-HU" sz="3200" dirty="0" err="1" smtClean="0"/>
              <a:t>Borel</a:t>
            </a:r>
            <a:r>
              <a:rPr lang="hu-HU" sz="3200" dirty="0" smtClean="0"/>
              <a:t> </a:t>
            </a:r>
            <a:r>
              <a:rPr lang="hu-HU" sz="3200" dirty="0" err="1" smtClean="0"/>
              <a:t>sets</a:t>
            </a:r>
            <a:r>
              <a:rPr lang="hu-HU" sz="3200" dirty="0" smtClean="0"/>
              <a:t> of [0,1])</a:t>
            </a:r>
          </a:p>
          <a:p>
            <a:pPr>
              <a:lnSpc>
                <a:spcPct val="150000"/>
              </a:lnSpc>
            </a:pPr>
            <a:r>
              <a:rPr lang="hu-HU" sz="3200" i="1" dirty="0" smtClean="0">
                <a:solidFill>
                  <a:srgbClr val="007FFF"/>
                </a:solidFill>
              </a:rPr>
              <a:t> J</a:t>
            </a:r>
            <a:r>
              <a:rPr lang="hu-HU" sz="3200" dirty="0" smtClean="0">
                <a:solidFill>
                  <a:srgbClr val="007FFF"/>
                </a:solidFill>
              </a:rPr>
              <a:t>:  </a:t>
            </a:r>
            <a:r>
              <a:rPr lang="hu-HU" sz="3200" dirty="0" err="1" smtClean="0"/>
              <a:t>its</a:t>
            </a:r>
            <a:r>
              <a:rPr lang="hu-HU" sz="3200" dirty="0" smtClean="0"/>
              <a:t> </a:t>
            </a:r>
            <a:r>
              <a:rPr lang="hu-HU" sz="3200" dirty="0" err="1" smtClean="0"/>
              <a:t>underlying</a:t>
            </a:r>
            <a:r>
              <a:rPr lang="hu-HU" sz="3200" dirty="0" smtClean="0"/>
              <a:t> </a:t>
            </a:r>
            <a:r>
              <a:rPr lang="hu-HU" sz="3200" dirty="0" err="1" smtClean="0"/>
              <a:t>set</a:t>
            </a:r>
            <a:r>
              <a:rPr lang="hu-HU" sz="3200" dirty="0" smtClean="0"/>
              <a:t> (</a:t>
            </a:r>
            <a:r>
              <a:rPr lang="hu-HU" sz="3200" i="1" dirty="0" smtClean="0"/>
              <a:t>J</a:t>
            </a:r>
            <a:r>
              <a:rPr lang="hu-HU" sz="3200" dirty="0" smtClean="0"/>
              <a:t>=</a:t>
            </a:r>
            <a:r>
              <a:rPr lang="hu-HU" sz="3200" dirty="0" smtClean="0">
                <a:sym typeface="Euclid Symbol" panose="05050102010706020507" pitchFamily="18" charset="2"/>
              </a:rPr>
              <a:t></a:t>
            </a:r>
            <a:r>
              <a:rPr lang="hu-HU" sz="3200" dirty="0" smtClean="0">
                <a:sym typeface="Euclid Math One" panose="05050601010101010101" pitchFamily="18" charset="2"/>
              </a:rPr>
              <a:t> )</a:t>
            </a:r>
          </a:p>
          <a:p>
            <a:pPr>
              <a:lnSpc>
                <a:spcPct val="150000"/>
              </a:lnSpc>
            </a:pPr>
            <a:r>
              <a:rPr lang="hu-HU" sz="3200" i="1" dirty="0" smtClean="0">
                <a:solidFill>
                  <a:srgbClr val="007FFF"/>
                </a:solidFill>
                <a:sym typeface="Euclid Math One" panose="05050601010101010101" pitchFamily="18" charset="2"/>
              </a:rPr>
              <a:t>M</a:t>
            </a:r>
            <a:r>
              <a:rPr lang="hu-HU" sz="3200" dirty="0" smtClean="0">
                <a:solidFill>
                  <a:srgbClr val="007FFF"/>
                </a:solidFill>
                <a:sym typeface="Euclid Math One" panose="05050601010101010101" pitchFamily="18" charset="2"/>
              </a:rPr>
              <a:t>():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set</a:t>
            </a:r>
            <a:r>
              <a:rPr lang="hu-HU" sz="3200" dirty="0" smtClean="0">
                <a:sym typeface="Euclid Math One" panose="05050601010101010101" pitchFamily="18" charset="2"/>
              </a:rPr>
              <a:t> of </a:t>
            </a:r>
            <a:r>
              <a:rPr lang="hu-HU" sz="3200" dirty="0" err="1" smtClean="0">
                <a:sym typeface="Euclid Math One" panose="05050601010101010101" pitchFamily="18" charset="2"/>
              </a:rPr>
              <a:t>finite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signed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measures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on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>
                <a:sym typeface="Euclid Math One" panose="05050601010101010101" pitchFamily="18" charset="2"/>
              </a:rPr>
              <a:t> (</a:t>
            </a:r>
            <a:r>
              <a:rPr lang="hu-HU" sz="3200" dirty="0" err="1">
                <a:sym typeface="Euclid Math One" panose="05050601010101010101" pitchFamily="18" charset="2"/>
              </a:rPr>
              <a:t>Banach</a:t>
            </a:r>
            <a:r>
              <a:rPr lang="hu-HU" sz="3200" dirty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space</a:t>
            </a:r>
            <a:r>
              <a:rPr lang="hu-HU" sz="3200" dirty="0" smtClean="0">
                <a:sym typeface="Euclid Math One" panose="05050601010101010101" pitchFamily="18" charset="2"/>
              </a:rPr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23026" y="3393810"/>
            <a:ext cx="7676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 smtClean="0">
                <a:solidFill>
                  <a:srgbClr val="007FFF"/>
                </a:solidFill>
              </a:rPr>
              <a:t>μ</a:t>
            </a:r>
            <a:r>
              <a:rPr lang="hu-HU" sz="3200" dirty="0" smtClean="0">
                <a:solidFill>
                  <a:srgbClr val="007FFF"/>
                </a:solidFill>
              </a:rPr>
              <a:t>*: </a:t>
            </a:r>
            <a:r>
              <a:rPr lang="hu-HU" sz="3200" dirty="0" smtClean="0"/>
              <a:t>flip </a:t>
            </a:r>
            <a:r>
              <a:rPr lang="hu-HU" sz="3200" dirty="0" err="1" smtClean="0"/>
              <a:t>coordinates</a:t>
            </a:r>
            <a:r>
              <a:rPr lang="hu-HU" sz="3200" dirty="0" smtClean="0"/>
              <a:t> in </a:t>
            </a:r>
            <a:r>
              <a:rPr lang="el-GR" sz="3200" dirty="0" smtClean="0"/>
              <a:t>μ</a:t>
            </a:r>
            <a:r>
              <a:rPr lang="hu-HU" sz="3200" dirty="0" smtClean="0"/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200" i="1" dirty="0" smtClean="0">
                <a:sym typeface="Euclid Math One" panose="05050601010101010101" pitchFamily="18" charset="2"/>
              </a:rPr>
              <a:t>M</a:t>
            </a:r>
            <a:r>
              <a:rPr lang="hu-HU" sz="3200" dirty="0" smtClean="0">
                <a:sym typeface="Euclid Math One" panose="05050601010101010101" pitchFamily="18" charset="2"/>
              </a:rPr>
              <a:t>( x )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rgbClr val="007FFF"/>
                </a:solidFill>
                <a:sym typeface="Euclid Math One" panose="05050601010101010101" pitchFamily="18" charset="2"/>
              </a:rPr>
              <a:t>Symmetric</a:t>
            </a:r>
            <a:r>
              <a:rPr lang="hu-HU" sz="3200" dirty="0" smtClean="0">
                <a:solidFill>
                  <a:srgbClr val="007FFF"/>
                </a:solidFill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olidFill>
                  <a:srgbClr val="007FFF"/>
                </a:solidFill>
                <a:sym typeface="Euclid Math One" panose="05050601010101010101" pitchFamily="18" charset="2"/>
              </a:rPr>
              <a:t>measure</a:t>
            </a:r>
            <a:r>
              <a:rPr lang="hu-HU" sz="3200" dirty="0" smtClean="0">
                <a:solidFill>
                  <a:srgbClr val="007FFF"/>
                </a:solidFill>
                <a:sym typeface="Euclid Math One" panose="05050601010101010101" pitchFamily="18" charset="2"/>
              </a:rPr>
              <a:t>: </a:t>
            </a:r>
            <a:r>
              <a:rPr lang="el-GR" sz="3200" dirty="0" smtClean="0"/>
              <a:t>μ</a:t>
            </a:r>
            <a:r>
              <a:rPr lang="hu-HU" sz="3200" dirty="0" smtClean="0"/>
              <a:t>=</a:t>
            </a:r>
            <a:r>
              <a:rPr lang="el-GR" sz="3200" dirty="0"/>
              <a:t> μ</a:t>
            </a:r>
            <a:r>
              <a:rPr lang="hu-HU" sz="3200" dirty="0" smtClean="0"/>
              <a:t>*</a:t>
            </a:r>
          </a:p>
          <a:p>
            <a:pPr>
              <a:lnSpc>
                <a:spcPct val="150000"/>
              </a:lnSpc>
            </a:pPr>
            <a:r>
              <a:rPr lang="el-GR" sz="3200" dirty="0" smtClean="0">
                <a:solidFill>
                  <a:srgbClr val="007FFF"/>
                </a:solidFill>
              </a:rPr>
              <a:t>μ</a:t>
            </a:r>
            <a:r>
              <a:rPr lang="hu-HU" sz="3200" baseline="30000" dirty="0" smtClean="0">
                <a:solidFill>
                  <a:srgbClr val="007FFF"/>
                </a:solidFill>
              </a:rPr>
              <a:t>1</a:t>
            </a:r>
            <a:r>
              <a:rPr lang="hu-HU" sz="3200" dirty="0" smtClean="0">
                <a:solidFill>
                  <a:srgbClr val="007FFF"/>
                </a:solidFill>
              </a:rPr>
              <a:t>(</a:t>
            </a:r>
            <a:r>
              <a:rPr lang="hu-HU" sz="3200" i="1" dirty="0" smtClean="0">
                <a:solidFill>
                  <a:srgbClr val="007FFF"/>
                </a:solidFill>
              </a:rPr>
              <a:t>A</a:t>
            </a:r>
            <a:r>
              <a:rPr lang="hu-HU" sz="3200" dirty="0" smtClean="0">
                <a:solidFill>
                  <a:srgbClr val="007FFF"/>
                </a:solidFill>
              </a:rPr>
              <a:t>)</a:t>
            </a:r>
            <a:r>
              <a:rPr lang="hu-HU" sz="3200" i="1" dirty="0" smtClean="0">
                <a:solidFill>
                  <a:srgbClr val="007FFF"/>
                </a:solidFill>
              </a:rPr>
              <a:t>= </a:t>
            </a:r>
            <a:r>
              <a:rPr lang="el-GR" sz="3200" dirty="0" smtClean="0">
                <a:solidFill>
                  <a:srgbClr val="007FFF"/>
                </a:solidFill>
              </a:rPr>
              <a:t>μ</a:t>
            </a:r>
            <a:r>
              <a:rPr lang="hu-HU" sz="3200" dirty="0" smtClean="0">
                <a:solidFill>
                  <a:srgbClr val="007FFF"/>
                </a:solidFill>
              </a:rPr>
              <a:t>(</a:t>
            </a:r>
            <a:r>
              <a:rPr lang="hu-HU" sz="3200" i="1" dirty="0" smtClean="0">
                <a:solidFill>
                  <a:srgbClr val="007FFF"/>
                </a:solidFill>
              </a:rPr>
              <a:t>J</a:t>
            </a:r>
            <a:r>
              <a:rPr lang="hu-HU" sz="3200" dirty="0" smtClean="0">
                <a:solidFill>
                  <a:srgbClr val="007FFF"/>
                </a:solidFill>
              </a:rPr>
              <a:t> x </a:t>
            </a:r>
            <a:r>
              <a:rPr lang="hu-HU" sz="3200" i="1" dirty="0" smtClean="0">
                <a:solidFill>
                  <a:srgbClr val="007FFF"/>
                </a:solidFill>
              </a:rPr>
              <a:t>A</a:t>
            </a:r>
            <a:r>
              <a:rPr lang="hu-HU" sz="3200" dirty="0" smtClean="0">
                <a:solidFill>
                  <a:srgbClr val="007FFF"/>
                </a:solidFill>
              </a:rPr>
              <a:t>), </a:t>
            </a:r>
            <a:r>
              <a:rPr lang="el-GR" sz="3200" dirty="0" smtClean="0">
                <a:solidFill>
                  <a:srgbClr val="007FFF"/>
                </a:solidFill>
              </a:rPr>
              <a:t>μ</a:t>
            </a:r>
            <a:r>
              <a:rPr lang="hu-HU" sz="3200" baseline="30000" dirty="0" smtClean="0">
                <a:solidFill>
                  <a:srgbClr val="007FFF"/>
                </a:solidFill>
              </a:rPr>
              <a:t>2</a:t>
            </a:r>
            <a:r>
              <a:rPr lang="hu-HU" sz="3200" dirty="0" smtClean="0">
                <a:solidFill>
                  <a:srgbClr val="007FFF"/>
                </a:solidFill>
              </a:rPr>
              <a:t>(</a:t>
            </a:r>
            <a:r>
              <a:rPr lang="hu-HU" sz="3200" i="1" dirty="0" smtClean="0">
                <a:solidFill>
                  <a:srgbClr val="007FFF"/>
                </a:solidFill>
              </a:rPr>
              <a:t>A</a:t>
            </a:r>
            <a:r>
              <a:rPr lang="hu-HU" sz="3200" dirty="0" smtClean="0">
                <a:solidFill>
                  <a:srgbClr val="007FFF"/>
                </a:solidFill>
              </a:rPr>
              <a:t>)</a:t>
            </a:r>
            <a:r>
              <a:rPr lang="hu-HU" sz="3200" i="1" dirty="0" smtClean="0">
                <a:solidFill>
                  <a:srgbClr val="007FFF"/>
                </a:solidFill>
              </a:rPr>
              <a:t>= </a:t>
            </a:r>
            <a:r>
              <a:rPr lang="el-GR" sz="3200" dirty="0" smtClean="0">
                <a:solidFill>
                  <a:srgbClr val="007FFF"/>
                </a:solidFill>
              </a:rPr>
              <a:t>μ</a:t>
            </a:r>
            <a:r>
              <a:rPr lang="hu-HU" sz="3200" dirty="0" smtClean="0">
                <a:solidFill>
                  <a:srgbClr val="007FFF"/>
                </a:solidFill>
              </a:rPr>
              <a:t>(</a:t>
            </a:r>
            <a:r>
              <a:rPr lang="hu-HU" sz="3200" i="1" dirty="0" smtClean="0">
                <a:solidFill>
                  <a:srgbClr val="007FFF"/>
                </a:solidFill>
              </a:rPr>
              <a:t>A </a:t>
            </a:r>
            <a:r>
              <a:rPr lang="hu-HU" sz="3200" dirty="0" smtClean="0">
                <a:solidFill>
                  <a:srgbClr val="007FFF"/>
                </a:solidFill>
              </a:rPr>
              <a:t>x</a:t>
            </a:r>
            <a:r>
              <a:rPr lang="hu-HU" sz="3200" i="1" dirty="0" smtClean="0">
                <a:solidFill>
                  <a:srgbClr val="007FFF"/>
                </a:solidFill>
              </a:rPr>
              <a:t> J</a:t>
            </a:r>
            <a:r>
              <a:rPr lang="hu-HU" sz="3200" dirty="0" smtClean="0">
                <a:solidFill>
                  <a:srgbClr val="007FFF"/>
                </a:solidFill>
              </a:rPr>
              <a:t>): </a:t>
            </a:r>
            <a:r>
              <a:rPr lang="hu-HU" sz="3200" dirty="0" err="1" smtClean="0"/>
              <a:t>marginals</a:t>
            </a:r>
            <a:r>
              <a:rPr lang="hu-HU" sz="3200" dirty="0" smtClean="0"/>
              <a:t> of </a:t>
            </a:r>
            <a:r>
              <a:rPr lang="el-GR" sz="3200" dirty="0" smtClean="0"/>
              <a:t>μ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3294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chains</a:t>
            </a:r>
            <a:r>
              <a:rPr lang="hu-HU" sz="3600" dirty="0" smtClean="0"/>
              <a:t>, </a:t>
            </a:r>
            <a:r>
              <a:rPr lang="hu-HU" sz="3600" dirty="0" err="1" smtClean="0"/>
              <a:t>schemes</a:t>
            </a:r>
            <a:r>
              <a:rPr lang="hu-HU" sz="3600" dirty="0" smtClean="0"/>
              <a:t> and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37933" y="1168603"/>
            <a:ext cx="9992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Markov </a:t>
            </a:r>
            <a:r>
              <a:rPr lang="hu-HU" sz="3200" dirty="0" err="1" smtClean="0">
                <a:solidFill>
                  <a:srgbClr val="0000FF"/>
                </a:solidFill>
              </a:rPr>
              <a:t>chain</a:t>
            </a:r>
            <a:r>
              <a:rPr lang="hu-HU" sz="3200" dirty="0" smtClean="0">
                <a:solidFill>
                  <a:srgbClr val="0000FF"/>
                </a:solidFill>
              </a:rPr>
              <a:t>: </a:t>
            </a:r>
            <a:r>
              <a:rPr lang="hu-HU" sz="3200" dirty="0" smtClean="0">
                <a:solidFill>
                  <a:srgbClr val="0070C0"/>
                </a:solidFill>
              </a:rPr>
              <a:t>	</a:t>
            </a:r>
            <a:r>
              <a:rPr lang="hu-HU" sz="3200" dirty="0" smtClean="0"/>
              <a:t>random </a:t>
            </a:r>
            <a:r>
              <a:rPr lang="hu-HU" sz="3200" dirty="0" err="1" smtClean="0"/>
              <a:t>variables</a:t>
            </a:r>
            <a:r>
              <a:rPr lang="hu-HU" sz="3200" dirty="0" smtClean="0"/>
              <a:t> (</a:t>
            </a:r>
            <a:r>
              <a:rPr lang="hu-HU" sz="3200" i="1" dirty="0" smtClean="0"/>
              <a:t>w</a:t>
            </a:r>
            <a:r>
              <a:rPr lang="hu-HU" sz="3200" baseline="30000" dirty="0" smtClean="0"/>
              <a:t>0</a:t>
            </a:r>
            <a:r>
              <a:rPr lang="hu-HU" sz="3200" dirty="0" smtClean="0"/>
              <a:t>, </a:t>
            </a:r>
            <a:r>
              <a:rPr lang="hu-HU" sz="3200" i="1" dirty="0" smtClean="0"/>
              <a:t>w</a:t>
            </a:r>
            <a:r>
              <a:rPr lang="hu-HU" sz="3200" baseline="30000" dirty="0" smtClean="0"/>
              <a:t>1</a:t>
            </a:r>
            <a:r>
              <a:rPr lang="hu-HU" sz="3200" dirty="0" smtClean="0"/>
              <a:t>, </a:t>
            </a:r>
            <a:r>
              <a:rPr lang="hu-HU" sz="3200" i="1" dirty="0" smtClean="0"/>
              <a:t>w</a:t>
            </a:r>
            <a:r>
              <a:rPr lang="hu-HU" sz="3200" baseline="30000" dirty="0" smtClean="0"/>
              <a:t>2</a:t>
            </a:r>
            <a:r>
              <a:rPr lang="hu-HU" sz="3200" dirty="0" smtClean="0"/>
              <a:t>,…) </a:t>
            </a:r>
            <a:r>
              <a:rPr lang="hu-HU" sz="3200" dirty="0" err="1" smtClean="0"/>
              <a:t>such</a:t>
            </a:r>
            <a:r>
              <a:rPr lang="hu-HU" sz="3200" dirty="0" smtClean="0"/>
              <a:t> </a:t>
            </a:r>
            <a:r>
              <a:rPr lang="hu-HU" sz="3200" dirty="0" err="1" smtClean="0"/>
              <a:t>that</a:t>
            </a:r>
            <a:r>
              <a:rPr lang="hu-HU" sz="3200" dirty="0" smtClean="0"/>
              <a:t> </a:t>
            </a:r>
          </a:p>
          <a:p>
            <a:r>
              <a:rPr lang="hu-HU" sz="3200" dirty="0" smtClean="0"/>
              <a:t>			</a:t>
            </a:r>
            <a:r>
              <a:rPr lang="hu-HU" sz="3200" i="1" dirty="0" smtClean="0"/>
              <a:t>w</a:t>
            </a:r>
            <a:r>
              <a:rPr lang="hu-HU" sz="3200" i="1" baseline="30000" dirty="0" smtClean="0"/>
              <a:t>i</a:t>
            </a:r>
            <a:r>
              <a:rPr lang="hu-HU" sz="3200" baseline="30000" dirty="0" smtClean="0"/>
              <a:t>+1</a:t>
            </a:r>
            <a:r>
              <a:rPr lang="hu-HU" sz="3200" dirty="0" smtClean="0"/>
              <a:t> </a:t>
            </a:r>
            <a:r>
              <a:rPr lang="hu-HU" sz="3200" dirty="0" err="1" smtClean="0"/>
              <a:t>depends</a:t>
            </a:r>
            <a:r>
              <a:rPr lang="hu-HU" sz="3200" dirty="0" smtClean="0"/>
              <a:t> </a:t>
            </a:r>
            <a:r>
              <a:rPr lang="hu-HU" sz="3200" dirty="0" err="1" smtClean="0"/>
              <a:t>only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i="1" dirty="0" err="1" smtClean="0"/>
              <a:t>w</a:t>
            </a:r>
            <a:r>
              <a:rPr lang="hu-HU" sz="3200" i="1" baseline="30000" dirty="0" err="1" smtClean="0"/>
              <a:t>i</a:t>
            </a:r>
            <a:r>
              <a:rPr lang="hu-HU" sz="3200" dirty="0" smtClean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8336" y="2669254"/>
            <a:ext cx="9745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Markov </a:t>
            </a:r>
            <a:r>
              <a:rPr lang="hu-HU" sz="3200" dirty="0" smtClean="0">
                <a:solidFill>
                  <a:srgbClr val="0000FF"/>
                </a:solidFill>
              </a:rPr>
              <a:t>kernel: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hu-HU" sz="3200" dirty="0" smtClean="0">
                <a:solidFill>
                  <a:srgbClr val="0000FF"/>
                </a:solidFill>
              </a:rPr>
              <a:t> </a:t>
            </a:r>
            <a:r>
              <a:rPr lang="hu-HU" sz="3200" dirty="0" smtClean="0"/>
              <a:t>(</a:t>
            </a:r>
            <a:r>
              <a:rPr lang="hu-HU" sz="3200" i="1" dirty="0" smtClean="0"/>
              <a:t>J</a:t>
            </a:r>
            <a:r>
              <a:rPr lang="hu-HU" sz="3200" dirty="0" smtClean="0"/>
              <a:t>,</a:t>
            </a:r>
            <a:r>
              <a:rPr lang="en-US" sz="3200" dirty="0" smtClean="0">
                <a:sym typeface="Euclid Math One" panose="05050601010101010101" pitchFamily="18" charset="2"/>
              </a:rPr>
              <a:t> </a:t>
            </a:r>
            <a:r>
              <a:rPr lang="hu-HU" sz="3200" dirty="0" smtClean="0">
                <a:sym typeface="Euclid Math One" panose="05050601010101010101" pitchFamily="18" charset="2"/>
              </a:rPr>
              <a:t>, </a:t>
            </a:r>
            <a:r>
              <a:rPr lang="hu-HU" sz="32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hu-HU" sz="3200" dirty="0" smtClean="0"/>
              <a:t>)</a:t>
            </a:r>
            <a:r>
              <a:rPr lang="en-US" sz="3200" dirty="0" smtClean="0"/>
              <a:t>, </a:t>
            </a:r>
            <a:r>
              <a:rPr lang="en-US" sz="3200" dirty="0" smtClean="0">
                <a:sym typeface="Euclid Math One" panose="05050601010101010101" pitchFamily="18" charset="2"/>
              </a:rPr>
              <a:t></a:t>
            </a:r>
            <a:r>
              <a:rPr lang="en-US" sz="3200" dirty="0" smtClean="0"/>
              <a:t> </a:t>
            </a:r>
            <a:r>
              <a:rPr lang="hu-HU" sz="3200" dirty="0" smtClean="0"/>
              <a:t>is a (</a:t>
            </a:r>
            <a:r>
              <a:rPr lang="hu-HU" sz="3200" dirty="0" err="1" smtClean="0"/>
              <a:t>Borel</a:t>
            </a:r>
            <a:r>
              <a:rPr lang="hu-HU" sz="3200" dirty="0" smtClean="0"/>
              <a:t>) </a:t>
            </a:r>
            <a:r>
              <a:rPr lang="en-US" sz="3200" dirty="0" smtClean="0"/>
              <a:t>sigma-algebra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i="1" dirty="0" smtClean="0"/>
              <a:t>J</a:t>
            </a:r>
            <a:r>
              <a:rPr lang="hu-HU" sz="3200" dirty="0" smtClean="0"/>
              <a:t>,</a:t>
            </a:r>
            <a:endParaRPr lang="hu-HU" sz="3200" dirty="0"/>
          </a:p>
          <a:p>
            <a:r>
              <a:rPr lang="hu-HU" sz="3200" dirty="0" smtClean="0">
                <a:sym typeface="Symbol" panose="05050102010706020507" pitchFamily="18" charset="2"/>
              </a:rPr>
              <a:t>			   </a:t>
            </a:r>
            <a:r>
              <a:rPr lang="hu-HU" sz="3200" i="1" dirty="0" smtClean="0">
                <a:sym typeface="Symbol" panose="05050102010706020507" pitchFamily="18" charset="2"/>
              </a:rPr>
              <a:t>u: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i="1" dirty="0" err="1" smtClean="0">
                <a:sym typeface="Euclid Symbol" panose="05050102010706020507" pitchFamily="18" charset="2"/>
              </a:rPr>
              <a:t>P</a:t>
            </a:r>
            <a:r>
              <a:rPr lang="hu-HU" sz="3200" i="1" baseline="-25000" dirty="0" err="1" smtClean="0">
                <a:sym typeface="Euclid Symbol" panose="05050102010706020507" pitchFamily="18" charset="2"/>
              </a:rPr>
              <a:t>u</a:t>
            </a:r>
            <a:r>
              <a:rPr lang="hu-HU" sz="3200" i="1" dirty="0" smtClean="0">
                <a:sym typeface="Euclid Symbol" panose="05050102010706020507" pitchFamily="18" charset="2"/>
              </a:rPr>
              <a:t> 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dirty="0" err="1" smtClean="0">
                <a:sym typeface="Euclid Symbol" panose="05050102010706020507" pitchFamily="18" charset="2"/>
              </a:rPr>
              <a:t>probability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dirty="0" err="1" smtClean="0">
                <a:sym typeface="Euclid Symbol" panose="05050102010706020507" pitchFamily="18" charset="2"/>
              </a:rPr>
              <a:t>measure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dirty="0" err="1" smtClean="0">
                <a:sym typeface="Euclid Symbol" panose="05050102010706020507" pitchFamily="18" charset="2"/>
              </a:rPr>
              <a:t>on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en-US" sz="3200" dirty="0" smtClean="0">
                <a:sym typeface="Euclid Math One" panose="05050601010101010101" pitchFamily="18" charset="2"/>
              </a:rPr>
              <a:t></a:t>
            </a:r>
            <a:r>
              <a:rPr lang="hu-HU" sz="3200" dirty="0" smtClean="0">
                <a:sym typeface="Euclid Math One" panose="05050601010101010101" pitchFamily="18" charset="2"/>
              </a:rPr>
              <a:t>, </a:t>
            </a:r>
          </a:p>
          <a:p>
            <a:r>
              <a:rPr lang="hu-HU" sz="3200" i="1" dirty="0">
                <a:sym typeface="Euclid Math One" panose="05050601010101010101" pitchFamily="18" charset="2"/>
              </a:rPr>
              <a:t>	</a:t>
            </a:r>
            <a:r>
              <a:rPr lang="hu-HU" sz="3200" i="1" dirty="0" smtClean="0">
                <a:sym typeface="Euclid Math One" panose="05050601010101010101" pitchFamily="18" charset="2"/>
              </a:rPr>
              <a:t>		   </a:t>
            </a:r>
            <a:r>
              <a:rPr lang="hu-HU" sz="3200" i="1" dirty="0" err="1" smtClean="0">
                <a:sym typeface="Euclid Math One" panose="05050601010101010101" pitchFamily="18" charset="2"/>
              </a:rPr>
              <a:t>P</a:t>
            </a:r>
            <a:r>
              <a:rPr lang="hu-HU" sz="3200" i="1" baseline="-25000" dirty="0" err="1" smtClean="0">
                <a:sym typeface="Euclid Math One" panose="05050601010101010101" pitchFamily="18" charset="2"/>
              </a:rPr>
              <a:t>u</a:t>
            </a:r>
            <a:r>
              <a:rPr lang="hu-HU" sz="3200" dirty="0" smtClean="0">
                <a:sym typeface="Euclid Math One" panose="05050601010101010101" pitchFamily="18" charset="2"/>
              </a:rPr>
              <a:t>(</a:t>
            </a:r>
            <a:r>
              <a:rPr lang="hu-HU" sz="3200" i="1" dirty="0" smtClean="0">
                <a:sym typeface="Euclid Math One" panose="05050601010101010101" pitchFamily="18" charset="2"/>
              </a:rPr>
              <a:t>A</a:t>
            </a:r>
            <a:r>
              <a:rPr lang="hu-HU" sz="3200" dirty="0" smtClean="0">
                <a:sym typeface="Euclid Math One" panose="05050601010101010101" pitchFamily="18" charset="2"/>
              </a:rPr>
              <a:t>) </a:t>
            </a:r>
            <a:r>
              <a:rPr lang="hu-HU" sz="3200" dirty="0" err="1" smtClean="0">
                <a:sym typeface="Euclid Math One" panose="05050601010101010101" pitchFamily="18" charset="2"/>
              </a:rPr>
              <a:t>measurable</a:t>
            </a:r>
            <a:r>
              <a:rPr lang="hu-HU" sz="3200" dirty="0" smtClean="0">
                <a:sym typeface="Euclid Math One" panose="05050601010101010101" pitchFamily="18" charset="2"/>
              </a:rPr>
              <a:t> </a:t>
            </a:r>
            <a:r>
              <a:rPr lang="hu-HU" sz="3200" dirty="0" err="1" smtClean="0">
                <a:sym typeface="Euclid Math One" panose="05050601010101010101" pitchFamily="18" charset="2"/>
              </a:rPr>
              <a:t>function</a:t>
            </a:r>
            <a:r>
              <a:rPr lang="hu-HU" sz="3200" dirty="0" smtClean="0">
                <a:sym typeface="Euclid Math One" panose="05050601010101010101" pitchFamily="18" charset="2"/>
              </a:rPr>
              <a:t> of </a:t>
            </a:r>
            <a:r>
              <a:rPr lang="hu-HU" sz="3200" i="1" dirty="0" smtClean="0">
                <a:sym typeface="Euclid Math One" panose="05050601010101010101" pitchFamily="18" charset="2"/>
              </a:rPr>
              <a:t>u.</a:t>
            </a:r>
            <a:endParaRPr lang="hu-HU" sz="3200" i="1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735588" y="4670227"/>
            <a:ext cx="9792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Markov space</a:t>
            </a:r>
            <a:r>
              <a:rPr lang="hu-HU" sz="3200" dirty="0" smtClean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hu-HU" sz="3200" dirty="0" smtClean="0">
                <a:solidFill>
                  <a:srgbClr val="0000FF"/>
                </a:solidFill>
              </a:rPr>
              <a:t> </a:t>
            </a:r>
            <a:r>
              <a:rPr lang="hu-HU" sz="3200" dirty="0" smtClean="0"/>
              <a:t>(</a:t>
            </a:r>
            <a:r>
              <a:rPr lang="hu-HU" sz="3200" i="1" dirty="0" smtClean="0"/>
              <a:t>J</a:t>
            </a:r>
            <a:r>
              <a:rPr lang="hu-HU" sz="3200" dirty="0" smtClean="0"/>
              <a:t>,</a:t>
            </a:r>
            <a:r>
              <a:rPr lang="en-US" sz="3200" dirty="0" smtClean="0">
                <a:sym typeface="Euclid Math One" panose="05050601010101010101" pitchFamily="18" charset="2"/>
              </a:rPr>
              <a:t> </a:t>
            </a:r>
            <a:r>
              <a:rPr lang="hu-HU" sz="3200" dirty="0" smtClean="0">
                <a:sym typeface="Euclid Math One" panose="05050601010101010101" pitchFamily="18" charset="2"/>
              </a:rPr>
              <a:t>,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hu-HU" sz="3200" dirty="0" smtClean="0"/>
              <a:t>)</a:t>
            </a:r>
            <a:r>
              <a:rPr lang="en-US" sz="3200" dirty="0" smtClean="0"/>
              <a:t>, </a:t>
            </a:r>
            <a:r>
              <a:rPr lang="en-US" sz="3200" dirty="0" smtClean="0">
                <a:sym typeface="Euclid Math One" panose="05050601010101010101" pitchFamily="18" charset="2"/>
              </a:rPr>
              <a:t></a:t>
            </a:r>
            <a:r>
              <a:rPr lang="en-US" sz="3200" dirty="0" smtClean="0"/>
              <a:t> </a:t>
            </a:r>
            <a:r>
              <a:rPr lang="hu-HU" sz="3200" dirty="0" smtClean="0"/>
              <a:t>is a (</a:t>
            </a:r>
            <a:r>
              <a:rPr lang="hu-HU" sz="3200" dirty="0" err="1" smtClean="0"/>
              <a:t>Borel</a:t>
            </a:r>
            <a:r>
              <a:rPr lang="hu-HU" sz="3200" dirty="0" smtClean="0"/>
              <a:t>) </a:t>
            </a:r>
            <a:r>
              <a:rPr lang="en-US" sz="3200" dirty="0" smtClean="0"/>
              <a:t>sigma-algebra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i="1" dirty="0" smtClean="0"/>
              <a:t>J</a:t>
            </a:r>
            <a:r>
              <a:rPr lang="hu-HU" sz="3200" dirty="0" smtClean="0"/>
              <a:t>,</a:t>
            </a:r>
            <a:endParaRPr lang="hu-HU" sz="3200" dirty="0"/>
          </a:p>
          <a:p>
            <a:r>
              <a:rPr lang="hu-HU" sz="3200" dirty="0" smtClean="0">
                <a:sym typeface="Symbol" panose="05050102010706020507" pitchFamily="18" charset="2"/>
              </a:rPr>
              <a:t>		        </a:t>
            </a:r>
            <a:r>
              <a:rPr lang="en-US" sz="3200" dirty="0" smtClean="0">
                <a:sym typeface="Symbol" panose="05050102010706020507" pitchFamily="18" charset="2"/>
              </a:rPr>
              <a:t></a:t>
            </a:r>
            <a:r>
              <a:rPr lang="hu-HU" sz="3200" dirty="0" smtClean="0">
                <a:sym typeface="Symbol" panose="05050102010706020507" pitchFamily="18" charset="2"/>
              </a:rPr>
              <a:t> is a </a:t>
            </a:r>
            <a:r>
              <a:rPr lang="en-US" sz="3200" dirty="0" smtClean="0"/>
              <a:t>probability measure on </a:t>
            </a:r>
            <a:r>
              <a:rPr lang="en-US" sz="3200" dirty="0" smtClean="0">
                <a:sym typeface="Euclid Math One" panose="05050601010101010101" pitchFamily="18" charset="2"/>
              </a:rPr>
              <a:t></a:t>
            </a:r>
            <a:r>
              <a:rPr lang="en-US" sz="3200" baseline="30000" dirty="0" smtClean="0"/>
              <a:t>2</a:t>
            </a:r>
            <a:r>
              <a:rPr lang="hu-HU" sz="3200" dirty="0" smtClean="0"/>
              <a:t>, </a:t>
            </a:r>
            <a:r>
              <a:rPr lang="en-US" sz="3200" dirty="0">
                <a:sym typeface="Symbol" panose="05050102010706020507" pitchFamily="18" charset="2"/>
              </a:rPr>
              <a:t></a:t>
            </a:r>
            <a:r>
              <a:rPr lang="hu-HU" sz="3200" baseline="30000" dirty="0"/>
              <a:t>1</a:t>
            </a:r>
            <a:r>
              <a:rPr lang="hu-HU" sz="3200" dirty="0"/>
              <a:t>=</a:t>
            </a:r>
            <a:r>
              <a:rPr lang="en-US" sz="3200" dirty="0"/>
              <a:t> </a:t>
            </a:r>
            <a:r>
              <a:rPr lang="en-US" sz="3200" dirty="0">
                <a:sym typeface="Symbol" panose="05050102010706020507" pitchFamily="18" charset="2"/>
              </a:rPr>
              <a:t></a:t>
            </a:r>
            <a:r>
              <a:rPr lang="hu-HU" sz="3200" baseline="30000" dirty="0" smtClean="0"/>
              <a:t>2</a:t>
            </a:r>
            <a:r>
              <a:rPr lang="hu-HU" sz="3200" dirty="0" smtClean="0"/>
              <a:t>.</a:t>
            </a:r>
          </a:p>
          <a:p>
            <a:r>
              <a:rPr lang="hu-HU" sz="3200" baseline="30000" dirty="0"/>
              <a:t>	</a:t>
            </a:r>
            <a:r>
              <a:rPr lang="hu-HU" sz="3200" baseline="30000" dirty="0" smtClean="0"/>
              <a:t>	             </a:t>
            </a:r>
            <a:r>
              <a:rPr lang="hu-HU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</a:t>
            </a:r>
            <a:r>
              <a:rPr lang="hu-HU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is </a:t>
            </a:r>
            <a:r>
              <a:rPr lang="hu-HU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symmetric</a:t>
            </a:r>
            <a:r>
              <a:rPr lang="hu-HU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 </a:t>
            </a:r>
            <a:r>
              <a:rPr lang="hu-HU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time</a:t>
            </a:r>
            <a:r>
              <a:rPr lang="hu-HU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reversible</a:t>
            </a:r>
            <a:r>
              <a:rPr lang="hu-HU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hu-HU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chain</a:t>
            </a:r>
            <a:r>
              <a:rPr lang="hu-HU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hu-HU" sz="32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November 2021</a:t>
            </a:r>
            <a:endParaRPr lang="en-US" smtClean="0"/>
          </a:p>
        </p:txBody>
      </p:sp>
      <p:sp>
        <p:nvSpPr>
          <p:cNvPr id="4105" name="Dia számának hely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3949A-8DE2-4D78-966F-FAA6D1886D8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06" name="Rectangle 60"/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rgbClr val="BBE0E3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dirty="0" err="1" smtClean="0"/>
              <a:t>Markov</a:t>
            </a:r>
            <a:r>
              <a:rPr lang="hu-HU" sz="3600" dirty="0" smtClean="0"/>
              <a:t> </a:t>
            </a:r>
            <a:r>
              <a:rPr lang="hu-HU" sz="3600" dirty="0" err="1" smtClean="0"/>
              <a:t>chains</a:t>
            </a:r>
            <a:r>
              <a:rPr lang="hu-HU" sz="3600" dirty="0" smtClean="0"/>
              <a:t>, </a:t>
            </a:r>
            <a:r>
              <a:rPr lang="hu-HU" sz="3600" dirty="0" err="1" smtClean="0"/>
              <a:t>schemes</a:t>
            </a:r>
            <a:r>
              <a:rPr lang="hu-HU" sz="3600" dirty="0" smtClean="0"/>
              <a:t> and </a:t>
            </a:r>
            <a:r>
              <a:rPr lang="hu-HU" sz="3600" dirty="0" err="1" smtClean="0"/>
              <a:t>spaces</a:t>
            </a:r>
            <a:endParaRPr lang="en-US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66056" y="2727474"/>
            <a:ext cx="336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E</a:t>
            </a:r>
            <a:r>
              <a:rPr lang="en-US" sz="3200" dirty="0" err="1" smtClean="0">
                <a:solidFill>
                  <a:srgbClr val="0070C0"/>
                </a:solidFill>
              </a:rPr>
              <a:t>rgodic</a:t>
            </a:r>
            <a:r>
              <a:rPr lang="en-US" sz="3200" dirty="0" smtClean="0">
                <a:solidFill>
                  <a:srgbClr val="0070C0"/>
                </a:solidFill>
              </a:rPr>
              <a:t> circulation</a:t>
            </a:r>
            <a:r>
              <a:rPr lang="hu-HU" sz="3200" dirty="0" smtClean="0">
                <a:solidFill>
                  <a:srgbClr val="0070C0"/>
                </a:solidFill>
              </a:rPr>
              <a:t>: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59920"/>
              </p:ext>
            </p:extLst>
          </p:nvPr>
        </p:nvGraphicFramePr>
        <p:xfrm>
          <a:off x="5075588" y="3595778"/>
          <a:ext cx="4895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2006280" imgH="380880" progId="Equation.DSMT4">
                  <p:embed/>
                </p:oleObj>
              </mc:Choice>
              <mc:Fallback>
                <p:oleObj name="Equation" r:id="rId3" imgW="2006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5588" y="3595778"/>
                        <a:ext cx="4895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55012"/>
              </p:ext>
            </p:extLst>
          </p:nvPr>
        </p:nvGraphicFramePr>
        <p:xfrm>
          <a:off x="4230439" y="2697253"/>
          <a:ext cx="38417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1574640" imgH="368280" progId="Equation.DSMT4">
                  <p:embed/>
                </p:oleObj>
              </mc:Choice>
              <mc:Fallback>
                <p:oleObj name="Equation" r:id="rId5" imgW="1574640" imgH="368280" progId="Equation.DSMT4">
                  <p:embed/>
                  <p:pic>
                    <p:nvPicPr>
                      <p:cNvPr id="2" name="Objektum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0439" y="2697253"/>
                        <a:ext cx="38417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67696" y="1065294"/>
            <a:ext cx="9306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Markov</a:t>
            </a:r>
            <a:r>
              <a:rPr lang="hu-HU" sz="3200" dirty="0" smtClean="0"/>
              <a:t> kernel + starting </a:t>
            </a:r>
            <a:r>
              <a:rPr lang="hu-HU" sz="3200" dirty="0" err="1" smtClean="0"/>
              <a:t>distribution</a:t>
            </a:r>
            <a:r>
              <a:rPr lang="hu-HU" sz="3200" dirty="0" smtClean="0"/>
              <a:t>  </a:t>
            </a:r>
            <a:r>
              <a:rPr lang="hu-HU" sz="3200" dirty="0" smtClean="0">
                <a:sym typeface="Euclid Symbol" panose="05050102010706020507" pitchFamily="18" charset="2"/>
              </a:rPr>
              <a:t>  </a:t>
            </a:r>
            <a:r>
              <a:rPr lang="hu-HU" sz="3200" dirty="0" err="1" smtClean="0">
                <a:sym typeface="Euclid Symbol" panose="05050102010706020507" pitchFamily="18" charset="2"/>
              </a:rPr>
              <a:t>Markov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dirty="0" err="1" smtClean="0">
                <a:sym typeface="Euclid Symbol" panose="05050102010706020507" pitchFamily="18" charset="2"/>
              </a:rPr>
              <a:t>chain</a:t>
            </a:r>
            <a:endParaRPr lang="hu-HU" sz="32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866056" y="1859565"/>
            <a:ext cx="9670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Markov</a:t>
            </a:r>
            <a:r>
              <a:rPr lang="hu-HU" sz="3200" dirty="0" smtClean="0"/>
              <a:t> kernel + </a:t>
            </a:r>
            <a:r>
              <a:rPr lang="hu-HU" sz="3200" dirty="0" err="1" smtClean="0"/>
              <a:t>stationary</a:t>
            </a:r>
            <a:r>
              <a:rPr lang="hu-HU" sz="3200" dirty="0" smtClean="0"/>
              <a:t> </a:t>
            </a:r>
            <a:r>
              <a:rPr lang="hu-HU" sz="3200" dirty="0" err="1" smtClean="0"/>
              <a:t>distribution</a:t>
            </a:r>
            <a:r>
              <a:rPr lang="hu-HU" sz="3200" dirty="0" smtClean="0"/>
              <a:t> </a:t>
            </a:r>
            <a:r>
              <a:rPr lang="hu-HU" sz="3200" dirty="0">
                <a:sym typeface="Euclid Symbol" panose="05050102010706020507" pitchFamily="18" charset="2"/>
              </a:rPr>
              <a:t>  </a:t>
            </a:r>
            <a:r>
              <a:rPr lang="hu-HU" sz="3200" dirty="0" err="1" smtClean="0">
                <a:sym typeface="Euclid Symbol" panose="05050102010706020507" pitchFamily="18" charset="2"/>
              </a:rPr>
              <a:t>Markov</a:t>
            </a:r>
            <a:r>
              <a:rPr lang="hu-HU" sz="3200" dirty="0" smtClean="0">
                <a:sym typeface="Euclid Symbol" panose="05050102010706020507" pitchFamily="18" charset="2"/>
              </a:rPr>
              <a:t> </a:t>
            </a:r>
            <a:r>
              <a:rPr lang="hu-HU" sz="3200" dirty="0" err="1" smtClean="0">
                <a:sym typeface="Euclid Symbol" panose="05050102010706020507" pitchFamily="18" charset="2"/>
              </a:rPr>
              <a:t>space</a:t>
            </a:r>
            <a:endParaRPr lang="hu-HU" sz="3200" dirty="0" smtClean="0"/>
          </a:p>
        </p:txBody>
      </p:sp>
      <p:sp>
        <p:nvSpPr>
          <p:cNvPr id="12" name="Szövegdoboz 11"/>
          <p:cNvSpPr txBox="1"/>
          <p:nvPr/>
        </p:nvSpPr>
        <p:spPr>
          <a:xfrm>
            <a:off x="866056" y="3625999"/>
            <a:ext cx="403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0070C0"/>
                </a:solidFill>
              </a:rPr>
              <a:t>S</a:t>
            </a:r>
            <a:r>
              <a:rPr lang="en-US" sz="3200" dirty="0" err="1" smtClean="0">
                <a:solidFill>
                  <a:srgbClr val="0070C0"/>
                </a:solidFill>
              </a:rPr>
              <a:t>tationary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hu-HU" sz="3200" dirty="0" err="1" smtClean="0">
                <a:solidFill>
                  <a:srgbClr val="0070C0"/>
                </a:solidFill>
              </a:rPr>
              <a:t>distribution</a:t>
            </a:r>
            <a:r>
              <a:rPr lang="hu-HU" sz="3200" dirty="0" smtClean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93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1413</Words>
  <Application>Microsoft Office PowerPoint</Application>
  <PresentationFormat>Szélesvásznú</PresentationFormat>
  <Paragraphs>279</Paragraphs>
  <Slides>34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4" baseType="lpstr">
      <vt:lpstr>Calibri Light</vt:lpstr>
      <vt:lpstr>Euclid Math Two</vt:lpstr>
      <vt:lpstr>Arial</vt:lpstr>
      <vt:lpstr>Calibri</vt:lpstr>
      <vt:lpstr>Lucida Calligraphy</vt:lpstr>
      <vt:lpstr>Euclid Symbol</vt:lpstr>
      <vt:lpstr>Symbol</vt:lpstr>
      <vt:lpstr>Euclid Math One</vt:lpstr>
      <vt:lpstr>Office-téma</vt:lpstr>
      <vt:lpstr>Equation</vt:lpstr>
      <vt:lpstr>Graph limits meet Markov chains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you, this is all for today!</vt:lpstr>
    </vt:vector>
  </TitlesOfParts>
  <Company>MTA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limits, measures and flows</dc:title>
  <dc:creator>LovaszLaszlo</dc:creator>
  <cp:lastModifiedBy>Lovasz Laszlo</cp:lastModifiedBy>
  <cp:revision>134</cp:revision>
  <dcterms:created xsi:type="dcterms:W3CDTF">2020-10-04T08:51:36Z</dcterms:created>
  <dcterms:modified xsi:type="dcterms:W3CDTF">2021-11-02T11:35:06Z</dcterms:modified>
</cp:coreProperties>
</file>