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9" r:id="rId4"/>
    <p:sldId id="260" r:id="rId5"/>
    <p:sldId id="261" r:id="rId6"/>
    <p:sldId id="291" r:id="rId7"/>
    <p:sldId id="292" r:id="rId8"/>
    <p:sldId id="262" r:id="rId9"/>
    <p:sldId id="263" r:id="rId10"/>
    <p:sldId id="258" r:id="rId11"/>
    <p:sldId id="269" r:id="rId12"/>
    <p:sldId id="270" r:id="rId13"/>
    <p:sldId id="280" r:id="rId14"/>
    <p:sldId id="264" r:id="rId15"/>
    <p:sldId id="274" r:id="rId16"/>
    <p:sldId id="273" r:id="rId17"/>
    <p:sldId id="271" r:id="rId18"/>
    <p:sldId id="265" r:id="rId19"/>
    <p:sldId id="272" r:id="rId20"/>
    <p:sldId id="278" r:id="rId21"/>
    <p:sldId id="266" r:id="rId22"/>
    <p:sldId id="275" r:id="rId23"/>
    <p:sldId id="267" r:id="rId24"/>
    <p:sldId id="276" r:id="rId25"/>
    <p:sldId id="283" r:id="rId26"/>
    <p:sldId id="289" r:id="rId27"/>
    <p:sldId id="287" r:id="rId28"/>
    <p:sldId id="282" r:id="rId29"/>
    <p:sldId id="284" r:id="rId30"/>
    <p:sldId id="285" r:id="rId31"/>
    <p:sldId id="286" r:id="rId32"/>
    <p:sldId id="28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46" autoAdjust="0"/>
    <p:restoredTop sz="94660"/>
  </p:normalViewPr>
  <p:slideViewPr>
    <p:cSldViewPr>
      <p:cViewPr>
        <p:scale>
          <a:sx n="58" d="100"/>
          <a:sy n="58" d="100"/>
        </p:scale>
        <p:origin x="-1524" y="-42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image" Target="../media/image11.emf"/><Relationship Id="rId1" Type="http://schemas.openxmlformats.org/officeDocument/2006/relationships/image" Target="../media/image10.emf"/><Relationship Id="rId6" Type="http://schemas.openxmlformats.org/officeDocument/2006/relationships/image" Target="../media/image15.emf"/><Relationship Id="rId11" Type="http://schemas.openxmlformats.org/officeDocument/2006/relationships/image" Target="../media/image20.emf"/><Relationship Id="rId5" Type="http://schemas.openxmlformats.org/officeDocument/2006/relationships/image" Target="../media/image14.emf"/><Relationship Id="rId10" Type="http://schemas.openxmlformats.org/officeDocument/2006/relationships/image" Target="../media/image19.emf"/><Relationship Id="rId4" Type="http://schemas.openxmlformats.org/officeDocument/2006/relationships/image" Target="../media/image13.emf"/><Relationship Id="rId9"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3863BB9-A1DD-49D7-8FFD-35EEDCFA75CB}" type="datetimeFigureOut">
              <a:rPr lang="en-GB" smtClean="0"/>
              <a:pPr/>
              <a:t>11/09/2010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8578D8-C3B2-4B63-AED6-FF94D3711FA2}"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863BB9-A1DD-49D7-8FFD-35EEDCFA75CB}" type="datetimeFigureOut">
              <a:rPr lang="en-GB" smtClean="0"/>
              <a:pPr/>
              <a:t>11/09/2010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8578D8-C3B2-4B63-AED6-FF94D3711FA2}"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863BB9-A1DD-49D7-8FFD-35EEDCFA75CB}" type="datetimeFigureOut">
              <a:rPr lang="en-GB" smtClean="0"/>
              <a:pPr/>
              <a:t>11/09/2010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8578D8-C3B2-4B63-AED6-FF94D3711FA2}"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pPr>
              <a:defRPr/>
            </a:pPr>
            <a:fld id="{54E1F148-3008-4DB0-9D19-48F096E4F0E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863BB9-A1DD-49D7-8FFD-35EEDCFA75CB}" type="datetimeFigureOut">
              <a:rPr lang="en-GB" smtClean="0"/>
              <a:pPr/>
              <a:t>11/09/2010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8578D8-C3B2-4B63-AED6-FF94D3711FA2}"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863BB9-A1DD-49D7-8FFD-35EEDCFA75CB}" type="datetimeFigureOut">
              <a:rPr lang="en-GB" smtClean="0"/>
              <a:pPr/>
              <a:t>11/09/2010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8578D8-C3B2-4B63-AED6-FF94D3711FA2}"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3863BB9-A1DD-49D7-8FFD-35EEDCFA75CB}" type="datetimeFigureOut">
              <a:rPr lang="en-GB" smtClean="0"/>
              <a:pPr/>
              <a:t>11/09/2010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8578D8-C3B2-4B63-AED6-FF94D3711FA2}"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3863BB9-A1DD-49D7-8FFD-35EEDCFA75CB}" type="datetimeFigureOut">
              <a:rPr lang="en-GB" smtClean="0"/>
              <a:pPr/>
              <a:t>11/09/2010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D8578D8-C3B2-4B63-AED6-FF94D3711FA2}"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3863BB9-A1DD-49D7-8FFD-35EEDCFA75CB}" type="datetimeFigureOut">
              <a:rPr lang="en-GB" smtClean="0"/>
              <a:pPr/>
              <a:t>11/09/2010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D8578D8-C3B2-4B63-AED6-FF94D3711FA2}"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863BB9-A1DD-49D7-8FFD-35EEDCFA75CB}" type="datetimeFigureOut">
              <a:rPr lang="en-GB" smtClean="0"/>
              <a:pPr/>
              <a:t>11/09/2010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D8578D8-C3B2-4B63-AED6-FF94D3711FA2}"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863BB9-A1DD-49D7-8FFD-35EEDCFA75CB}" type="datetimeFigureOut">
              <a:rPr lang="en-GB" smtClean="0"/>
              <a:pPr/>
              <a:t>11/09/2010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8578D8-C3B2-4B63-AED6-FF94D3711FA2}"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863BB9-A1DD-49D7-8FFD-35EEDCFA75CB}" type="datetimeFigureOut">
              <a:rPr lang="en-GB" smtClean="0"/>
              <a:pPr/>
              <a:t>11/09/2010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8578D8-C3B2-4B63-AED6-FF94D3711FA2}"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863BB9-A1DD-49D7-8FFD-35EEDCFA75CB}" type="datetimeFigureOut">
              <a:rPr lang="en-GB" smtClean="0"/>
              <a:pPr/>
              <a:t>11/09/2010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8578D8-C3B2-4B63-AED6-FF94D3711FA2}"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oleObject" Target="../embeddings/oleObject13.bin"/><Relationship Id="rId3" Type="http://schemas.openxmlformats.org/officeDocument/2006/relationships/oleObject" Target="../embeddings/oleObject3.bin"/><Relationship Id="rId7" Type="http://schemas.openxmlformats.org/officeDocument/2006/relationships/oleObject" Target="../embeddings/oleObject7.bin"/><Relationship Id="rId12" Type="http://schemas.openxmlformats.org/officeDocument/2006/relationships/oleObject" Target="../embeddings/oleObject12.bin"/><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oleObject" Target="../embeddings/oleObject11.bin"/><Relationship Id="rId5" Type="http://schemas.openxmlformats.org/officeDocument/2006/relationships/oleObject" Target="../embeddings/oleObject5.bin"/><Relationship Id="rId10" Type="http://schemas.openxmlformats.org/officeDocument/2006/relationships/oleObject" Target="../embeddings/oleObject10.bin"/><Relationship Id="rId4" Type="http://schemas.openxmlformats.org/officeDocument/2006/relationships/oleObject" Target="../embeddings/oleObject4.bin"/><Relationship Id="rId9"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embiran@nextra.hu"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14.bin"/></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204864"/>
            <a:ext cx="8229600" cy="1143000"/>
          </a:xfrm>
        </p:spPr>
        <p:txBody>
          <a:bodyPr>
            <a:noAutofit/>
          </a:bodyPr>
          <a:lstStyle/>
          <a:p>
            <a:r>
              <a:rPr lang="en-US" sz="8000" b="1" dirty="0" smtClean="0">
                <a:latin typeface="Kunstler Script" pitchFamily="66" charset="0"/>
              </a:rPr>
              <a:t>Cryptology</a:t>
            </a:r>
            <a:br>
              <a:rPr lang="en-US" sz="8000" b="1" dirty="0" smtClean="0">
                <a:latin typeface="Kunstler Script" pitchFamily="66" charset="0"/>
              </a:rPr>
            </a:br>
            <a:r>
              <a:rPr lang="en-US" sz="8000" b="1" dirty="0" smtClean="0">
                <a:latin typeface="Kunstler Script" pitchFamily="66" charset="0"/>
              </a:rPr>
              <a:t>Past-Present -future</a:t>
            </a:r>
            <a:endParaRPr lang="en-GB" sz="8000" b="1" dirty="0">
              <a:latin typeface="Kunstler Script"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user\Desktop\his6.jpg"/>
          <p:cNvPicPr>
            <a:picLocks noChangeAspect="1" noChangeArrowheads="1"/>
          </p:cNvPicPr>
          <p:nvPr/>
        </p:nvPicPr>
        <p:blipFill>
          <a:blip r:embed="rId2" cstate="print"/>
          <a:srcRect/>
          <a:stretch>
            <a:fillRect/>
          </a:stretch>
        </p:blipFill>
        <p:spPr bwMode="auto">
          <a:xfrm>
            <a:off x="2123728" y="378232"/>
            <a:ext cx="5039235" cy="647976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9138" name="Object 2"/>
          <p:cNvGraphicFramePr>
            <a:graphicFrameLocks noChangeAspect="1"/>
          </p:cNvGraphicFramePr>
          <p:nvPr>
            <p:ph sz="quarter" idx="1"/>
          </p:nvPr>
        </p:nvGraphicFramePr>
        <p:xfrm>
          <a:off x="539750" y="1628775"/>
          <a:ext cx="7993063" cy="3784600"/>
        </p:xfrm>
        <a:graphic>
          <a:graphicData uri="http://schemas.openxmlformats.org/presentationml/2006/ole">
            <p:oleObj spid="_x0000_s7170" name="Visio" r:id="rId3" imgW="9391688" imgH="4711789" progId="">
              <p:embed/>
            </p:oleObj>
          </a:graphicData>
        </a:graphic>
      </p:graphicFrame>
      <p:graphicFrame>
        <p:nvGraphicFramePr>
          <p:cNvPr id="219139" name="Object 3"/>
          <p:cNvGraphicFramePr>
            <a:graphicFrameLocks noChangeAspect="1"/>
          </p:cNvGraphicFramePr>
          <p:nvPr>
            <p:ph sz="quarter" idx="3"/>
          </p:nvPr>
        </p:nvGraphicFramePr>
        <p:xfrm>
          <a:off x="5435600" y="2098675"/>
          <a:ext cx="2670175" cy="3019425"/>
        </p:xfrm>
        <a:graphic>
          <a:graphicData uri="http://schemas.openxmlformats.org/presentationml/2006/ole">
            <p:oleObj spid="_x0000_s7171" name="Visio" r:id="rId4" imgW="3442030" imgH="3991699" progId="">
              <p:embed/>
            </p:oleObj>
          </a:graphicData>
        </a:graphic>
      </p:graphicFrame>
      <p:graphicFrame>
        <p:nvGraphicFramePr>
          <p:cNvPr id="219140" name="Object 4"/>
          <p:cNvGraphicFramePr>
            <a:graphicFrameLocks noChangeAspect="1"/>
          </p:cNvGraphicFramePr>
          <p:nvPr>
            <p:ph sz="quarter" idx="4"/>
          </p:nvPr>
        </p:nvGraphicFramePr>
        <p:xfrm>
          <a:off x="3419475" y="3252788"/>
          <a:ext cx="2016125" cy="392112"/>
        </p:xfrm>
        <a:graphic>
          <a:graphicData uri="http://schemas.openxmlformats.org/presentationml/2006/ole">
            <p:oleObj spid="_x0000_s7172" name="Visio" r:id="rId5" imgW="2000479" imgH="391592" progId="">
              <p:embed/>
            </p:oleObj>
          </a:graphicData>
        </a:graphic>
      </p:graphicFrame>
      <p:graphicFrame>
        <p:nvGraphicFramePr>
          <p:cNvPr id="219141" name="Object 5"/>
          <p:cNvGraphicFramePr>
            <a:graphicFrameLocks noChangeAspect="1"/>
          </p:cNvGraphicFramePr>
          <p:nvPr/>
        </p:nvGraphicFramePr>
        <p:xfrm>
          <a:off x="6443663" y="3141663"/>
          <a:ext cx="936625" cy="765175"/>
        </p:xfrm>
        <a:graphic>
          <a:graphicData uri="http://schemas.openxmlformats.org/presentationml/2006/ole">
            <p:oleObj spid="_x0000_s7173" name="Visio" r:id="rId6" imgW="1223810" imgH="921029" progId="">
              <p:embed/>
            </p:oleObj>
          </a:graphicData>
        </a:graphic>
      </p:graphicFrame>
      <p:graphicFrame>
        <p:nvGraphicFramePr>
          <p:cNvPr id="219142" name="Object 6"/>
          <p:cNvGraphicFramePr>
            <a:graphicFrameLocks noChangeAspect="1"/>
          </p:cNvGraphicFramePr>
          <p:nvPr/>
        </p:nvGraphicFramePr>
        <p:xfrm>
          <a:off x="5697538" y="3910013"/>
          <a:ext cx="811212" cy="790575"/>
        </p:xfrm>
        <a:graphic>
          <a:graphicData uri="http://schemas.openxmlformats.org/presentationml/2006/ole">
            <p:oleObj spid="_x0000_s7174" name="Visio" r:id="rId7" imgW="1110996" imgH="1109624" progId="">
              <p:embed/>
            </p:oleObj>
          </a:graphicData>
        </a:graphic>
      </p:graphicFrame>
      <p:graphicFrame>
        <p:nvGraphicFramePr>
          <p:cNvPr id="219143" name="Object 7"/>
          <p:cNvGraphicFramePr>
            <a:graphicFrameLocks noChangeAspect="1"/>
          </p:cNvGraphicFramePr>
          <p:nvPr/>
        </p:nvGraphicFramePr>
        <p:xfrm>
          <a:off x="7373938" y="3068638"/>
          <a:ext cx="703262" cy="792162"/>
        </p:xfrm>
        <a:graphic>
          <a:graphicData uri="http://schemas.openxmlformats.org/presentationml/2006/ole">
            <p:oleObj spid="_x0000_s7175" name="Visio" r:id="rId8" imgW="919658" imgH="1060933" progId="">
              <p:embed/>
            </p:oleObj>
          </a:graphicData>
        </a:graphic>
      </p:graphicFrame>
      <p:graphicFrame>
        <p:nvGraphicFramePr>
          <p:cNvPr id="219144" name="Object 8"/>
          <p:cNvGraphicFramePr>
            <a:graphicFrameLocks noGrp="1" noChangeAspect="1"/>
          </p:cNvGraphicFramePr>
          <p:nvPr>
            <p:ph sz="quarter" idx="2"/>
          </p:nvPr>
        </p:nvGraphicFramePr>
        <p:xfrm>
          <a:off x="684213" y="2097088"/>
          <a:ext cx="2770187" cy="2951162"/>
        </p:xfrm>
        <a:graphic>
          <a:graphicData uri="http://schemas.openxmlformats.org/presentationml/2006/ole">
            <p:oleObj spid="_x0000_s7176" name="Visio" r:id="rId9" imgW="3652914" imgH="3991699" progId="">
              <p:embed/>
            </p:oleObj>
          </a:graphicData>
        </a:graphic>
      </p:graphicFrame>
      <p:graphicFrame>
        <p:nvGraphicFramePr>
          <p:cNvPr id="219145" name="Object 9"/>
          <p:cNvGraphicFramePr>
            <a:graphicFrameLocks noChangeAspect="1"/>
          </p:cNvGraphicFramePr>
          <p:nvPr/>
        </p:nvGraphicFramePr>
        <p:xfrm>
          <a:off x="1546225" y="3068638"/>
          <a:ext cx="865188" cy="708025"/>
        </p:xfrm>
        <a:graphic>
          <a:graphicData uri="http://schemas.openxmlformats.org/presentationml/2006/ole">
            <p:oleObj spid="_x0000_s7177" name="Visio" r:id="rId10" imgW="1347254" imgH="921029" progId="">
              <p:embed/>
            </p:oleObj>
          </a:graphicData>
        </a:graphic>
      </p:graphicFrame>
      <p:graphicFrame>
        <p:nvGraphicFramePr>
          <p:cNvPr id="219146" name="Object 10"/>
          <p:cNvGraphicFramePr>
            <a:graphicFrameLocks noChangeAspect="1"/>
          </p:cNvGraphicFramePr>
          <p:nvPr/>
        </p:nvGraphicFramePr>
        <p:xfrm>
          <a:off x="852488" y="2997200"/>
          <a:ext cx="704850" cy="792163"/>
        </p:xfrm>
        <a:graphic>
          <a:graphicData uri="http://schemas.openxmlformats.org/presentationml/2006/ole">
            <p:oleObj spid="_x0000_s7178" name="Visio" r:id="rId11" imgW="919658" imgH="1060933" progId="">
              <p:embed/>
            </p:oleObj>
          </a:graphicData>
        </a:graphic>
      </p:graphicFrame>
      <p:graphicFrame>
        <p:nvGraphicFramePr>
          <p:cNvPr id="219147" name="Object 11"/>
          <p:cNvGraphicFramePr>
            <a:graphicFrameLocks noChangeAspect="1"/>
          </p:cNvGraphicFramePr>
          <p:nvPr/>
        </p:nvGraphicFramePr>
        <p:xfrm>
          <a:off x="1609725" y="3790950"/>
          <a:ext cx="812800" cy="790575"/>
        </p:xfrm>
        <a:graphic>
          <a:graphicData uri="http://schemas.openxmlformats.org/presentationml/2006/ole">
            <p:oleObj spid="_x0000_s7179" name="Visio" r:id="rId12" imgW="1110996" imgH="1109624" progId="">
              <p:embed/>
            </p:oleObj>
          </a:graphicData>
        </a:graphic>
      </p:graphicFrame>
      <p:graphicFrame>
        <p:nvGraphicFramePr>
          <p:cNvPr id="219148" name="Object 12"/>
          <p:cNvGraphicFramePr>
            <a:graphicFrameLocks noChangeAspect="1"/>
          </p:cNvGraphicFramePr>
          <p:nvPr/>
        </p:nvGraphicFramePr>
        <p:xfrm>
          <a:off x="2411413" y="3068638"/>
          <a:ext cx="863600" cy="719137"/>
        </p:xfrm>
        <a:graphic>
          <a:graphicData uri="http://schemas.openxmlformats.org/presentationml/2006/ole">
            <p:oleObj spid="_x0000_s7180" name="Visio" r:id="rId13" imgW="1009155" imgH="1051674" progId="">
              <p:embed/>
            </p:oleObj>
          </a:graphicData>
        </a:graphic>
      </p:graphicFrame>
      <p:sp>
        <p:nvSpPr>
          <p:cNvPr id="219149" name="Text Box 13"/>
          <p:cNvSpPr txBox="1">
            <a:spLocks noChangeArrowheads="1"/>
          </p:cNvSpPr>
          <p:nvPr/>
        </p:nvSpPr>
        <p:spPr bwMode="auto">
          <a:xfrm>
            <a:off x="2627313" y="1196975"/>
            <a:ext cx="3673475" cy="366713"/>
          </a:xfrm>
          <a:prstGeom prst="rect">
            <a:avLst/>
          </a:prstGeom>
          <a:noFill/>
          <a:ln w="9525" algn="ctr">
            <a:noFill/>
            <a:miter lim="800000"/>
            <a:headEnd/>
            <a:tailEnd/>
          </a:ln>
        </p:spPr>
        <p:txBody>
          <a:bodyPr lIns="91432" tIns="45716" rIns="91432" bIns="45716">
            <a:spAutoFit/>
          </a:bodyPr>
          <a:lstStyle/>
          <a:p>
            <a:pPr algn="ctr" rtl="1">
              <a:spcBef>
                <a:spcPct val="50000"/>
              </a:spcBef>
            </a:pPr>
            <a:r>
              <a:rPr lang="fa-IR" b="1">
                <a:latin typeface="Arial" charset="0"/>
                <a:cs typeface="B Koodak" pitchFamily="2" charset="-78"/>
              </a:rPr>
              <a:t>مدل منطقی یک سیستم رمزنگاری</a:t>
            </a:r>
            <a:endParaRPr lang="en-GB" b="1">
              <a:latin typeface="Arial" charset="0"/>
              <a:cs typeface="B Koodak"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91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9138"/>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219144"/>
                                        </p:tgtEl>
                                        <p:attrNameLst>
                                          <p:attrName>style.visibility</p:attrName>
                                        </p:attrNameLst>
                                      </p:cBhvr>
                                      <p:to>
                                        <p:strVal val="visible"/>
                                      </p:to>
                                    </p:set>
                                    <p:anim calcmode="lin" valueType="num">
                                      <p:cBhvr additive="base">
                                        <p:cTn id="13" dur="2000" fill="hold"/>
                                        <p:tgtEl>
                                          <p:spTgt spid="219144"/>
                                        </p:tgtEl>
                                        <p:attrNameLst>
                                          <p:attrName>ppt_x</p:attrName>
                                        </p:attrNameLst>
                                      </p:cBhvr>
                                      <p:tavLst>
                                        <p:tav tm="0">
                                          <p:val>
                                            <p:strVal val="#ppt_x"/>
                                          </p:val>
                                        </p:tav>
                                        <p:tav tm="100000">
                                          <p:val>
                                            <p:strVal val="#ppt_x"/>
                                          </p:val>
                                        </p:tav>
                                      </p:tavLst>
                                    </p:anim>
                                    <p:anim calcmode="lin" valueType="num">
                                      <p:cBhvr additive="base">
                                        <p:cTn id="14" dur="2000" fill="hold"/>
                                        <p:tgtEl>
                                          <p:spTgt spid="21914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19139"/>
                                        </p:tgtEl>
                                        <p:attrNameLst>
                                          <p:attrName>style.visibility</p:attrName>
                                        </p:attrNameLst>
                                      </p:cBhvr>
                                      <p:to>
                                        <p:strVal val="visible"/>
                                      </p:to>
                                    </p:set>
                                    <p:anim calcmode="lin" valueType="num">
                                      <p:cBhvr additive="base">
                                        <p:cTn id="17" dur="2000" fill="hold"/>
                                        <p:tgtEl>
                                          <p:spTgt spid="219139"/>
                                        </p:tgtEl>
                                        <p:attrNameLst>
                                          <p:attrName>ppt_x</p:attrName>
                                        </p:attrNameLst>
                                      </p:cBhvr>
                                      <p:tavLst>
                                        <p:tav tm="0">
                                          <p:val>
                                            <p:strVal val="#ppt_x"/>
                                          </p:val>
                                        </p:tav>
                                        <p:tav tm="100000">
                                          <p:val>
                                            <p:strVal val="#ppt_x"/>
                                          </p:val>
                                        </p:tav>
                                      </p:tavLst>
                                    </p:anim>
                                    <p:anim calcmode="lin" valueType="num">
                                      <p:cBhvr additive="base">
                                        <p:cTn id="18" dur="2000" fill="hold"/>
                                        <p:tgtEl>
                                          <p:spTgt spid="21913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19140"/>
                                        </p:tgtEl>
                                        <p:attrNameLst>
                                          <p:attrName>style.visibility</p:attrName>
                                        </p:attrNameLst>
                                      </p:cBhvr>
                                      <p:to>
                                        <p:strVal val="visible"/>
                                      </p:to>
                                    </p:set>
                                    <p:anim calcmode="lin" valueType="num">
                                      <p:cBhvr additive="base">
                                        <p:cTn id="21" dur="2000" fill="hold"/>
                                        <p:tgtEl>
                                          <p:spTgt spid="219140"/>
                                        </p:tgtEl>
                                        <p:attrNameLst>
                                          <p:attrName>ppt_x</p:attrName>
                                        </p:attrNameLst>
                                      </p:cBhvr>
                                      <p:tavLst>
                                        <p:tav tm="0">
                                          <p:val>
                                            <p:strVal val="#ppt_x"/>
                                          </p:val>
                                        </p:tav>
                                        <p:tav tm="100000">
                                          <p:val>
                                            <p:strVal val="#ppt_x"/>
                                          </p:val>
                                        </p:tav>
                                      </p:tavLst>
                                    </p:anim>
                                    <p:anim calcmode="lin" valueType="num">
                                      <p:cBhvr additive="base">
                                        <p:cTn id="22" dur="2000" fill="hold"/>
                                        <p:tgtEl>
                                          <p:spTgt spid="21914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19145"/>
                                        </p:tgtEl>
                                        <p:attrNameLst>
                                          <p:attrName>style.visibility</p:attrName>
                                        </p:attrNameLst>
                                      </p:cBhvr>
                                      <p:to>
                                        <p:strVal val="visible"/>
                                      </p:to>
                                    </p:set>
                                    <p:animEffect transition="in" filter="box(in)">
                                      <p:cBhvr>
                                        <p:cTn id="27" dur="500"/>
                                        <p:tgtEl>
                                          <p:spTgt spid="21914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219141"/>
                                        </p:tgtEl>
                                        <p:attrNameLst>
                                          <p:attrName>style.visibility</p:attrName>
                                        </p:attrNameLst>
                                      </p:cBhvr>
                                      <p:to>
                                        <p:strVal val="visible"/>
                                      </p:to>
                                    </p:set>
                                    <p:animEffect transition="in" filter="box(in)">
                                      <p:cBhvr>
                                        <p:cTn id="32" dur="500"/>
                                        <p:tgtEl>
                                          <p:spTgt spid="219141"/>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219146"/>
                                        </p:tgtEl>
                                        <p:attrNameLst>
                                          <p:attrName>style.visibility</p:attrName>
                                        </p:attrNameLst>
                                      </p:cBhvr>
                                      <p:to>
                                        <p:strVal val="visible"/>
                                      </p:to>
                                    </p:set>
                                    <p:animEffect transition="in" filter="slide(fromBottom)">
                                      <p:cBhvr>
                                        <p:cTn id="37" dur="500"/>
                                        <p:tgtEl>
                                          <p:spTgt spid="219146"/>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219147"/>
                                        </p:tgtEl>
                                        <p:attrNameLst>
                                          <p:attrName>style.visibility</p:attrName>
                                        </p:attrNameLst>
                                      </p:cBhvr>
                                      <p:to>
                                        <p:strVal val="visible"/>
                                      </p:to>
                                    </p:set>
                                    <p:animEffect transition="in" filter="slide(fromBottom)">
                                      <p:cBhvr>
                                        <p:cTn id="42" dur="500"/>
                                        <p:tgtEl>
                                          <p:spTgt spid="219147"/>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219148"/>
                                        </p:tgtEl>
                                        <p:attrNameLst>
                                          <p:attrName>style.visibility</p:attrName>
                                        </p:attrNameLst>
                                      </p:cBhvr>
                                      <p:to>
                                        <p:strVal val="visible"/>
                                      </p:to>
                                    </p:set>
                                    <p:animEffect transition="in" filter="dissolve">
                                      <p:cBhvr>
                                        <p:cTn id="47" dur="500"/>
                                        <p:tgtEl>
                                          <p:spTgt spid="219148"/>
                                        </p:tgtEl>
                                      </p:cBhvr>
                                    </p:animEffect>
                                  </p:childTnLst>
                                </p:cTn>
                              </p:par>
                            </p:childTnLst>
                          </p:cTn>
                        </p:par>
                      </p:childTnLst>
                    </p:cTn>
                  </p:par>
                  <p:par>
                    <p:cTn id="48" fill="hold">
                      <p:stCondLst>
                        <p:cond delay="indefinite"/>
                      </p:stCondLst>
                      <p:childTnLst>
                        <p:par>
                          <p:cTn id="49" fill="hold">
                            <p:stCondLst>
                              <p:cond delay="0"/>
                            </p:stCondLst>
                            <p:childTnLst>
                              <p:par>
                                <p:cTn id="50" presetID="63" presetClass="path" presetSubtype="0" accel="50000" decel="50000" fill="hold" nodeType="clickEffect">
                                  <p:stCondLst>
                                    <p:cond delay="0"/>
                                  </p:stCondLst>
                                  <p:childTnLst>
                                    <p:animMotion origin="layout" path="M 2.5E-6 0.00023 L 0.33871 0.00023 " pathEditMode="relative" rAng="0" ptsTypes="AA">
                                      <p:cBhvr>
                                        <p:cTn id="51" dur="2000" fill="hold"/>
                                        <p:tgtEl>
                                          <p:spTgt spid="219148"/>
                                        </p:tgtEl>
                                        <p:attrNameLst>
                                          <p:attrName>ppt_x</p:attrName>
                                          <p:attrName>ppt_y</p:attrName>
                                        </p:attrNameLst>
                                      </p:cBhvr>
                                      <p:rCtr x="169" y="0"/>
                                    </p:animMotion>
                                  </p:childTnLst>
                                </p:cTn>
                              </p:par>
                            </p:childTnLst>
                          </p:cTn>
                        </p:par>
                      </p:childTnLst>
                    </p:cTn>
                  </p:par>
                  <p:par>
                    <p:cTn id="52" fill="hold">
                      <p:stCondLst>
                        <p:cond delay="indefinite"/>
                      </p:stCondLst>
                      <p:childTnLst>
                        <p:par>
                          <p:cTn id="53" fill="hold">
                            <p:stCondLst>
                              <p:cond delay="0"/>
                            </p:stCondLst>
                            <p:childTnLst>
                              <p:par>
                                <p:cTn id="54" presetID="12" presetClass="entr" presetSubtype="4" fill="hold" nodeType="clickEffect">
                                  <p:stCondLst>
                                    <p:cond delay="0"/>
                                  </p:stCondLst>
                                  <p:childTnLst>
                                    <p:set>
                                      <p:cBhvr>
                                        <p:cTn id="55" dur="1" fill="hold">
                                          <p:stCondLst>
                                            <p:cond delay="0"/>
                                          </p:stCondLst>
                                        </p:cTn>
                                        <p:tgtEl>
                                          <p:spTgt spid="219142"/>
                                        </p:tgtEl>
                                        <p:attrNameLst>
                                          <p:attrName>style.visibility</p:attrName>
                                        </p:attrNameLst>
                                      </p:cBhvr>
                                      <p:to>
                                        <p:strVal val="visible"/>
                                      </p:to>
                                    </p:set>
                                    <p:animEffect transition="in" filter="slide(fromBottom)">
                                      <p:cBhvr>
                                        <p:cTn id="56" dur="500"/>
                                        <p:tgtEl>
                                          <p:spTgt spid="219142"/>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nodeType="clickEffect">
                                  <p:stCondLst>
                                    <p:cond delay="0"/>
                                  </p:stCondLst>
                                  <p:childTnLst>
                                    <p:set>
                                      <p:cBhvr>
                                        <p:cTn id="60" dur="1" fill="hold">
                                          <p:stCondLst>
                                            <p:cond delay="0"/>
                                          </p:stCondLst>
                                        </p:cTn>
                                        <p:tgtEl>
                                          <p:spTgt spid="219143"/>
                                        </p:tgtEl>
                                        <p:attrNameLst>
                                          <p:attrName>style.visibility</p:attrName>
                                        </p:attrNameLst>
                                      </p:cBhvr>
                                      <p:to>
                                        <p:strVal val="visible"/>
                                      </p:to>
                                    </p:set>
                                    <p:animEffect transition="in" filter="dissolve">
                                      <p:cBhvr>
                                        <p:cTn id="61" dur="500"/>
                                        <p:tgtEl>
                                          <p:spTgt spid="219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8712200" y="6518275"/>
            <a:ext cx="431800" cy="339725"/>
          </a:xfrm>
          <a:prstGeom prst="rect">
            <a:avLst/>
          </a:prstGeom>
          <a:noFill/>
          <a:ln w="9525">
            <a:noFill/>
            <a:miter lim="800000"/>
            <a:headEnd/>
            <a:tailEnd/>
          </a:ln>
        </p:spPr>
        <p:txBody>
          <a:bodyPr lIns="91432" tIns="45716" rIns="91432" bIns="45716"/>
          <a:lstStyle/>
          <a:p>
            <a:fld id="{3C4D4E9C-AE16-4EBF-B2C9-1148A5E71A62}" type="slidenum">
              <a:rPr lang="ar-SA" sz="1400" b="1">
                <a:latin typeface="Arial" charset="0"/>
              </a:rPr>
              <a:pPr/>
              <a:t>12</a:t>
            </a:fld>
            <a:endParaRPr lang="en-US" sz="1400" b="1">
              <a:latin typeface="Arial" charset="0"/>
            </a:endParaRPr>
          </a:p>
        </p:txBody>
      </p:sp>
      <p:sp>
        <p:nvSpPr>
          <p:cNvPr id="9219" name="Rectangle 3"/>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GB"/>
          </a:p>
        </p:txBody>
      </p:sp>
      <p:sp>
        <p:nvSpPr>
          <p:cNvPr id="9220" name="Rectangle 4"/>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GB"/>
          </a:p>
        </p:txBody>
      </p:sp>
      <p:sp>
        <p:nvSpPr>
          <p:cNvPr id="9221" name="Rectangle 5"/>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GB"/>
          </a:p>
        </p:txBody>
      </p:sp>
      <p:sp>
        <p:nvSpPr>
          <p:cNvPr id="221190" name="Text Box 6"/>
          <p:cNvSpPr txBox="1">
            <a:spLocks noChangeArrowheads="1"/>
          </p:cNvSpPr>
          <p:nvPr/>
        </p:nvSpPr>
        <p:spPr bwMode="auto">
          <a:xfrm>
            <a:off x="6732588" y="2565400"/>
            <a:ext cx="1360487" cy="336550"/>
          </a:xfrm>
          <a:prstGeom prst="rect">
            <a:avLst/>
          </a:prstGeom>
          <a:noFill/>
          <a:ln w="25400" algn="ctr">
            <a:noFill/>
            <a:miter lim="800000"/>
            <a:headEnd/>
            <a:tailEnd/>
          </a:ln>
        </p:spPr>
        <p:txBody>
          <a:bodyPr lIns="91432" tIns="45716" rIns="91432" bIns="45716">
            <a:spAutoFit/>
          </a:bodyPr>
          <a:lstStyle/>
          <a:p>
            <a:pPr algn="ctr">
              <a:spcBef>
                <a:spcPct val="50000"/>
              </a:spcBef>
            </a:pPr>
            <a:r>
              <a:rPr lang="en-US" sz="1600" b="1">
                <a:latin typeface="Arial" charset="0"/>
              </a:rPr>
              <a:t>11001110</a:t>
            </a:r>
          </a:p>
        </p:txBody>
      </p:sp>
      <p:sp>
        <p:nvSpPr>
          <p:cNvPr id="221191" name="Text Box 7"/>
          <p:cNvSpPr txBox="1">
            <a:spLocks noChangeArrowheads="1"/>
          </p:cNvSpPr>
          <p:nvPr/>
        </p:nvSpPr>
        <p:spPr bwMode="auto">
          <a:xfrm>
            <a:off x="6877050" y="3213100"/>
            <a:ext cx="1393825" cy="336550"/>
          </a:xfrm>
          <a:prstGeom prst="rect">
            <a:avLst/>
          </a:prstGeom>
          <a:noFill/>
          <a:ln w="25400" algn="ctr">
            <a:noFill/>
            <a:miter lim="800000"/>
            <a:headEnd/>
            <a:tailEnd/>
          </a:ln>
        </p:spPr>
        <p:txBody>
          <a:bodyPr lIns="91432" tIns="45716" rIns="91432" bIns="45716">
            <a:spAutoFit/>
          </a:bodyPr>
          <a:lstStyle/>
          <a:p>
            <a:pPr algn="ctr">
              <a:spcBef>
                <a:spcPct val="50000"/>
              </a:spcBef>
            </a:pPr>
            <a:r>
              <a:rPr lang="en-US" sz="1600" b="1">
                <a:latin typeface="Arial" charset="0"/>
              </a:rPr>
              <a:t>Cipher text</a:t>
            </a:r>
          </a:p>
        </p:txBody>
      </p:sp>
      <p:sp>
        <p:nvSpPr>
          <p:cNvPr id="221192" name="Text Box 8"/>
          <p:cNvSpPr txBox="1">
            <a:spLocks noChangeArrowheads="1"/>
          </p:cNvSpPr>
          <p:nvPr/>
        </p:nvSpPr>
        <p:spPr bwMode="auto">
          <a:xfrm>
            <a:off x="179388" y="4797425"/>
            <a:ext cx="2374900" cy="336550"/>
          </a:xfrm>
          <a:prstGeom prst="rect">
            <a:avLst/>
          </a:prstGeom>
          <a:noFill/>
          <a:ln w="25400" algn="ctr">
            <a:noFill/>
            <a:miter lim="800000"/>
            <a:headEnd/>
            <a:tailEnd/>
          </a:ln>
        </p:spPr>
        <p:txBody>
          <a:bodyPr lIns="91432" tIns="45716" rIns="91432" bIns="45716">
            <a:spAutoFit/>
          </a:bodyPr>
          <a:lstStyle/>
          <a:p>
            <a:pPr algn="ctr">
              <a:spcBef>
                <a:spcPct val="50000"/>
              </a:spcBef>
            </a:pPr>
            <a:r>
              <a:rPr lang="en-US" sz="1600" b="1">
                <a:latin typeface="Arial" charset="0"/>
              </a:rPr>
              <a:t> Uniform  Secret Key </a:t>
            </a:r>
          </a:p>
        </p:txBody>
      </p:sp>
      <p:sp>
        <p:nvSpPr>
          <p:cNvPr id="221193" name="Text Box 9"/>
          <p:cNvSpPr txBox="1">
            <a:spLocks noChangeArrowheads="1"/>
          </p:cNvSpPr>
          <p:nvPr/>
        </p:nvSpPr>
        <p:spPr bwMode="auto">
          <a:xfrm>
            <a:off x="1474788" y="4365625"/>
            <a:ext cx="1044575" cy="338138"/>
          </a:xfrm>
          <a:prstGeom prst="rect">
            <a:avLst/>
          </a:prstGeom>
          <a:noFill/>
          <a:ln w="25400" algn="ctr">
            <a:noFill/>
            <a:miter lim="800000"/>
            <a:headEnd/>
            <a:tailEnd/>
          </a:ln>
        </p:spPr>
        <p:txBody>
          <a:bodyPr lIns="91432" tIns="45716" rIns="91432" bIns="45716">
            <a:spAutoFit/>
          </a:bodyPr>
          <a:lstStyle/>
          <a:p>
            <a:pPr algn="ctr">
              <a:spcBef>
                <a:spcPct val="50000"/>
              </a:spcBef>
            </a:pPr>
            <a:r>
              <a:rPr lang="en-US" sz="1600" b="1">
                <a:latin typeface="Arial" charset="0"/>
              </a:rPr>
              <a:t>1001</a:t>
            </a:r>
          </a:p>
        </p:txBody>
      </p:sp>
      <p:sp>
        <p:nvSpPr>
          <p:cNvPr id="221194" name="Rectangle 10"/>
          <p:cNvSpPr>
            <a:spLocks noChangeArrowheads="1"/>
          </p:cNvSpPr>
          <p:nvPr/>
        </p:nvSpPr>
        <p:spPr bwMode="auto">
          <a:xfrm>
            <a:off x="2578100" y="2060575"/>
            <a:ext cx="4030663" cy="3525838"/>
          </a:xfrm>
          <a:prstGeom prst="rect">
            <a:avLst/>
          </a:prstGeom>
          <a:solidFill>
            <a:srgbClr val="00FFFF"/>
          </a:solidFill>
          <a:ln w="25400" algn="ctr">
            <a:solidFill>
              <a:srgbClr val="339966"/>
            </a:solidFill>
            <a:miter lim="800000"/>
            <a:headEnd/>
            <a:tailEnd/>
          </a:ln>
        </p:spPr>
        <p:txBody>
          <a:bodyPr wrap="none" anchor="ctr"/>
          <a:lstStyle/>
          <a:p>
            <a:endParaRPr lang="en-GB"/>
          </a:p>
        </p:txBody>
      </p:sp>
      <p:sp>
        <p:nvSpPr>
          <p:cNvPr id="221195" name="Text Box 11"/>
          <p:cNvSpPr txBox="1">
            <a:spLocks noChangeArrowheads="1"/>
          </p:cNvSpPr>
          <p:nvPr/>
        </p:nvSpPr>
        <p:spPr bwMode="auto">
          <a:xfrm>
            <a:off x="0" y="1484313"/>
            <a:ext cx="9144000" cy="336550"/>
          </a:xfrm>
          <a:prstGeom prst="rect">
            <a:avLst/>
          </a:prstGeom>
          <a:noFill/>
          <a:ln w="9525" algn="ctr">
            <a:noFill/>
            <a:miter lim="800000"/>
            <a:headEnd/>
            <a:tailEnd/>
          </a:ln>
        </p:spPr>
        <p:txBody>
          <a:bodyPr lIns="91432" tIns="45716" rIns="91432" bIns="45716">
            <a:spAutoFit/>
          </a:bodyPr>
          <a:lstStyle/>
          <a:p>
            <a:pPr marL="342900" indent="-342900" algn="ctr">
              <a:spcBef>
                <a:spcPct val="50000"/>
              </a:spcBef>
            </a:pPr>
            <a:r>
              <a:rPr lang="en-US" sz="1600" b="1">
                <a:solidFill>
                  <a:srgbClr val="00CC00"/>
                </a:solidFill>
                <a:latin typeface="Arial" charset="0"/>
              </a:rPr>
              <a:t>Logical Model of a General Stream Cipher</a:t>
            </a:r>
          </a:p>
        </p:txBody>
      </p:sp>
      <p:sp>
        <p:nvSpPr>
          <p:cNvPr id="221196" name="Text Box 12"/>
          <p:cNvSpPr txBox="1">
            <a:spLocks noChangeArrowheads="1"/>
          </p:cNvSpPr>
          <p:nvPr/>
        </p:nvSpPr>
        <p:spPr bwMode="auto">
          <a:xfrm>
            <a:off x="4714875" y="4365625"/>
            <a:ext cx="1279525" cy="336550"/>
          </a:xfrm>
          <a:prstGeom prst="rect">
            <a:avLst/>
          </a:prstGeom>
          <a:noFill/>
          <a:ln w="25400" algn="ctr">
            <a:noFill/>
            <a:miter lim="800000"/>
            <a:headEnd/>
            <a:tailEnd/>
          </a:ln>
        </p:spPr>
        <p:txBody>
          <a:bodyPr lIns="91432" tIns="45716" rIns="91432" bIns="45716">
            <a:spAutoFit/>
          </a:bodyPr>
          <a:lstStyle/>
          <a:p>
            <a:pPr algn="ctr">
              <a:spcBef>
                <a:spcPct val="50000"/>
              </a:spcBef>
            </a:pPr>
            <a:r>
              <a:rPr lang="en-US" sz="1600" b="1">
                <a:latin typeface="Arial" charset="0"/>
              </a:rPr>
              <a:t>10100101</a:t>
            </a:r>
          </a:p>
        </p:txBody>
      </p:sp>
      <p:sp>
        <p:nvSpPr>
          <p:cNvPr id="221197" name="Text Box 13"/>
          <p:cNvSpPr txBox="1">
            <a:spLocks noChangeArrowheads="1"/>
          </p:cNvSpPr>
          <p:nvPr/>
        </p:nvSpPr>
        <p:spPr bwMode="auto">
          <a:xfrm>
            <a:off x="4643438" y="4797425"/>
            <a:ext cx="1662112" cy="336550"/>
          </a:xfrm>
          <a:prstGeom prst="rect">
            <a:avLst/>
          </a:prstGeom>
          <a:noFill/>
          <a:ln w="25400" algn="ctr">
            <a:noFill/>
            <a:miter lim="800000"/>
            <a:headEnd/>
            <a:tailEnd/>
          </a:ln>
        </p:spPr>
        <p:txBody>
          <a:bodyPr lIns="91432" tIns="45716" rIns="91432" bIns="45716">
            <a:spAutoFit/>
          </a:bodyPr>
          <a:lstStyle/>
          <a:p>
            <a:pPr algn="ctr">
              <a:spcBef>
                <a:spcPct val="50000"/>
              </a:spcBef>
            </a:pPr>
            <a:r>
              <a:rPr lang="en-US" sz="1600" b="1">
                <a:latin typeface="Arial" charset="0"/>
              </a:rPr>
              <a:t>Key stream</a:t>
            </a:r>
          </a:p>
        </p:txBody>
      </p:sp>
      <p:sp>
        <p:nvSpPr>
          <p:cNvPr id="221198" name="AutoShape 14" descr="لوزی احاطه شده"/>
          <p:cNvSpPr>
            <a:spLocks noChangeArrowheads="1"/>
          </p:cNvSpPr>
          <p:nvPr/>
        </p:nvSpPr>
        <p:spPr bwMode="auto">
          <a:xfrm>
            <a:off x="5510213" y="2544763"/>
            <a:ext cx="950912" cy="989012"/>
          </a:xfrm>
          <a:prstGeom prst="flowChartOr">
            <a:avLst/>
          </a:prstGeom>
          <a:pattFill prst="openDmnd">
            <a:fgClr>
              <a:schemeClr val="tx1"/>
            </a:fgClr>
            <a:bgClr>
              <a:schemeClr val="bg1"/>
            </a:bgClr>
          </a:pattFill>
          <a:ln w="25400">
            <a:solidFill>
              <a:srgbClr val="008000"/>
            </a:solidFill>
            <a:round/>
            <a:headEnd/>
            <a:tailEnd/>
          </a:ln>
        </p:spPr>
        <p:txBody>
          <a:bodyPr anchor="ctr">
            <a:spAutoFit/>
          </a:bodyPr>
          <a:lstStyle/>
          <a:p>
            <a:endParaRPr lang="en-GB"/>
          </a:p>
        </p:txBody>
      </p:sp>
      <p:sp>
        <p:nvSpPr>
          <p:cNvPr id="221199" name="Line 15"/>
          <p:cNvSpPr>
            <a:spLocks noChangeShapeType="1"/>
          </p:cNvSpPr>
          <p:nvPr/>
        </p:nvSpPr>
        <p:spPr bwMode="auto">
          <a:xfrm flipV="1">
            <a:off x="5940425" y="3519488"/>
            <a:ext cx="12700" cy="1277937"/>
          </a:xfrm>
          <a:prstGeom prst="line">
            <a:avLst/>
          </a:prstGeom>
          <a:noFill/>
          <a:ln w="25400">
            <a:solidFill>
              <a:srgbClr val="008000"/>
            </a:solidFill>
            <a:round/>
            <a:headEnd/>
            <a:tailEnd type="triangle" w="med" len="med"/>
          </a:ln>
        </p:spPr>
        <p:txBody>
          <a:bodyPr>
            <a:spAutoFit/>
          </a:bodyPr>
          <a:lstStyle/>
          <a:p>
            <a:endParaRPr lang="en-GB"/>
          </a:p>
        </p:txBody>
      </p:sp>
      <p:sp>
        <p:nvSpPr>
          <p:cNvPr id="221200" name="Line 16"/>
          <p:cNvSpPr>
            <a:spLocks noChangeShapeType="1"/>
          </p:cNvSpPr>
          <p:nvPr/>
        </p:nvSpPr>
        <p:spPr bwMode="auto">
          <a:xfrm flipH="1" flipV="1">
            <a:off x="4703763" y="4749800"/>
            <a:ext cx="1246187" cy="0"/>
          </a:xfrm>
          <a:prstGeom prst="line">
            <a:avLst/>
          </a:prstGeom>
          <a:noFill/>
          <a:ln w="25400">
            <a:solidFill>
              <a:srgbClr val="008000"/>
            </a:solidFill>
            <a:round/>
            <a:headEnd/>
            <a:tailEnd/>
          </a:ln>
        </p:spPr>
        <p:txBody>
          <a:bodyPr>
            <a:spAutoFit/>
          </a:bodyPr>
          <a:lstStyle/>
          <a:p>
            <a:endParaRPr lang="en-GB"/>
          </a:p>
        </p:txBody>
      </p:sp>
      <p:sp>
        <p:nvSpPr>
          <p:cNvPr id="221201" name="Rectangle 17" descr="10 %"/>
          <p:cNvSpPr>
            <a:spLocks noChangeArrowheads="1"/>
          </p:cNvSpPr>
          <p:nvPr/>
        </p:nvSpPr>
        <p:spPr bwMode="auto">
          <a:xfrm>
            <a:off x="2798763" y="4252913"/>
            <a:ext cx="1905000" cy="954087"/>
          </a:xfrm>
          <a:prstGeom prst="rect">
            <a:avLst/>
          </a:prstGeom>
          <a:pattFill prst="pct10">
            <a:fgClr>
              <a:schemeClr val="tx1"/>
            </a:fgClr>
            <a:bgClr>
              <a:schemeClr val="bg1"/>
            </a:bgClr>
          </a:pattFill>
          <a:ln w="25400" algn="ctr">
            <a:solidFill>
              <a:srgbClr val="008000"/>
            </a:solidFill>
            <a:miter lim="800000"/>
            <a:headEnd/>
            <a:tailEnd/>
          </a:ln>
        </p:spPr>
        <p:txBody>
          <a:bodyPr anchor="ctr">
            <a:spAutoFit/>
          </a:bodyPr>
          <a:lstStyle/>
          <a:p>
            <a:endParaRPr lang="en-GB"/>
          </a:p>
        </p:txBody>
      </p:sp>
      <p:sp>
        <p:nvSpPr>
          <p:cNvPr id="221202" name="Text Box 18"/>
          <p:cNvSpPr txBox="1">
            <a:spLocks noChangeArrowheads="1"/>
          </p:cNvSpPr>
          <p:nvPr/>
        </p:nvSpPr>
        <p:spPr bwMode="auto">
          <a:xfrm>
            <a:off x="5729288" y="2114550"/>
            <a:ext cx="731837" cy="336550"/>
          </a:xfrm>
          <a:prstGeom prst="rect">
            <a:avLst/>
          </a:prstGeom>
          <a:noFill/>
          <a:ln w="9525" algn="ctr">
            <a:noFill/>
            <a:miter lim="800000"/>
            <a:headEnd/>
            <a:tailEnd/>
          </a:ln>
        </p:spPr>
        <p:txBody>
          <a:bodyPr lIns="91432" tIns="45716" rIns="91432" bIns="45716">
            <a:spAutoFit/>
          </a:bodyPr>
          <a:lstStyle/>
          <a:p>
            <a:pPr>
              <a:spcBef>
                <a:spcPct val="50000"/>
              </a:spcBef>
            </a:pPr>
            <a:r>
              <a:rPr lang="en-US" sz="1600" b="1">
                <a:latin typeface="Arial" charset="0"/>
              </a:rPr>
              <a:t>XOR</a:t>
            </a:r>
          </a:p>
        </p:txBody>
      </p:sp>
      <p:sp>
        <p:nvSpPr>
          <p:cNvPr id="221203" name="Text Box 19"/>
          <p:cNvSpPr txBox="1">
            <a:spLocks noChangeArrowheads="1"/>
          </p:cNvSpPr>
          <p:nvPr/>
        </p:nvSpPr>
        <p:spPr bwMode="auto">
          <a:xfrm>
            <a:off x="2798763" y="4522788"/>
            <a:ext cx="1893887" cy="336550"/>
          </a:xfrm>
          <a:prstGeom prst="rect">
            <a:avLst/>
          </a:prstGeom>
          <a:noFill/>
          <a:ln w="25400" algn="ctr">
            <a:noFill/>
            <a:miter lim="800000"/>
            <a:headEnd/>
            <a:tailEnd/>
          </a:ln>
        </p:spPr>
        <p:txBody>
          <a:bodyPr lIns="91432" tIns="45716" rIns="91432" bIns="45716">
            <a:spAutoFit/>
          </a:bodyPr>
          <a:lstStyle/>
          <a:p>
            <a:pPr algn="ctr">
              <a:spcBef>
                <a:spcPct val="50000"/>
              </a:spcBef>
            </a:pPr>
            <a:r>
              <a:rPr lang="en-US" sz="1600" b="1">
                <a:latin typeface="Arial" charset="0"/>
              </a:rPr>
              <a:t>Key generator</a:t>
            </a:r>
          </a:p>
        </p:txBody>
      </p:sp>
      <p:grpSp>
        <p:nvGrpSpPr>
          <p:cNvPr id="2" name="Group 20"/>
          <p:cNvGrpSpPr>
            <a:grpSpLocks/>
          </p:cNvGrpSpPr>
          <p:nvPr/>
        </p:nvGrpSpPr>
        <p:grpSpPr bwMode="auto">
          <a:xfrm>
            <a:off x="1042988" y="2565400"/>
            <a:ext cx="4465637" cy="984250"/>
            <a:chOff x="657" y="1616"/>
            <a:chExt cx="2813" cy="620"/>
          </a:xfrm>
        </p:grpSpPr>
        <p:sp>
          <p:nvSpPr>
            <p:cNvPr id="9239" name="Text Box 21"/>
            <p:cNvSpPr txBox="1">
              <a:spLocks noChangeArrowheads="1"/>
            </p:cNvSpPr>
            <p:nvPr/>
          </p:nvSpPr>
          <p:spPr bwMode="auto">
            <a:xfrm>
              <a:off x="657" y="1616"/>
              <a:ext cx="901" cy="212"/>
            </a:xfrm>
            <a:prstGeom prst="rect">
              <a:avLst/>
            </a:prstGeom>
            <a:noFill/>
            <a:ln w="25400" algn="ctr">
              <a:noFill/>
              <a:miter lim="800000"/>
              <a:headEnd/>
              <a:tailEnd/>
            </a:ln>
          </p:spPr>
          <p:txBody>
            <a:bodyPr lIns="91432" tIns="45716" rIns="91432" bIns="45716">
              <a:spAutoFit/>
            </a:bodyPr>
            <a:lstStyle/>
            <a:p>
              <a:pPr algn="ctr">
                <a:spcBef>
                  <a:spcPct val="50000"/>
                </a:spcBef>
              </a:pPr>
              <a:r>
                <a:rPr lang="en-US" sz="1600" b="1">
                  <a:latin typeface="Arial" charset="0"/>
                </a:rPr>
                <a:t>01101011</a:t>
              </a:r>
            </a:p>
          </p:txBody>
        </p:sp>
        <p:sp>
          <p:nvSpPr>
            <p:cNvPr id="9240" name="Text Box 22"/>
            <p:cNvSpPr txBox="1">
              <a:spLocks noChangeArrowheads="1"/>
            </p:cNvSpPr>
            <p:nvPr/>
          </p:nvSpPr>
          <p:spPr bwMode="auto">
            <a:xfrm>
              <a:off x="703" y="2024"/>
              <a:ext cx="806" cy="212"/>
            </a:xfrm>
            <a:prstGeom prst="rect">
              <a:avLst/>
            </a:prstGeom>
            <a:noFill/>
            <a:ln w="25400" algn="ctr">
              <a:noFill/>
              <a:miter lim="800000"/>
              <a:headEnd/>
              <a:tailEnd/>
            </a:ln>
          </p:spPr>
          <p:txBody>
            <a:bodyPr lIns="91432" tIns="45716" rIns="91432" bIns="45716">
              <a:spAutoFit/>
            </a:bodyPr>
            <a:lstStyle/>
            <a:p>
              <a:pPr algn="ctr">
                <a:spcBef>
                  <a:spcPct val="50000"/>
                </a:spcBef>
              </a:pPr>
              <a:r>
                <a:rPr lang="en-US" sz="1600" b="1">
                  <a:latin typeface="Arial" charset="0"/>
                </a:rPr>
                <a:t>Plain text</a:t>
              </a:r>
            </a:p>
          </p:txBody>
        </p:sp>
        <p:sp>
          <p:nvSpPr>
            <p:cNvPr id="9241" name="Line 23"/>
            <p:cNvSpPr>
              <a:spLocks noChangeShapeType="1"/>
            </p:cNvSpPr>
            <p:nvPr/>
          </p:nvSpPr>
          <p:spPr bwMode="auto">
            <a:xfrm>
              <a:off x="657" y="1933"/>
              <a:ext cx="2813" cy="0"/>
            </a:xfrm>
            <a:prstGeom prst="line">
              <a:avLst/>
            </a:prstGeom>
            <a:noFill/>
            <a:ln w="25400">
              <a:solidFill>
                <a:srgbClr val="339966"/>
              </a:solidFill>
              <a:round/>
              <a:headEnd/>
              <a:tailEnd type="triangle" w="med" len="med"/>
            </a:ln>
          </p:spPr>
          <p:txBody>
            <a:bodyPr/>
            <a:lstStyle/>
            <a:p>
              <a:endParaRPr lang="en-GB"/>
            </a:p>
          </p:txBody>
        </p:sp>
      </p:grpSp>
      <p:sp>
        <p:nvSpPr>
          <p:cNvPr id="221208" name="Line 24"/>
          <p:cNvSpPr>
            <a:spLocks noChangeShapeType="1"/>
          </p:cNvSpPr>
          <p:nvPr/>
        </p:nvSpPr>
        <p:spPr bwMode="auto">
          <a:xfrm>
            <a:off x="6443663" y="3068638"/>
            <a:ext cx="2087562" cy="0"/>
          </a:xfrm>
          <a:prstGeom prst="line">
            <a:avLst/>
          </a:prstGeom>
          <a:noFill/>
          <a:ln w="25400">
            <a:solidFill>
              <a:srgbClr val="339966"/>
            </a:solidFill>
            <a:round/>
            <a:headEnd/>
            <a:tailEnd type="triangle" w="med" len="med"/>
          </a:ln>
        </p:spPr>
        <p:txBody>
          <a:bodyPr/>
          <a:lstStyle/>
          <a:p>
            <a:endParaRPr lang="en-GB"/>
          </a:p>
        </p:txBody>
      </p:sp>
      <p:sp>
        <p:nvSpPr>
          <p:cNvPr id="221209" name="Line 25"/>
          <p:cNvSpPr>
            <a:spLocks noChangeShapeType="1"/>
          </p:cNvSpPr>
          <p:nvPr/>
        </p:nvSpPr>
        <p:spPr bwMode="auto">
          <a:xfrm>
            <a:off x="827088" y="4724400"/>
            <a:ext cx="1946275" cy="0"/>
          </a:xfrm>
          <a:prstGeom prst="line">
            <a:avLst/>
          </a:prstGeom>
          <a:noFill/>
          <a:ln w="25400">
            <a:solidFill>
              <a:srgbClr val="339966"/>
            </a:solidFill>
            <a:round/>
            <a:headEnd/>
            <a:tailEnd type="triangle" w="med" len="med"/>
          </a:ln>
        </p:spPr>
        <p:txBody>
          <a:bodyPr/>
          <a:lstStyle/>
          <a:p>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211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11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119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119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120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120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120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120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119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2119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2119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2120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2119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2119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1" nodeType="clickEffect">
                                  <p:stCondLst>
                                    <p:cond delay="0"/>
                                  </p:stCondLst>
                                  <p:childTnLst>
                                    <p:set>
                                      <p:cBhvr>
                                        <p:cTn id="64" dur="1" fill="hold">
                                          <p:stCondLst>
                                            <p:cond delay="0"/>
                                          </p:stCondLst>
                                        </p:cTn>
                                        <p:tgtEl>
                                          <p:spTgt spid="22119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2119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212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90" grpId="0"/>
      <p:bldP spid="221191" grpId="0"/>
      <p:bldP spid="221191" grpId="1"/>
      <p:bldP spid="221192" grpId="0"/>
      <p:bldP spid="221193" grpId="0"/>
      <p:bldP spid="221194" grpId="0" animBg="1"/>
      <p:bldP spid="221195" grpId="0"/>
      <p:bldP spid="221196" grpId="0"/>
      <p:bldP spid="221197" grpId="0"/>
      <p:bldP spid="221198" grpId="0" animBg="1"/>
      <p:bldP spid="221199" grpId="0" animBg="1"/>
      <p:bldP spid="221200" grpId="0" animBg="1"/>
      <p:bldP spid="221201" grpId="0" animBg="1"/>
      <p:bldP spid="221202" grpId="0"/>
      <p:bldP spid="221203" grpId="0"/>
      <p:bldP spid="221208" grpId="0" animBg="1"/>
      <p:bldP spid="22120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
          <p:cNvSpPr>
            <a:spLocks noGrp="1"/>
          </p:cNvSpPr>
          <p:nvPr>
            <p:ph type="sldNum" sz="quarter" idx="10"/>
          </p:nvPr>
        </p:nvSpPr>
        <p:spPr/>
        <p:txBody>
          <a:bodyPr/>
          <a:lstStyle/>
          <a:p>
            <a:fld id="{F655F310-E0B4-4E24-ADE7-FB61C788DA2A}" type="slidenum">
              <a:rPr lang="ar-SA"/>
              <a:pPr/>
              <a:t>13</a:t>
            </a:fld>
            <a:endParaRPr lang="en-GB"/>
          </a:p>
        </p:txBody>
      </p:sp>
      <p:sp>
        <p:nvSpPr>
          <p:cNvPr id="309252" name="Rectangle 4"/>
          <p:cNvSpPr>
            <a:spLocks noChangeArrowheads="1"/>
          </p:cNvSpPr>
          <p:nvPr/>
        </p:nvSpPr>
        <p:spPr bwMode="auto">
          <a:xfrm>
            <a:off x="179512" y="1484784"/>
            <a:ext cx="8455885" cy="1369693"/>
          </a:xfrm>
          <a:prstGeom prst="rect">
            <a:avLst/>
          </a:prstGeom>
          <a:noFill/>
          <a:ln w="9525">
            <a:noFill/>
            <a:miter lim="800000"/>
            <a:headEnd/>
            <a:tailEnd/>
          </a:ln>
          <a:effectLst/>
        </p:spPr>
        <p:txBody>
          <a:bodyPr lIns="88340" tIns="44170" rIns="88340" bIns="44170"/>
          <a:lstStyle/>
          <a:p>
            <a:pPr marL="343545" indent="-343545" defTabSz="914076">
              <a:spcBef>
                <a:spcPct val="25000"/>
              </a:spcBef>
              <a:buFontTx/>
              <a:buChar char="•"/>
            </a:pPr>
            <a:r>
              <a:rPr lang="en-US" b="1" dirty="0" err="1">
                <a:cs typeface="B Koodak" pitchFamily="2" charset="-78"/>
              </a:rPr>
              <a:t>Vernum</a:t>
            </a:r>
            <a:r>
              <a:rPr lang="en-US" b="1" dirty="0">
                <a:cs typeface="B Koodak" pitchFamily="2" charset="-78"/>
              </a:rPr>
              <a:t> Cipher</a:t>
            </a:r>
            <a:r>
              <a:rPr lang="en-US" dirty="0">
                <a:cs typeface="B Koodak" pitchFamily="2" charset="-78"/>
              </a:rPr>
              <a:t> is a stream cipher . </a:t>
            </a:r>
          </a:p>
          <a:p>
            <a:pPr marL="343545" indent="-343545" defTabSz="914076">
              <a:spcBef>
                <a:spcPct val="25000"/>
              </a:spcBef>
              <a:buFontTx/>
              <a:buChar char="•"/>
            </a:pPr>
            <a:r>
              <a:rPr lang="en-US" dirty="0">
                <a:cs typeface="B Koodak" pitchFamily="2" charset="-78"/>
              </a:rPr>
              <a:t>A binary message m[1],m[2],…,m[t] is operated by a binary key stream  k[1],k[2],…,k[t] of  the same length to produce cipher text                  </a:t>
            </a:r>
          </a:p>
          <a:p>
            <a:pPr marL="343545" indent="-343545" defTabSz="914076">
              <a:spcBef>
                <a:spcPct val="25000"/>
              </a:spcBef>
            </a:pPr>
            <a:r>
              <a:rPr lang="en-US" dirty="0">
                <a:cs typeface="B Koodak" pitchFamily="2" charset="-78"/>
              </a:rPr>
              <a:t>      c[1],c[2],…,c[t]  Where  for each </a:t>
            </a:r>
            <a:r>
              <a:rPr lang="en-US" dirty="0" err="1">
                <a:cs typeface="B Koodak" pitchFamily="2" charset="-78"/>
              </a:rPr>
              <a:t>i</a:t>
            </a:r>
            <a:r>
              <a:rPr lang="en-US" dirty="0">
                <a:cs typeface="B Koodak" pitchFamily="2" charset="-78"/>
              </a:rPr>
              <a:t>=1,2,…t   c[</a:t>
            </a:r>
            <a:r>
              <a:rPr lang="en-US" dirty="0" err="1">
                <a:cs typeface="B Koodak" pitchFamily="2" charset="-78"/>
              </a:rPr>
              <a:t>i</a:t>
            </a:r>
            <a:r>
              <a:rPr lang="en-US" dirty="0">
                <a:cs typeface="B Koodak" pitchFamily="2" charset="-78"/>
              </a:rPr>
              <a:t>]=k[</a:t>
            </a:r>
            <a:r>
              <a:rPr lang="en-US" dirty="0" err="1">
                <a:cs typeface="B Koodak" pitchFamily="2" charset="-78"/>
              </a:rPr>
              <a:t>i</a:t>
            </a:r>
            <a:r>
              <a:rPr lang="en-US" dirty="0">
                <a:cs typeface="B Koodak" pitchFamily="2" charset="-78"/>
              </a:rPr>
              <a:t>]         m[</a:t>
            </a:r>
            <a:r>
              <a:rPr lang="en-US" dirty="0" err="1">
                <a:cs typeface="B Koodak" pitchFamily="2" charset="-78"/>
              </a:rPr>
              <a:t>i</a:t>
            </a:r>
            <a:r>
              <a:rPr lang="en-US" dirty="0">
                <a:cs typeface="B Koodak" pitchFamily="2" charset="-78"/>
              </a:rPr>
              <a:t>]</a:t>
            </a:r>
          </a:p>
          <a:p>
            <a:pPr marL="343545" indent="-343545" defTabSz="914076">
              <a:spcBef>
                <a:spcPct val="25000"/>
              </a:spcBef>
            </a:pPr>
            <a:endParaRPr lang="en-US" b="1" dirty="0">
              <a:cs typeface="B Koodak" pitchFamily="2" charset="-78"/>
            </a:endParaRPr>
          </a:p>
        </p:txBody>
      </p:sp>
      <p:grpSp>
        <p:nvGrpSpPr>
          <p:cNvPr id="2" name="Group 5"/>
          <p:cNvGrpSpPr>
            <a:grpSpLocks/>
          </p:cNvGrpSpPr>
          <p:nvPr/>
        </p:nvGrpSpPr>
        <p:grpSpPr bwMode="auto">
          <a:xfrm>
            <a:off x="1259633" y="3128131"/>
            <a:ext cx="5668534" cy="2245085"/>
            <a:chOff x="1202" y="1525"/>
            <a:chExt cx="3266" cy="1202"/>
          </a:xfrm>
        </p:grpSpPr>
        <p:sp>
          <p:nvSpPr>
            <p:cNvPr id="309254" name="Text Box 6"/>
            <p:cNvSpPr txBox="1">
              <a:spLocks noChangeArrowheads="1"/>
            </p:cNvSpPr>
            <p:nvPr/>
          </p:nvSpPr>
          <p:spPr bwMode="auto">
            <a:xfrm>
              <a:off x="2381" y="1933"/>
              <a:ext cx="771" cy="204"/>
            </a:xfrm>
            <a:prstGeom prst="rect">
              <a:avLst/>
            </a:prstGeom>
            <a:noFill/>
            <a:ln w="25400" algn="ctr">
              <a:noFill/>
              <a:miter lim="800000"/>
              <a:headEnd/>
              <a:tailEnd/>
            </a:ln>
            <a:effectLst/>
          </p:spPr>
          <p:txBody>
            <a:bodyPr>
              <a:spAutoFit/>
            </a:bodyPr>
            <a:lstStyle/>
            <a:p>
              <a:pPr algn="ctr" rtl="0">
                <a:spcBef>
                  <a:spcPct val="50000"/>
                </a:spcBef>
              </a:pPr>
              <a:r>
                <a:rPr lang="en-US" sz="1400" dirty="0" err="1">
                  <a:solidFill>
                    <a:srgbClr val="0000FF"/>
                  </a:solidFill>
                </a:rPr>
                <a:t>Ciphertext</a:t>
              </a:r>
              <a:endParaRPr lang="en-US" sz="1400" dirty="0">
                <a:solidFill>
                  <a:srgbClr val="0000FF"/>
                </a:solidFill>
              </a:endParaRPr>
            </a:p>
          </p:txBody>
        </p:sp>
        <p:sp>
          <p:nvSpPr>
            <p:cNvPr id="309255" name="AutoShape 7"/>
            <p:cNvSpPr>
              <a:spLocks noChangeArrowheads="1"/>
            </p:cNvSpPr>
            <p:nvPr/>
          </p:nvSpPr>
          <p:spPr bwMode="auto">
            <a:xfrm>
              <a:off x="2018" y="1748"/>
              <a:ext cx="363" cy="344"/>
            </a:xfrm>
            <a:prstGeom prst="flowChartOr">
              <a:avLst/>
            </a:prstGeom>
            <a:noFill/>
            <a:ln w="25400">
              <a:solidFill>
                <a:srgbClr val="FF6600"/>
              </a:solidFill>
              <a:round/>
              <a:headEnd/>
              <a:tailEnd/>
            </a:ln>
            <a:effectLst/>
          </p:spPr>
          <p:txBody>
            <a:bodyPr anchor="ctr">
              <a:spAutoFit/>
            </a:bodyPr>
            <a:lstStyle/>
            <a:p>
              <a:endParaRPr lang="en-GB"/>
            </a:p>
          </p:txBody>
        </p:sp>
        <p:sp>
          <p:nvSpPr>
            <p:cNvPr id="309256" name="AutoShape 8"/>
            <p:cNvSpPr>
              <a:spLocks noChangeArrowheads="1"/>
            </p:cNvSpPr>
            <p:nvPr/>
          </p:nvSpPr>
          <p:spPr bwMode="auto">
            <a:xfrm>
              <a:off x="3152" y="1748"/>
              <a:ext cx="363" cy="344"/>
            </a:xfrm>
            <a:prstGeom prst="flowChartOr">
              <a:avLst/>
            </a:prstGeom>
            <a:noFill/>
            <a:ln w="25400">
              <a:solidFill>
                <a:srgbClr val="FF6600"/>
              </a:solidFill>
              <a:round/>
              <a:headEnd/>
              <a:tailEnd/>
            </a:ln>
            <a:effectLst/>
          </p:spPr>
          <p:txBody>
            <a:bodyPr anchor="ctr">
              <a:spAutoFit/>
            </a:bodyPr>
            <a:lstStyle/>
            <a:p>
              <a:endParaRPr lang="en-GB"/>
            </a:p>
          </p:txBody>
        </p:sp>
        <p:grpSp>
          <p:nvGrpSpPr>
            <p:cNvPr id="3" name="Group 9"/>
            <p:cNvGrpSpPr>
              <a:grpSpLocks/>
            </p:cNvGrpSpPr>
            <p:nvPr/>
          </p:nvGrpSpPr>
          <p:grpSpPr bwMode="auto">
            <a:xfrm>
              <a:off x="1202" y="1733"/>
              <a:ext cx="3266" cy="994"/>
              <a:chOff x="1111" y="1117"/>
              <a:chExt cx="3266" cy="994"/>
            </a:xfrm>
          </p:grpSpPr>
          <p:grpSp>
            <p:nvGrpSpPr>
              <p:cNvPr id="4" name="Group 10"/>
              <p:cNvGrpSpPr>
                <a:grpSpLocks/>
              </p:cNvGrpSpPr>
              <p:nvPr/>
            </p:nvGrpSpPr>
            <p:grpSpPr bwMode="auto">
              <a:xfrm>
                <a:off x="1156" y="1127"/>
                <a:ext cx="2993" cy="344"/>
                <a:chOff x="930" y="1127"/>
                <a:chExt cx="2993" cy="344"/>
              </a:xfrm>
            </p:grpSpPr>
            <p:sp>
              <p:nvSpPr>
                <p:cNvPr id="309259" name="Line 11"/>
                <p:cNvSpPr>
                  <a:spLocks noChangeShapeType="1"/>
                </p:cNvSpPr>
                <p:nvPr/>
              </p:nvSpPr>
              <p:spPr bwMode="auto">
                <a:xfrm>
                  <a:off x="930" y="1298"/>
                  <a:ext cx="771" cy="0"/>
                </a:xfrm>
                <a:prstGeom prst="line">
                  <a:avLst/>
                </a:prstGeom>
                <a:noFill/>
                <a:ln w="25400">
                  <a:solidFill>
                    <a:srgbClr val="FF6600"/>
                  </a:solidFill>
                  <a:round/>
                  <a:headEnd/>
                  <a:tailEnd/>
                </a:ln>
                <a:effectLst/>
              </p:spPr>
              <p:txBody>
                <a:bodyPr>
                  <a:spAutoFit/>
                </a:bodyPr>
                <a:lstStyle/>
                <a:p>
                  <a:endParaRPr lang="en-GB"/>
                </a:p>
              </p:txBody>
            </p:sp>
            <p:sp>
              <p:nvSpPr>
                <p:cNvPr id="309260" name="Oval 12"/>
                <p:cNvSpPr>
                  <a:spLocks noChangeArrowheads="1"/>
                </p:cNvSpPr>
                <p:nvPr/>
              </p:nvSpPr>
              <p:spPr bwMode="auto">
                <a:xfrm>
                  <a:off x="1701" y="1127"/>
                  <a:ext cx="168" cy="344"/>
                </a:xfrm>
                <a:prstGeom prst="ellipse">
                  <a:avLst/>
                </a:prstGeom>
                <a:noFill/>
                <a:ln w="25400" algn="ctr">
                  <a:solidFill>
                    <a:srgbClr val="FF6600"/>
                  </a:solidFill>
                  <a:round/>
                  <a:headEnd/>
                  <a:tailEnd/>
                </a:ln>
                <a:effectLst/>
              </p:spPr>
              <p:txBody>
                <a:bodyPr wrap="none" anchor="ctr">
                  <a:spAutoFit/>
                </a:bodyPr>
                <a:lstStyle/>
                <a:p>
                  <a:endParaRPr lang="en-GB"/>
                </a:p>
              </p:txBody>
            </p:sp>
            <p:sp>
              <p:nvSpPr>
                <p:cNvPr id="309261" name="Line 13"/>
                <p:cNvSpPr>
                  <a:spLocks noChangeShapeType="1"/>
                </p:cNvSpPr>
                <p:nvPr/>
              </p:nvSpPr>
              <p:spPr bwMode="auto">
                <a:xfrm>
                  <a:off x="2064" y="1298"/>
                  <a:ext cx="771" cy="0"/>
                </a:xfrm>
                <a:prstGeom prst="line">
                  <a:avLst/>
                </a:prstGeom>
                <a:noFill/>
                <a:ln w="25400">
                  <a:solidFill>
                    <a:srgbClr val="FF6600"/>
                  </a:solidFill>
                  <a:round/>
                  <a:headEnd/>
                  <a:tailEnd/>
                </a:ln>
                <a:effectLst/>
              </p:spPr>
              <p:txBody>
                <a:bodyPr>
                  <a:spAutoFit/>
                </a:bodyPr>
                <a:lstStyle/>
                <a:p>
                  <a:endParaRPr lang="en-GB"/>
                </a:p>
              </p:txBody>
            </p:sp>
            <p:sp>
              <p:nvSpPr>
                <p:cNvPr id="309262" name="Oval 14"/>
                <p:cNvSpPr>
                  <a:spLocks noChangeArrowheads="1"/>
                </p:cNvSpPr>
                <p:nvPr/>
              </p:nvSpPr>
              <p:spPr bwMode="auto">
                <a:xfrm>
                  <a:off x="2835" y="1127"/>
                  <a:ext cx="168" cy="344"/>
                </a:xfrm>
                <a:prstGeom prst="ellipse">
                  <a:avLst/>
                </a:prstGeom>
                <a:noFill/>
                <a:ln w="25400" algn="ctr">
                  <a:solidFill>
                    <a:srgbClr val="FF6600"/>
                  </a:solidFill>
                  <a:round/>
                  <a:headEnd/>
                  <a:tailEnd/>
                </a:ln>
                <a:effectLst/>
              </p:spPr>
              <p:txBody>
                <a:bodyPr wrap="none" anchor="ctr">
                  <a:spAutoFit/>
                </a:bodyPr>
                <a:lstStyle/>
                <a:p>
                  <a:endParaRPr lang="en-GB"/>
                </a:p>
              </p:txBody>
            </p:sp>
            <p:sp>
              <p:nvSpPr>
                <p:cNvPr id="309263" name="Line 15"/>
                <p:cNvSpPr>
                  <a:spLocks noChangeShapeType="1"/>
                </p:cNvSpPr>
                <p:nvPr/>
              </p:nvSpPr>
              <p:spPr bwMode="auto">
                <a:xfrm>
                  <a:off x="3198" y="1298"/>
                  <a:ext cx="725" cy="0"/>
                </a:xfrm>
                <a:prstGeom prst="line">
                  <a:avLst/>
                </a:prstGeom>
                <a:noFill/>
                <a:ln w="25400">
                  <a:solidFill>
                    <a:srgbClr val="FF6600"/>
                  </a:solidFill>
                  <a:round/>
                  <a:headEnd/>
                  <a:tailEnd/>
                </a:ln>
                <a:effectLst/>
              </p:spPr>
              <p:txBody>
                <a:bodyPr>
                  <a:spAutoFit/>
                </a:bodyPr>
                <a:lstStyle/>
                <a:p>
                  <a:endParaRPr lang="en-GB"/>
                </a:p>
              </p:txBody>
            </p:sp>
          </p:grpSp>
          <p:sp>
            <p:nvSpPr>
              <p:cNvPr id="309264" name="Line 16"/>
              <p:cNvSpPr>
                <a:spLocks noChangeShapeType="1"/>
              </p:cNvSpPr>
              <p:nvPr/>
            </p:nvSpPr>
            <p:spPr bwMode="auto">
              <a:xfrm flipV="1">
                <a:off x="2108" y="1480"/>
                <a:ext cx="0" cy="317"/>
              </a:xfrm>
              <a:prstGeom prst="line">
                <a:avLst/>
              </a:prstGeom>
              <a:noFill/>
              <a:ln w="25400">
                <a:solidFill>
                  <a:srgbClr val="FF6600"/>
                </a:solidFill>
                <a:round/>
                <a:headEnd/>
                <a:tailEnd type="triangle" w="med" len="med"/>
              </a:ln>
              <a:effectLst/>
            </p:spPr>
            <p:txBody>
              <a:bodyPr>
                <a:spAutoFit/>
              </a:bodyPr>
              <a:lstStyle/>
              <a:p>
                <a:endParaRPr lang="en-GB"/>
              </a:p>
            </p:txBody>
          </p:sp>
          <p:sp>
            <p:nvSpPr>
              <p:cNvPr id="309265" name="Line 17"/>
              <p:cNvSpPr>
                <a:spLocks noChangeShapeType="1"/>
              </p:cNvSpPr>
              <p:nvPr/>
            </p:nvSpPr>
            <p:spPr bwMode="auto">
              <a:xfrm flipV="1">
                <a:off x="3243" y="1480"/>
                <a:ext cx="0" cy="317"/>
              </a:xfrm>
              <a:prstGeom prst="line">
                <a:avLst/>
              </a:prstGeom>
              <a:noFill/>
              <a:ln w="25400">
                <a:solidFill>
                  <a:srgbClr val="FF6600"/>
                </a:solidFill>
                <a:round/>
                <a:headEnd/>
                <a:tailEnd type="triangle" w="med" len="med"/>
              </a:ln>
              <a:effectLst/>
            </p:spPr>
            <p:txBody>
              <a:bodyPr>
                <a:spAutoFit/>
              </a:bodyPr>
              <a:lstStyle/>
              <a:p>
                <a:endParaRPr lang="en-GB"/>
              </a:p>
            </p:txBody>
          </p:sp>
          <p:sp>
            <p:nvSpPr>
              <p:cNvPr id="309266" name="Text Box 18"/>
              <p:cNvSpPr txBox="1">
                <a:spLocks noChangeArrowheads="1"/>
              </p:cNvSpPr>
              <p:nvPr/>
            </p:nvSpPr>
            <p:spPr bwMode="auto">
              <a:xfrm>
                <a:off x="1111" y="1344"/>
                <a:ext cx="726" cy="204"/>
              </a:xfrm>
              <a:prstGeom prst="rect">
                <a:avLst/>
              </a:prstGeom>
              <a:noFill/>
              <a:ln w="25400" algn="ctr">
                <a:noFill/>
                <a:miter lim="800000"/>
                <a:headEnd/>
                <a:tailEnd/>
              </a:ln>
              <a:effectLst/>
            </p:spPr>
            <p:txBody>
              <a:bodyPr>
                <a:spAutoFit/>
              </a:bodyPr>
              <a:lstStyle/>
              <a:p>
                <a:pPr algn="ctr" rtl="0">
                  <a:spcBef>
                    <a:spcPct val="50000"/>
                  </a:spcBef>
                </a:pPr>
                <a:r>
                  <a:rPr lang="en-US" sz="1400" b="1" dirty="0"/>
                  <a:t>110…….</a:t>
                </a:r>
              </a:p>
            </p:txBody>
          </p:sp>
          <p:sp>
            <p:nvSpPr>
              <p:cNvPr id="309267" name="Text Box 19"/>
              <p:cNvSpPr txBox="1">
                <a:spLocks noChangeArrowheads="1"/>
              </p:cNvSpPr>
              <p:nvPr/>
            </p:nvSpPr>
            <p:spPr bwMode="auto">
              <a:xfrm>
                <a:off x="2200" y="1480"/>
                <a:ext cx="181" cy="631"/>
              </a:xfrm>
              <a:prstGeom prst="rect">
                <a:avLst/>
              </a:prstGeom>
              <a:noFill/>
              <a:ln w="25400" algn="ctr">
                <a:noFill/>
                <a:miter lim="800000"/>
                <a:headEnd/>
                <a:tailEnd/>
              </a:ln>
              <a:effectLst/>
            </p:spPr>
            <p:txBody>
              <a:bodyPr>
                <a:spAutoFit/>
              </a:bodyPr>
              <a:lstStyle/>
              <a:p>
                <a:pPr algn="ctr" rtl="0">
                  <a:spcBef>
                    <a:spcPct val="50000"/>
                  </a:spcBef>
                </a:pPr>
                <a:r>
                  <a:rPr lang="en-US" sz="1400" b="1" dirty="0"/>
                  <a:t>010 ..</a:t>
                </a:r>
              </a:p>
            </p:txBody>
          </p:sp>
          <p:sp>
            <p:nvSpPr>
              <p:cNvPr id="309268" name="Text Box 20"/>
              <p:cNvSpPr txBox="1">
                <a:spLocks noChangeArrowheads="1"/>
              </p:cNvSpPr>
              <p:nvPr/>
            </p:nvSpPr>
            <p:spPr bwMode="auto">
              <a:xfrm>
                <a:off x="3334" y="1480"/>
                <a:ext cx="181" cy="631"/>
              </a:xfrm>
              <a:prstGeom prst="rect">
                <a:avLst/>
              </a:prstGeom>
              <a:noFill/>
              <a:ln w="25400" algn="ctr">
                <a:noFill/>
                <a:miter lim="800000"/>
                <a:headEnd/>
                <a:tailEnd/>
              </a:ln>
              <a:effectLst/>
            </p:spPr>
            <p:txBody>
              <a:bodyPr>
                <a:spAutoFit/>
              </a:bodyPr>
              <a:lstStyle/>
              <a:p>
                <a:pPr algn="ctr" rtl="0">
                  <a:spcBef>
                    <a:spcPct val="50000"/>
                  </a:spcBef>
                </a:pPr>
                <a:r>
                  <a:rPr lang="en-US" sz="1400" b="1" dirty="0"/>
                  <a:t>010 ..</a:t>
                </a:r>
              </a:p>
            </p:txBody>
          </p:sp>
          <p:sp>
            <p:nvSpPr>
              <p:cNvPr id="309269" name="Text Box 21"/>
              <p:cNvSpPr txBox="1">
                <a:spLocks noChangeArrowheads="1"/>
              </p:cNvSpPr>
              <p:nvPr/>
            </p:nvSpPr>
            <p:spPr bwMode="auto">
              <a:xfrm>
                <a:off x="3651" y="1344"/>
                <a:ext cx="726" cy="204"/>
              </a:xfrm>
              <a:prstGeom prst="rect">
                <a:avLst/>
              </a:prstGeom>
              <a:noFill/>
              <a:ln w="25400" algn="ctr">
                <a:noFill/>
                <a:miter lim="800000"/>
                <a:headEnd/>
                <a:tailEnd/>
              </a:ln>
              <a:effectLst/>
            </p:spPr>
            <p:txBody>
              <a:bodyPr>
                <a:spAutoFit/>
              </a:bodyPr>
              <a:lstStyle/>
              <a:p>
                <a:pPr algn="ctr" rtl="0">
                  <a:spcBef>
                    <a:spcPct val="50000"/>
                  </a:spcBef>
                </a:pPr>
                <a:r>
                  <a:rPr lang="en-US" sz="1400" b="1" dirty="0"/>
                  <a:t>110…….</a:t>
                </a:r>
              </a:p>
            </p:txBody>
          </p:sp>
          <p:sp>
            <p:nvSpPr>
              <p:cNvPr id="309270" name="Text Box 22"/>
              <p:cNvSpPr txBox="1">
                <a:spLocks noChangeArrowheads="1"/>
              </p:cNvSpPr>
              <p:nvPr/>
            </p:nvSpPr>
            <p:spPr bwMode="auto">
              <a:xfrm>
                <a:off x="2381" y="1117"/>
                <a:ext cx="726" cy="204"/>
              </a:xfrm>
              <a:prstGeom prst="rect">
                <a:avLst/>
              </a:prstGeom>
              <a:noFill/>
              <a:ln w="25400" algn="ctr">
                <a:noFill/>
                <a:miter lim="800000"/>
                <a:headEnd/>
                <a:tailEnd/>
              </a:ln>
              <a:effectLst/>
            </p:spPr>
            <p:txBody>
              <a:bodyPr>
                <a:spAutoFit/>
              </a:bodyPr>
              <a:lstStyle/>
              <a:p>
                <a:pPr algn="ctr" rtl="0">
                  <a:spcBef>
                    <a:spcPct val="50000"/>
                  </a:spcBef>
                </a:pPr>
                <a:r>
                  <a:rPr lang="en-US" sz="1400" b="1" dirty="0"/>
                  <a:t>100…….</a:t>
                </a:r>
              </a:p>
            </p:txBody>
          </p:sp>
        </p:grpSp>
        <p:sp>
          <p:nvSpPr>
            <p:cNvPr id="309271" name="Text Box 23"/>
            <p:cNvSpPr txBox="1">
              <a:spLocks noChangeArrowheads="1"/>
            </p:cNvSpPr>
            <p:nvPr/>
          </p:nvSpPr>
          <p:spPr bwMode="auto">
            <a:xfrm>
              <a:off x="1202" y="1692"/>
              <a:ext cx="590" cy="204"/>
            </a:xfrm>
            <a:prstGeom prst="rect">
              <a:avLst/>
            </a:prstGeom>
            <a:noFill/>
            <a:ln w="25400" algn="ctr">
              <a:noFill/>
              <a:miter lim="800000"/>
              <a:headEnd/>
              <a:tailEnd/>
            </a:ln>
            <a:effectLst/>
          </p:spPr>
          <p:txBody>
            <a:bodyPr>
              <a:spAutoFit/>
            </a:bodyPr>
            <a:lstStyle/>
            <a:p>
              <a:pPr algn="ctr" rtl="0">
                <a:spcBef>
                  <a:spcPct val="50000"/>
                </a:spcBef>
              </a:pPr>
              <a:r>
                <a:rPr lang="en-US" sz="1400" dirty="0">
                  <a:solidFill>
                    <a:srgbClr val="0000FF"/>
                  </a:solidFill>
                </a:rPr>
                <a:t>Plaintext</a:t>
              </a:r>
            </a:p>
          </p:txBody>
        </p:sp>
        <p:sp>
          <p:nvSpPr>
            <p:cNvPr id="309272" name="Text Box 24"/>
            <p:cNvSpPr txBox="1">
              <a:spLocks noChangeArrowheads="1"/>
            </p:cNvSpPr>
            <p:nvPr/>
          </p:nvSpPr>
          <p:spPr bwMode="auto">
            <a:xfrm>
              <a:off x="3606" y="1692"/>
              <a:ext cx="590" cy="204"/>
            </a:xfrm>
            <a:prstGeom prst="rect">
              <a:avLst/>
            </a:prstGeom>
            <a:noFill/>
            <a:ln w="25400" algn="ctr">
              <a:noFill/>
              <a:miter lim="800000"/>
              <a:headEnd/>
              <a:tailEnd/>
            </a:ln>
            <a:effectLst/>
          </p:spPr>
          <p:txBody>
            <a:bodyPr>
              <a:spAutoFit/>
            </a:bodyPr>
            <a:lstStyle/>
            <a:p>
              <a:pPr algn="ctr" rtl="0">
                <a:spcBef>
                  <a:spcPct val="50000"/>
                </a:spcBef>
              </a:pPr>
              <a:r>
                <a:rPr lang="en-US" sz="1400" dirty="0">
                  <a:solidFill>
                    <a:srgbClr val="0000FF"/>
                  </a:solidFill>
                </a:rPr>
                <a:t>Plaintext</a:t>
              </a:r>
            </a:p>
          </p:txBody>
        </p:sp>
        <p:sp>
          <p:nvSpPr>
            <p:cNvPr id="309273" name="Text Box 25"/>
            <p:cNvSpPr txBox="1">
              <a:spLocks noChangeArrowheads="1"/>
            </p:cNvSpPr>
            <p:nvPr/>
          </p:nvSpPr>
          <p:spPr bwMode="auto">
            <a:xfrm>
              <a:off x="2109" y="2418"/>
              <a:ext cx="182" cy="204"/>
            </a:xfrm>
            <a:prstGeom prst="rect">
              <a:avLst/>
            </a:prstGeom>
            <a:noFill/>
            <a:ln w="25400" algn="ctr">
              <a:noFill/>
              <a:miter lim="800000"/>
              <a:headEnd/>
              <a:tailEnd/>
            </a:ln>
            <a:effectLst/>
          </p:spPr>
          <p:txBody>
            <a:bodyPr>
              <a:spAutoFit/>
            </a:bodyPr>
            <a:lstStyle/>
            <a:p>
              <a:pPr algn="ctr" rtl="0">
                <a:spcBef>
                  <a:spcPct val="50000"/>
                </a:spcBef>
              </a:pPr>
              <a:r>
                <a:rPr lang="en-US" sz="1400" dirty="0">
                  <a:solidFill>
                    <a:srgbClr val="0000FF"/>
                  </a:solidFill>
                </a:rPr>
                <a:t>K</a:t>
              </a:r>
            </a:p>
          </p:txBody>
        </p:sp>
        <p:sp>
          <p:nvSpPr>
            <p:cNvPr id="309274" name="Text Box 26"/>
            <p:cNvSpPr txBox="1">
              <a:spLocks noChangeArrowheads="1"/>
            </p:cNvSpPr>
            <p:nvPr/>
          </p:nvSpPr>
          <p:spPr bwMode="auto">
            <a:xfrm>
              <a:off x="3243" y="2418"/>
              <a:ext cx="182" cy="204"/>
            </a:xfrm>
            <a:prstGeom prst="rect">
              <a:avLst/>
            </a:prstGeom>
            <a:noFill/>
            <a:ln w="25400" algn="ctr">
              <a:noFill/>
              <a:miter lim="800000"/>
              <a:headEnd/>
              <a:tailEnd/>
            </a:ln>
            <a:effectLst/>
          </p:spPr>
          <p:txBody>
            <a:bodyPr>
              <a:spAutoFit/>
            </a:bodyPr>
            <a:lstStyle/>
            <a:p>
              <a:pPr algn="ctr" rtl="0">
                <a:spcBef>
                  <a:spcPct val="50000"/>
                </a:spcBef>
              </a:pPr>
              <a:r>
                <a:rPr lang="en-US" sz="1400" dirty="0">
                  <a:solidFill>
                    <a:srgbClr val="0000FF"/>
                  </a:solidFill>
                </a:rPr>
                <a:t>K</a:t>
              </a:r>
            </a:p>
          </p:txBody>
        </p:sp>
        <p:sp>
          <p:nvSpPr>
            <p:cNvPr id="309275" name="Text Box 27"/>
            <p:cNvSpPr txBox="1">
              <a:spLocks noChangeArrowheads="1"/>
            </p:cNvSpPr>
            <p:nvPr/>
          </p:nvSpPr>
          <p:spPr bwMode="auto">
            <a:xfrm>
              <a:off x="1927" y="1525"/>
              <a:ext cx="771" cy="163"/>
            </a:xfrm>
            <a:prstGeom prst="rect">
              <a:avLst/>
            </a:prstGeom>
            <a:noFill/>
            <a:ln w="9525" algn="ctr">
              <a:noFill/>
              <a:miter lim="800000"/>
              <a:headEnd/>
              <a:tailEnd/>
            </a:ln>
            <a:effectLst/>
          </p:spPr>
          <p:txBody>
            <a:bodyPr>
              <a:spAutoFit/>
            </a:bodyPr>
            <a:lstStyle/>
            <a:p>
              <a:pPr algn="l" rtl="0">
                <a:spcBef>
                  <a:spcPct val="50000"/>
                </a:spcBef>
              </a:pPr>
              <a:r>
                <a:rPr lang="en-US" sz="1000" b="1" dirty="0"/>
                <a:t>Encryption</a:t>
              </a:r>
            </a:p>
          </p:txBody>
        </p:sp>
        <p:sp>
          <p:nvSpPr>
            <p:cNvPr id="309276" name="Text Box 28"/>
            <p:cNvSpPr txBox="1">
              <a:spLocks noChangeArrowheads="1"/>
            </p:cNvSpPr>
            <p:nvPr/>
          </p:nvSpPr>
          <p:spPr bwMode="auto">
            <a:xfrm>
              <a:off x="3061" y="1525"/>
              <a:ext cx="726" cy="163"/>
            </a:xfrm>
            <a:prstGeom prst="rect">
              <a:avLst/>
            </a:prstGeom>
            <a:noFill/>
            <a:ln w="9525" algn="ctr">
              <a:noFill/>
              <a:miter lim="800000"/>
              <a:headEnd/>
              <a:tailEnd/>
            </a:ln>
            <a:effectLst/>
          </p:spPr>
          <p:txBody>
            <a:bodyPr>
              <a:spAutoFit/>
            </a:bodyPr>
            <a:lstStyle/>
            <a:p>
              <a:pPr algn="l" rtl="0">
                <a:spcBef>
                  <a:spcPct val="50000"/>
                </a:spcBef>
              </a:pPr>
              <a:r>
                <a:rPr lang="en-US" sz="1000" b="1" dirty="0"/>
                <a:t>Decryption</a:t>
              </a:r>
            </a:p>
          </p:txBody>
        </p:sp>
        <p:sp>
          <p:nvSpPr>
            <p:cNvPr id="309277" name="Rectangle 29"/>
            <p:cNvSpPr>
              <a:spLocks noChangeArrowheads="1"/>
            </p:cNvSpPr>
            <p:nvPr/>
          </p:nvSpPr>
          <p:spPr bwMode="auto">
            <a:xfrm>
              <a:off x="1927" y="1525"/>
              <a:ext cx="545" cy="862"/>
            </a:xfrm>
            <a:prstGeom prst="rect">
              <a:avLst/>
            </a:prstGeom>
            <a:noFill/>
            <a:ln w="9525" algn="ctr">
              <a:solidFill>
                <a:schemeClr val="tx1"/>
              </a:solidFill>
              <a:miter lim="800000"/>
              <a:headEnd/>
              <a:tailEnd/>
            </a:ln>
            <a:effectLst/>
          </p:spPr>
          <p:txBody>
            <a:bodyPr wrap="none" anchor="ctr"/>
            <a:lstStyle/>
            <a:p>
              <a:endParaRPr lang="en-GB"/>
            </a:p>
          </p:txBody>
        </p:sp>
        <p:sp>
          <p:nvSpPr>
            <p:cNvPr id="309278" name="Rectangle 30"/>
            <p:cNvSpPr>
              <a:spLocks noChangeArrowheads="1"/>
            </p:cNvSpPr>
            <p:nvPr/>
          </p:nvSpPr>
          <p:spPr bwMode="auto">
            <a:xfrm>
              <a:off x="3061" y="1525"/>
              <a:ext cx="545" cy="862"/>
            </a:xfrm>
            <a:prstGeom prst="rect">
              <a:avLst/>
            </a:prstGeom>
            <a:noFill/>
            <a:ln w="9525" algn="ctr">
              <a:solidFill>
                <a:schemeClr val="tx1"/>
              </a:solidFill>
              <a:miter lim="800000"/>
              <a:headEnd/>
              <a:tailEnd/>
            </a:ln>
            <a:effectLst/>
          </p:spPr>
          <p:txBody>
            <a:bodyPr wrap="none" anchor="ctr"/>
            <a:lstStyle/>
            <a:p>
              <a:endParaRPr lang="en-GB"/>
            </a:p>
          </p:txBody>
        </p:sp>
      </p:grpSp>
      <p:sp>
        <p:nvSpPr>
          <p:cNvPr id="309279" name="Text Box 31"/>
          <p:cNvSpPr txBox="1">
            <a:spLocks noChangeArrowheads="1"/>
          </p:cNvSpPr>
          <p:nvPr/>
        </p:nvSpPr>
        <p:spPr bwMode="auto">
          <a:xfrm>
            <a:off x="738095" y="1266976"/>
            <a:ext cx="2673267" cy="297846"/>
          </a:xfrm>
          <a:prstGeom prst="rect">
            <a:avLst/>
          </a:prstGeom>
          <a:noFill/>
          <a:ln w="9525" algn="ctr">
            <a:noFill/>
            <a:miter lim="800000"/>
            <a:headEnd/>
            <a:tailEnd/>
          </a:ln>
          <a:effectLst/>
        </p:spPr>
        <p:txBody>
          <a:bodyPr lIns="88340" tIns="44170" rIns="88340" bIns="44170">
            <a:spAutoFit/>
          </a:bodyPr>
          <a:lstStyle/>
          <a:p>
            <a:pPr marL="331276" indent="-331276">
              <a:lnSpc>
                <a:spcPct val="90000"/>
              </a:lnSpc>
              <a:spcBef>
                <a:spcPct val="50000"/>
              </a:spcBef>
            </a:pPr>
            <a:r>
              <a:rPr lang="en-US" sz="1500" b="1" dirty="0"/>
              <a:t>A Simple Example</a:t>
            </a:r>
          </a:p>
        </p:txBody>
      </p:sp>
      <p:sp>
        <p:nvSpPr>
          <p:cNvPr id="309280" name="Text Box 32"/>
          <p:cNvSpPr txBox="1">
            <a:spLocks noChangeArrowheads="1"/>
          </p:cNvSpPr>
          <p:nvPr/>
        </p:nvSpPr>
        <p:spPr bwMode="auto">
          <a:xfrm>
            <a:off x="668318" y="5323417"/>
            <a:ext cx="7805815" cy="689367"/>
          </a:xfrm>
          <a:prstGeom prst="rect">
            <a:avLst/>
          </a:prstGeom>
          <a:noFill/>
          <a:ln w="9525" algn="ctr">
            <a:noFill/>
            <a:miter lim="800000"/>
            <a:headEnd/>
            <a:tailEnd/>
          </a:ln>
          <a:effectLst/>
        </p:spPr>
        <p:txBody>
          <a:bodyPr lIns="88340" tIns="44170" rIns="88340" bIns="44170">
            <a:spAutoFit/>
          </a:bodyPr>
          <a:lstStyle/>
          <a:p>
            <a:pPr marL="331276" indent="-331276" algn="ctr">
              <a:spcBef>
                <a:spcPct val="50000"/>
              </a:spcBef>
            </a:pPr>
            <a:r>
              <a:rPr lang="en-US" sz="1500" b="1" dirty="0"/>
              <a:t>In design a general Stream Cipher, </a:t>
            </a:r>
          </a:p>
          <a:p>
            <a:pPr marL="331276" indent="-331276" algn="ctr">
              <a:spcBef>
                <a:spcPct val="50000"/>
              </a:spcBef>
            </a:pPr>
            <a:r>
              <a:rPr lang="en-US" sz="1500" b="1" dirty="0"/>
              <a:t>usually we consider a One Time Pad which uses a short uniform secret key.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92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92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92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2" grpId="0"/>
      <p:bldP spid="309279" grpId="0"/>
      <p:bldP spid="30928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user\Desktop\his7.jpg"/>
          <p:cNvPicPr>
            <a:picLocks noChangeAspect="1" noChangeArrowheads="1"/>
          </p:cNvPicPr>
          <p:nvPr/>
        </p:nvPicPr>
        <p:blipFill>
          <a:blip r:embed="rId2" cstate="print"/>
          <a:srcRect/>
          <a:stretch>
            <a:fillRect/>
          </a:stretch>
        </p:blipFill>
        <p:spPr bwMode="auto">
          <a:xfrm>
            <a:off x="1187624" y="0"/>
            <a:ext cx="5784379" cy="743791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user\Desktop\his9.jpg"/>
          <p:cNvPicPr>
            <a:picLocks noChangeAspect="1" noChangeArrowheads="1"/>
          </p:cNvPicPr>
          <p:nvPr/>
        </p:nvPicPr>
        <p:blipFill>
          <a:blip r:embed="rId2" cstate="print"/>
          <a:srcRect/>
          <a:stretch>
            <a:fillRect/>
          </a:stretch>
        </p:blipFill>
        <p:spPr bwMode="auto">
          <a:xfrm>
            <a:off x="1907704" y="0"/>
            <a:ext cx="5592093" cy="719066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user\Desktop\his8.jpg"/>
          <p:cNvPicPr>
            <a:picLocks noChangeAspect="1" noChangeArrowheads="1"/>
          </p:cNvPicPr>
          <p:nvPr/>
        </p:nvPicPr>
        <p:blipFill>
          <a:blip r:embed="rId2" cstate="print"/>
          <a:srcRect/>
          <a:stretch>
            <a:fillRect/>
          </a:stretch>
        </p:blipFill>
        <p:spPr bwMode="auto">
          <a:xfrm>
            <a:off x="1331640" y="260648"/>
            <a:ext cx="6720483" cy="864161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7" name="Rectangle 3"/>
          <p:cNvSpPr>
            <a:spLocks noGrp="1" noChangeArrowheads="1"/>
          </p:cNvSpPr>
          <p:nvPr>
            <p:ph type="body" idx="1"/>
          </p:nvPr>
        </p:nvSpPr>
        <p:spPr/>
        <p:txBody>
          <a:bodyPr/>
          <a:lstStyle/>
          <a:p>
            <a:pPr lvl="4" eaLnBrk="1" hangingPunct="1">
              <a:defRPr/>
            </a:pPr>
            <a:endParaRPr lang="en-US" smtClean="0"/>
          </a:p>
        </p:txBody>
      </p:sp>
      <p:pic>
        <p:nvPicPr>
          <p:cNvPr id="12291" name="Picture 4" descr="test 001"/>
          <p:cNvPicPr>
            <a:picLocks noChangeAspect="1" noChangeArrowheads="1"/>
          </p:cNvPicPr>
          <p:nvPr/>
        </p:nvPicPr>
        <p:blipFill>
          <a:blip r:embed="rId2" cstate="print"/>
          <a:srcRect/>
          <a:stretch>
            <a:fillRect/>
          </a:stretch>
        </p:blipFill>
        <p:spPr bwMode="auto">
          <a:xfrm>
            <a:off x="159468" y="0"/>
            <a:ext cx="8984532" cy="71876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test 002"/>
          <p:cNvPicPr>
            <a:picLocks noChangeAspect="1" noChangeArrowheads="1"/>
          </p:cNvPicPr>
          <p:nvPr/>
        </p:nvPicPr>
        <p:blipFill>
          <a:blip r:embed="rId2" cstate="print"/>
          <a:srcRect l="-444" r="-665" b="-646"/>
          <a:stretch>
            <a:fillRect/>
          </a:stretch>
        </p:blipFill>
        <p:spPr bwMode="auto">
          <a:xfrm rot="16200000">
            <a:off x="1287738" y="-1287738"/>
            <a:ext cx="7018596" cy="95940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5" name="Rectangle 3"/>
          <p:cNvSpPr>
            <a:spLocks noGrp="1" noChangeArrowheads="1"/>
          </p:cNvSpPr>
          <p:nvPr>
            <p:ph type="body" idx="1"/>
          </p:nvPr>
        </p:nvSpPr>
        <p:spPr/>
        <p:txBody>
          <a:bodyPr/>
          <a:lstStyle/>
          <a:p>
            <a:pPr eaLnBrk="1" hangingPunct="1">
              <a:defRPr/>
            </a:pPr>
            <a:endParaRPr lang="en-US" smtClean="0"/>
          </a:p>
        </p:txBody>
      </p:sp>
      <p:pic>
        <p:nvPicPr>
          <p:cNvPr id="14339" name="Picture 4" descr="test 003"/>
          <p:cNvPicPr>
            <a:picLocks noChangeAspect="1" noChangeArrowheads="1"/>
          </p:cNvPicPr>
          <p:nvPr/>
        </p:nvPicPr>
        <p:blipFill>
          <a:blip r:embed="rId2" cstate="print"/>
          <a:srcRect/>
          <a:stretch>
            <a:fillRect/>
          </a:stretch>
        </p:blipFill>
        <p:spPr bwMode="auto">
          <a:xfrm rot="16200000">
            <a:off x="171040" y="-1603087"/>
            <a:ext cx="8426405" cy="99936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err="1" smtClean="0">
                <a:solidFill>
                  <a:schemeClr val="bg1"/>
                </a:solidFill>
                <a:latin typeface="Kunstler Script" pitchFamily="66" charset="0"/>
              </a:rPr>
              <a:t>Saeed</a:t>
            </a:r>
            <a:r>
              <a:rPr lang="en-US" b="1" dirty="0" smtClean="0">
                <a:solidFill>
                  <a:schemeClr val="bg1"/>
                </a:solidFill>
                <a:latin typeface="Kunstler Script" pitchFamily="66" charset="0"/>
              </a:rPr>
              <a:t> </a:t>
            </a:r>
            <a:r>
              <a:rPr lang="en-US" b="1" dirty="0" err="1" smtClean="0">
                <a:solidFill>
                  <a:schemeClr val="bg1"/>
                </a:solidFill>
                <a:latin typeface="Kunstler Script" pitchFamily="66" charset="0"/>
              </a:rPr>
              <a:t>seyed</a:t>
            </a:r>
            <a:r>
              <a:rPr lang="en-US" b="1" dirty="0" smtClean="0">
                <a:solidFill>
                  <a:schemeClr val="bg1"/>
                </a:solidFill>
                <a:latin typeface="Kunstler Script" pitchFamily="66" charset="0"/>
              </a:rPr>
              <a:t> </a:t>
            </a:r>
            <a:r>
              <a:rPr lang="en-US" b="1" dirty="0" err="1" smtClean="0">
                <a:solidFill>
                  <a:schemeClr val="bg1"/>
                </a:solidFill>
                <a:latin typeface="Kunstler Script" pitchFamily="66" charset="0"/>
              </a:rPr>
              <a:t>Agha</a:t>
            </a:r>
            <a:r>
              <a:rPr lang="en-US" b="1" dirty="0" smtClean="0">
                <a:solidFill>
                  <a:schemeClr val="bg1"/>
                </a:solidFill>
                <a:latin typeface="Kunstler Script" pitchFamily="66" charset="0"/>
              </a:rPr>
              <a:t> </a:t>
            </a:r>
            <a:r>
              <a:rPr lang="en-US" b="1" dirty="0" err="1" smtClean="0">
                <a:solidFill>
                  <a:schemeClr val="bg1"/>
                </a:solidFill>
                <a:latin typeface="Kunstler Script" pitchFamily="66" charset="0"/>
              </a:rPr>
              <a:t>Banihashemi</a:t>
            </a:r>
            <a:r>
              <a:rPr lang="en-US" b="1" dirty="0" smtClean="0">
                <a:solidFill>
                  <a:schemeClr val="bg1"/>
                </a:solidFill>
                <a:latin typeface="Kunstler Script" pitchFamily="66" charset="0"/>
              </a:rPr>
              <a:t/>
            </a:r>
            <a:br>
              <a:rPr lang="en-US" b="1" dirty="0" smtClean="0">
                <a:solidFill>
                  <a:schemeClr val="bg1"/>
                </a:solidFill>
                <a:latin typeface="Kunstler Script" pitchFamily="66" charset="0"/>
              </a:rPr>
            </a:br>
            <a:r>
              <a:rPr lang="en-US" b="1" dirty="0" smtClean="0">
                <a:solidFill>
                  <a:schemeClr val="bg1"/>
                </a:solidFill>
                <a:latin typeface="Kunstler Script" pitchFamily="66" charset="0"/>
              </a:rPr>
              <a:t>School of International Relation of </a:t>
            </a:r>
            <a:r>
              <a:rPr lang="en-US" b="1" dirty="0" err="1" smtClean="0">
                <a:solidFill>
                  <a:schemeClr val="bg1"/>
                </a:solidFill>
                <a:latin typeface="Kunstler Script" pitchFamily="66" charset="0"/>
              </a:rPr>
              <a:t>Minisrty</a:t>
            </a:r>
            <a:r>
              <a:rPr lang="en-US" b="1" dirty="0" smtClean="0">
                <a:solidFill>
                  <a:schemeClr val="bg1"/>
                </a:solidFill>
                <a:latin typeface="Kunstler Script" pitchFamily="66" charset="0"/>
              </a:rPr>
              <a:t> of </a:t>
            </a:r>
            <a:r>
              <a:rPr lang="en-US" b="1" dirty="0" err="1" smtClean="0">
                <a:solidFill>
                  <a:schemeClr val="bg1"/>
                </a:solidFill>
                <a:latin typeface="Kunstler Script" pitchFamily="66" charset="0"/>
              </a:rPr>
              <a:t>Forigen</a:t>
            </a:r>
            <a:r>
              <a:rPr lang="en-US" b="1" dirty="0" smtClean="0">
                <a:solidFill>
                  <a:schemeClr val="bg1"/>
                </a:solidFill>
                <a:latin typeface="Kunstler Script" pitchFamily="66" charset="0"/>
              </a:rPr>
              <a:t> Affairs of </a:t>
            </a:r>
            <a:r>
              <a:rPr lang="en-US" b="1" dirty="0" err="1" smtClean="0">
                <a:solidFill>
                  <a:schemeClr val="bg1"/>
                </a:solidFill>
                <a:latin typeface="Kunstler Script" pitchFamily="66" charset="0"/>
              </a:rPr>
              <a:t>I.R.Iran</a:t>
            </a:r>
            <a:endParaRPr lang="en-GB" b="1" dirty="0">
              <a:solidFill>
                <a:schemeClr val="bg1"/>
              </a:solidFill>
              <a:latin typeface="Kunstler Script" pitchFamily="66" charset="0"/>
            </a:endParaRPr>
          </a:p>
        </p:txBody>
      </p:sp>
      <p:sp>
        <p:nvSpPr>
          <p:cNvPr id="3" name="Subtitle 2"/>
          <p:cNvSpPr>
            <a:spLocks noGrp="1"/>
          </p:cNvSpPr>
          <p:nvPr>
            <p:ph type="subTitle" idx="1"/>
          </p:nvPr>
        </p:nvSpPr>
        <p:spPr/>
        <p:txBody>
          <a:bodyPr>
            <a:normAutofit fontScale="47500" lnSpcReduction="20000"/>
          </a:bodyPr>
          <a:lstStyle/>
          <a:p>
            <a:r>
              <a:rPr lang="en-US" b="1" dirty="0" err="1" smtClean="0">
                <a:solidFill>
                  <a:schemeClr val="bg1"/>
                </a:solidFill>
                <a:latin typeface="Kunstler Script" pitchFamily="66" charset="0"/>
              </a:rPr>
              <a:t>Embassador</a:t>
            </a:r>
            <a:r>
              <a:rPr lang="en-US" b="1" dirty="0" smtClean="0">
                <a:solidFill>
                  <a:schemeClr val="bg1"/>
                </a:solidFill>
                <a:latin typeface="Kunstler Script" pitchFamily="66" charset="0"/>
              </a:rPr>
              <a:t> of </a:t>
            </a:r>
            <a:r>
              <a:rPr lang="en-US" b="1" dirty="0" err="1" smtClean="0">
                <a:solidFill>
                  <a:schemeClr val="bg1"/>
                </a:solidFill>
                <a:latin typeface="Kunstler Script" pitchFamily="66" charset="0"/>
              </a:rPr>
              <a:t>I.R.Iran</a:t>
            </a:r>
            <a:r>
              <a:rPr lang="en-US" b="1" dirty="0" smtClean="0">
                <a:solidFill>
                  <a:schemeClr val="bg1"/>
                </a:solidFill>
                <a:latin typeface="Kunstler Script" pitchFamily="66" charset="0"/>
              </a:rPr>
              <a:t> in Hungary –Budapest</a:t>
            </a:r>
          </a:p>
          <a:p>
            <a:r>
              <a:rPr lang="en-US" b="1" dirty="0" smtClean="0">
                <a:solidFill>
                  <a:schemeClr val="bg1"/>
                </a:solidFill>
                <a:latin typeface="Kunstler Script" pitchFamily="66" charset="0"/>
                <a:hlinkClick r:id="rId2"/>
              </a:rPr>
              <a:t>embiran@nextra.hu</a:t>
            </a:r>
            <a:endParaRPr lang="en-US" b="1" dirty="0" smtClean="0">
              <a:solidFill>
                <a:schemeClr val="bg1"/>
              </a:solidFill>
              <a:latin typeface="Kunstler Script" pitchFamily="66" charset="0"/>
            </a:endParaRPr>
          </a:p>
          <a:p>
            <a:r>
              <a:rPr lang="en-US" sz="8600" b="1" dirty="0" smtClean="0">
                <a:solidFill>
                  <a:schemeClr val="bg1"/>
                </a:solidFill>
                <a:latin typeface="Kunstler Script" pitchFamily="66" charset="0"/>
              </a:rPr>
              <a:t>www.ircypt.com</a:t>
            </a:r>
          </a:p>
          <a:p>
            <a:r>
              <a:rPr lang="en-US" b="1" dirty="0" smtClean="0">
                <a:solidFill>
                  <a:schemeClr val="bg1"/>
                </a:solidFill>
                <a:latin typeface="Kunstler Script" pitchFamily="66" charset="0"/>
              </a:rPr>
              <a:t>21.sept.2010</a:t>
            </a:r>
          </a:p>
          <a:p>
            <a:r>
              <a:rPr lang="en-US" b="1" dirty="0" smtClean="0">
                <a:solidFill>
                  <a:schemeClr val="bg1"/>
                </a:solidFill>
                <a:latin typeface="Kunstler Script" pitchFamily="66" charset="0"/>
              </a:rPr>
              <a:t>BME</a:t>
            </a:r>
            <a:endParaRPr lang="en-GB" b="1" dirty="0">
              <a:solidFill>
                <a:schemeClr val="bg1"/>
              </a:solidFill>
              <a:latin typeface="Kunstler Script" pitchFamily="66"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32EB1CAE-BEF1-4C0F-841F-08004B10FA11}" type="slidenum">
              <a:rPr lang="ar-SA"/>
              <a:pPr/>
              <a:t>20</a:t>
            </a:fld>
            <a:endParaRPr lang="en-GB"/>
          </a:p>
        </p:txBody>
      </p:sp>
      <p:pic>
        <p:nvPicPr>
          <p:cNvPr id="245762" name="Picture 2"/>
          <p:cNvPicPr>
            <a:picLocks noGrp="1" noChangeAspect="1" noChangeArrowheads="1"/>
          </p:cNvPicPr>
          <p:nvPr>
            <p:ph type="body" idx="1"/>
          </p:nvPr>
        </p:nvPicPr>
        <p:blipFill>
          <a:blip r:embed="rId2" cstate="print"/>
          <a:srcRect/>
          <a:stretch>
            <a:fillRect/>
          </a:stretch>
        </p:blipFill>
        <p:spPr>
          <a:xfrm>
            <a:off x="0" y="260648"/>
            <a:ext cx="9182956" cy="5399896"/>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icture 003"/>
          <p:cNvPicPr>
            <a:picLocks noChangeAspect="1" noChangeArrowheads="1"/>
          </p:cNvPicPr>
          <p:nvPr/>
        </p:nvPicPr>
        <p:blipFill>
          <a:blip r:embed="rId2" cstate="print"/>
          <a:srcRect/>
          <a:stretch>
            <a:fillRect/>
          </a:stretch>
        </p:blipFill>
        <p:spPr bwMode="auto">
          <a:xfrm>
            <a:off x="1974850" y="-228600"/>
            <a:ext cx="5194300"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7" name="Rectangle 3"/>
          <p:cNvSpPr>
            <a:spLocks noGrp="1" noChangeArrowheads="1"/>
          </p:cNvSpPr>
          <p:nvPr>
            <p:ph type="body" idx="1"/>
          </p:nvPr>
        </p:nvSpPr>
        <p:spPr>
          <a:xfrm>
            <a:off x="-324544" y="260350"/>
            <a:ext cx="9468544" cy="6913066"/>
          </a:xfrm>
        </p:spPr>
        <p:txBody>
          <a:bodyPr/>
          <a:lstStyle/>
          <a:p>
            <a:pPr eaLnBrk="1" hangingPunct="1">
              <a:lnSpc>
                <a:spcPct val="80000"/>
              </a:lnSpc>
              <a:defRPr/>
            </a:pPr>
            <a:r>
              <a:rPr lang="en-US" sz="2000" b="1" dirty="0" smtClean="0"/>
              <a:t>(608) GIUDICANDO CHE CON NESSUNA COSA SI POSSA RESTITUIRE PIU SANTA  A  QUESTEO REGNOCHE CON MANDRA A LA GUERRA RICUPERATION DE BENI REGII MOSCO PER SMALTIRE INQUESO MODO I MALI UMORI CHE TURBANO LA RELIGION  CATTOLICA ET INANZ (I) LA SUA PARTITA HA DATO MOLTO INDRIZZO A QUESTO CONSIGLIO ET NE HA LASSATO A ME PARTICOLAR ORDINE ET BENCHE LI HEREETICI TEMANO MOLTO CHE IL RE ABBIA DA DARE IN QUSTED SUA SANTITA ET LO DANNANO NONDIMENO CAMMINA MOLTO BENE ET CON SECRETEZZA SECOND CHE BISOGNA ET SI VA OGNI GIORNO    GUADAGNANDO QUALCUNO CON QUESTI GIRORNI IL CASTELLANO DI SENDOOMIRIA CHE E,PERSONA DI LINGUA ET D,AUTOITA,FRA LI HERETICI HA SOTTOSCRITTO A QUESTO PARERE </a:t>
            </a:r>
          </a:p>
          <a:p>
            <a:pPr eaLnBrk="1" hangingPunct="1">
              <a:lnSpc>
                <a:spcPct val="80000"/>
              </a:lnSpc>
              <a:defRPr/>
            </a:pPr>
            <a:r>
              <a:rPr lang="en-US" sz="2000" b="1" dirty="0" smtClean="0"/>
              <a:t>IN GASA DE ? DOPO AVERCI FATTO MOLTO RESISTENZA</a:t>
            </a:r>
          </a:p>
          <a:p>
            <a:pPr eaLnBrk="1" hangingPunct="1">
              <a:lnSpc>
                <a:spcPct val="80000"/>
              </a:lnSpc>
              <a:defRPr/>
            </a:pPr>
            <a:r>
              <a:rPr lang="en-US" sz="2000" b="1" dirty="0" smtClean="0"/>
              <a:t>508 HA MOSTATO MOLTO TRVAGLIO CHE IL RE ABBIA RIMESSO LE COSE SUE A LA DIETA ET IO HO VEDUTO UNA LETTERA DEL BASINO SECRETARIO DEL RE  CHRI STIANISSIMO CHE VENENDO DI 308 HA PARLATO IN 108 CON ESSA 508 CHE SCRIVE CHE PRE MOLTO CHE ABBIA FATTO NON LI..E PARSO DI LASSAR PUNTO AQUETATO LANIMO SUO.</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icture 002"/>
          <p:cNvPicPr>
            <a:picLocks noChangeAspect="1" noChangeArrowheads="1"/>
          </p:cNvPicPr>
          <p:nvPr/>
        </p:nvPicPr>
        <p:blipFill>
          <a:blip r:embed="rId2" cstate="print"/>
          <a:srcRect/>
          <a:stretch>
            <a:fillRect/>
          </a:stretch>
        </p:blipFill>
        <p:spPr bwMode="auto">
          <a:xfrm rot="5400000">
            <a:off x="1792288" y="-960438"/>
            <a:ext cx="5559425" cy="87788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5" name="Rectangle 3"/>
          <p:cNvSpPr>
            <a:spLocks noGrp="1" noChangeArrowheads="1"/>
          </p:cNvSpPr>
          <p:nvPr>
            <p:ph type="body" idx="1"/>
          </p:nvPr>
        </p:nvSpPr>
        <p:spPr/>
        <p:txBody>
          <a:bodyPr/>
          <a:lstStyle/>
          <a:p>
            <a:pPr algn="r" rtl="1" eaLnBrk="1" hangingPunct="1">
              <a:defRPr/>
            </a:pPr>
            <a:r>
              <a:rPr lang="ar-SA" sz="2000" b="1" smtClean="0"/>
              <a:t>الف ب پ ت ج چ ح خ دذ رز ژ س ش ص ض ط ظ ع غ ف ق ك گ ل م ن و ه ي</a:t>
            </a:r>
            <a:r>
              <a:rPr lang="ar-SA" sz="2000" smtClean="0"/>
              <a:t> </a:t>
            </a:r>
            <a:endParaRPr lang="en-US" sz="2000" smtClean="0"/>
          </a:p>
        </p:txBody>
      </p:sp>
      <p:sp>
        <p:nvSpPr>
          <p:cNvPr id="41987" name="Rectangle 9"/>
          <p:cNvSpPr>
            <a:spLocks noChangeArrowheads="1"/>
          </p:cNvSpPr>
          <p:nvPr/>
        </p:nvSpPr>
        <p:spPr bwMode="auto">
          <a:xfrm>
            <a:off x="1547813" y="2276475"/>
            <a:ext cx="6407150" cy="3565525"/>
          </a:xfrm>
          <a:prstGeom prst="rect">
            <a:avLst/>
          </a:prstGeom>
          <a:noFill/>
          <a:ln w="9525">
            <a:noFill/>
            <a:miter lim="800000"/>
            <a:headEnd/>
            <a:tailEnd/>
          </a:ln>
        </p:spPr>
        <p:txBody>
          <a:bodyPr wrap="none" anchor="ctr">
            <a:spAutoFit/>
          </a:bodyPr>
          <a:lstStyle/>
          <a:p>
            <a:pPr algn="ctr" rtl="1"/>
            <a:r>
              <a:rPr lang="ar-SA" sz="1400" b="1">
                <a:solidFill>
                  <a:srgbClr val="000000"/>
                </a:solidFill>
                <a:latin typeface="Arial" charset="0"/>
                <a:ea typeface="Times New Roman" pitchFamily="18" charset="0"/>
                <a:cs typeface="Traditional Arabic" pitchFamily="2" charset="-78"/>
              </a:rPr>
              <a:t>                        .                                                               .</a:t>
            </a:r>
            <a:endParaRPr lang="en-US" sz="1100">
              <a:latin typeface="Arial" charset="0"/>
              <a:ea typeface="Times New Roman" pitchFamily="18" charset="0"/>
              <a:cs typeface="Traditional Arabic" pitchFamily="2" charset="-78"/>
            </a:endParaRPr>
          </a:p>
          <a:p>
            <a:pPr algn="ctr" rtl="1" eaLnBrk="0" hangingPunct="0"/>
            <a:r>
              <a:rPr lang="ar-SA" sz="1400" b="1">
                <a:solidFill>
                  <a:srgbClr val="000000"/>
                </a:solidFill>
                <a:latin typeface="Arial" charset="0"/>
                <a:ea typeface="Times New Roman" pitchFamily="18" charset="0"/>
                <a:cs typeface="Traditional Arabic" pitchFamily="2" charset="-78"/>
              </a:rPr>
              <a:t>                                                                                      .          .</a:t>
            </a:r>
            <a:endParaRPr lang="en-US" sz="1100">
              <a:latin typeface="Arial" charset="0"/>
            </a:endParaRPr>
          </a:p>
          <a:p>
            <a:pPr algn="ctr" rtl="1" eaLnBrk="0" hangingPunct="0"/>
            <a:r>
              <a:rPr lang="ar-SA" sz="1400" b="1">
                <a:solidFill>
                  <a:srgbClr val="000000"/>
                </a:solidFill>
                <a:latin typeface="Arial" charset="0"/>
                <a:cs typeface="Traditional Arabic" pitchFamily="2" charset="-78"/>
              </a:rPr>
              <a:t>                                         .</a:t>
            </a:r>
            <a:endParaRPr lang="en-US" sz="1100">
              <a:latin typeface="Arial" charset="0"/>
            </a:endParaRPr>
          </a:p>
          <a:p>
            <a:pPr algn="ctr"/>
            <a:r>
              <a:rPr lang="ar-SA"/>
              <a:t> </a:t>
            </a:r>
            <a:r>
              <a:rPr lang="ar-SA" b="1"/>
              <a:t>.                                                               .</a:t>
            </a:r>
          </a:p>
          <a:p>
            <a:pPr algn="ctr"/>
            <a:r>
              <a:rPr lang="ar-SA" b="1"/>
              <a:t>                                                                                      .          .</a:t>
            </a:r>
          </a:p>
          <a:p>
            <a:pPr algn="ctr"/>
            <a:r>
              <a:rPr lang="ar-SA" b="1"/>
              <a:t>                                         .</a:t>
            </a:r>
          </a:p>
          <a:p>
            <a:pPr algn="ctr"/>
            <a:r>
              <a:rPr lang="ar-SA" b="1"/>
              <a:t>.                                                              .</a:t>
            </a:r>
          </a:p>
          <a:p>
            <a:pPr algn="ctr"/>
            <a:r>
              <a:rPr lang="ar-SA" b="1"/>
              <a:t>             .                                                                                  .</a:t>
            </a:r>
          </a:p>
          <a:p>
            <a:pPr algn="ctr"/>
            <a:r>
              <a:rPr lang="ar-SA" b="1"/>
              <a:t>                                         . </a:t>
            </a:r>
          </a:p>
          <a:p>
            <a:pPr algn="ctr"/>
            <a:r>
              <a:rPr lang="ar-SA" b="1"/>
              <a:t>             .</a:t>
            </a:r>
            <a:r>
              <a:rPr lang="ar-SA"/>
              <a:t> </a:t>
            </a:r>
            <a:r>
              <a:rPr lang="ar-SA" sz="1400" b="1">
                <a:solidFill>
                  <a:srgbClr val="000000"/>
                </a:solidFill>
                <a:latin typeface="Arial" charset="0"/>
                <a:cs typeface="Traditional Arabic" pitchFamily="2" charset="-78"/>
              </a:rPr>
              <a:t>.                                                              .</a:t>
            </a:r>
            <a:endParaRPr lang="en-US" sz="1100">
              <a:latin typeface="Arial" charset="0"/>
            </a:endParaRPr>
          </a:p>
          <a:p>
            <a:pPr algn="ctr" rtl="1" eaLnBrk="0" hangingPunct="0"/>
            <a:r>
              <a:rPr lang="ar-SA" sz="1400" b="1">
                <a:solidFill>
                  <a:srgbClr val="000000"/>
                </a:solidFill>
                <a:latin typeface="Arial" charset="0"/>
                <a:cs typeface="Traditional Arabic" pitchFamily="2" charset="-78"/>
              </a:rPr>
              <a:t>             .                                                                                  .</a:t>
            </a:r>
            <a:endParaRPr lang="en-US" sz="1100">
              <a:latin typeface="Arial" charset="0"/>
            </a:endParaRPr>
          </a:p>
          <a:p>
            <a:pPr algn="ctr" rtl="1" eaLnBrk="0" hangingPunct="0"/>
            <a:r>
              <a:rPr lang="ar-SA" sz="1400" b="1">
                <a:solidFill>
                  <a:srgbClr val="000000"/>
                </a:solidFill>
                <a:latin typeface="Arial" charset="0"/>
                <a:cs typeface="Traditional Arabic" pitchFamily="2" charset="-78"/>
              </a:rPr>
              <a:t>                                         . </a:t>
            </a:r>
            <a:endParaRPr lang="en-US" sz="1100">
              <a:latin typeface="Arial" charset="0"/>
            </a:endParaRPr>
          </a:p>
          <a:p>
            <a:pPr algn="ctr" rtl="1" eaLnBrk="0" hangingPunct="0"/>
            <a:r>
              <a:rPr lang="ar-SA" sz="1400" b="1">
                <a:solidFill>
                  <a:srgbClr val="000000"/>
                </a:solidFill>
                <a:latin typeface="Arial" charset="0"/>
                <a:cs typeface="Traditional Arabic" pitchFamily="2" charset="-78"/>
              </a:rPr>
              <a:t>             . </a:t>
            </a:r>
            <a:endParaRPr lang="en-US" sz="1100">
              <a:latin typeface="Arial" charset="0"/>
            </a:endParaRPr>
          </a:p>
          <a:p>
            <a:pPr algn="ctr" eaLnBrk="0" hangingPunct="0"/>
            <a:endParaRPr lang="en-US">
              <a:latin typeface="Arial" charset="0"/>
            </a:endParaRPr>
          </a:p>
        </p:txBody>
      </p:sp>
      <p:sp>
        <p:nvSpPr>
          <p:cNvPr id="41988" name="Line 11"/>
          <p:cNvSpPr>
            <a:spLocks noChangeShapeType="1"/>
          </p:cNvSpPr>
          <p:nvPr/>
        </p:nvSpPr>
        <p:spPr bwMode="auto">
          <a:xfrm>
            <a:off x="1258888" y="5805488"/>
            <a:ext cx="6985000" cy="0"/>
          </a:xfrm>
          <a:prstGeom prst="line">
            <a:avLst/>
          </a:prstGeom>
          <a:noFill/>
          <a:ln w="9525">
            <a:solidFill>
              <a:schemeClr val="tx1"/>
            </a:solidFill>
            <a:round/>
            <a:headEnd/>
            <a:tailEnd/>
          </a:ln>
        </p:spPr>
        <p:txBody>
          <a:bodyPr/>
          <a:lstStyle/>
          <a:p>
            <a:endParaRPr lang="en-GB"/>
          </a:p>
        </p:txBody>
      </p:sp>
      <p:sp>
        <p:nvSpPr>
          <p:cNvPr id="41989" name="Line 14"/>
          <p:cNvSpPr>
            <a:spLocks noChangeShapeType="1"/>
          </p:cNvSpPr>
          <p:nvPr/>
        </p:nvSpPr>
        <p:spPr bwMode="auto">
          <a:xfrm flipH="1" flipV="1">
            <a:off x="8101013" y="2565400"/>
            <a:ext cx="71437" cy="3311525"/>
          </a:xfrm>
          <a:prstGeom prst="line">
            <a:avLst/>
          </a:prstGeom>
          <a:noFill/>
          <a:ln w="9525">
            <a:solidFill>
              <a:schemeClr val="tx1"/>
            </a:solidFill>
            <a:round/>
            <a:headEnd/>
            <a:tailEnd/>
          </a:ln>
        </p:spPr>
        <p:txBody>
          <a:bodyPr/>
          <a:lstStyle/>
          <a:p>
            <a:endParaRPr lang="en-GB"/>
          </a:p>
        </p:txBody>
      </p:sp>
      <p:sp>
        <p:nvSpPr>
          <p:cNvPr id="41990" name="Line 16"/>
          <p:cNvSpPr>
            <a:spLocks noChangeShapeType="1"/>
          </p:cNvSpPr>
          <p:nvPr/>
        </p:nvSpPr>
        <p:spPr bwMode="auto">
          <a:xfrm flipV="1">
            <a:off x="1331913" y="2349500"/>
            <a:ext cx="0" cy="3455988"/>
          </a:xfrm>
          <a:prstGeom prst="line">
            <a:avLst/>
          </a:prstGeom>
          <a:noFill/>
          <a:ln w="9525">
            <a:solidFill>
              <a:schemeClr val="tx1"/>
            </a:solidFill>
            <a:round/>
            <a:headEnd/>
            <a:tailEnd/>
          </a:ln>
        </p:spPr>
        <p:txBody>
          <a:bodyPr/>
          <a:lstStyle/>
          <a:p>
            <a:endParaRPr lang="en-GB"/>
          </a:p>
        </p:txBody>
      </p:sp>
      <p:sp>
        <p:nvSpPr>
          <p:cNvPr id="41991" name="Line 17"/>
          <p:cNvSpPr>
            <a:spLocks noChangeShapeType="1"/>
          </p:cNvSpPr>
          <p:nvPr/>
        </p:nvSpPr>
        <p:spPr bwMode="auto">
          <a:xfrm>
            <a:off x="1258888" y="2420938"/>
            <a:ext cx="6842125" cy="71437"/>
          </a:xfrm>
          <a:prstGeom prst="line">
            <a:avLst/>
          </a:prstGeom>
          <a:noFill/>
          <a:ln w="9525">
            <a:solidFill>
              <a:schemeClr val="tx1"/>
            </a:solidFill>
            <a:round/>
            <a:headEnd/>
            <a:tailEnd/>
          </a:ln>
        </p:spPr>
        <p:txBody>
          <a:bodyPr/>
          <a:lstStyle/>
          <a:p>
            <a:endParaRPr lang="en-GB"/>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user\Desktop\his10.jpg"/>
          <p:cNvPicPr>
            <a:picLocks noChangeAspect="1" noChangeArrowheads="1"/>
          </p:cNvPicPr>
          <p:nvPr/>
        </p:nvPicPr>
        <p:blipFill>
          <a:blip r:embed="rId2" cstate="print"/>
          <a:srcRect/>
          <a:stretch>
            <a:fillRect/>
          </a:stretch>
        </p:blipFill>
        <p:spPr bwMode="auto">
          <a:xfrm>
            <a:off x="2051720" y="0"/>
            <a:ext cx="5176285" cy="6655988"/>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Users\user\Desktop\his20.jpg"/>
          <p:cNvPicPr>
            <a:picLocks noChangeAspect="1" noChangeArrowheads="1"/>
          </p:cNvPicPr>
          <p:nvPr/>
        </p:nvPicPr>
        <p:blipFill>
          <a:blip r:embed="rId2" cstate="print"/>
          <a:srcRect/>
          <a:stretch>
            <a:fillRect/>
          </a:stretch>
        </p:blipFill>
        <p:spPr bwMode="auto">
          <a:xfrm>
            <a:off x="611560" y="147397"/>
            <a:ext cx="6240165" cy="8023991"/>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Users\user\Desktop\his17.jpg"/>
          <p:cNvPicPr>
            <a:picLocks noChangeAspect="1" noChangeArrowheads="1"/>
          </p:cNvPicPr>
          <p:nvPr/>
        </p:nvPicPr>
        <p:blipFill>
          <a:blip r:embed="rId2" cstate="print"/>
          <a:srcRect/>
          <a:stretch>
            <a:fillRect/>
          </a:stretch>
        </p:blipFill>
        <p:spPr bwMode="auto">
          <a:xfrm>
            <a:off x="2267744" y="260648"/>
            <a:ext cx="4848275" cy="6234213"/>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user\Desktop\his12.jpg"/>
          <p:cNvPicPr>
            <a:picLocks noChangeAspect="1" noChangeArrowheads="1"/>
          </p:cNvPicPr>
          <p:nvPr/>
        </p:nvPicPr>
        <p:blipFill>
          <a:blip r:embed="rId2" cstate="print"/>
          <a:srcRect/>
          <a:stretch>
            <a:fillRect/>
          </a:stretch>
        </p:blipFill>
        <p:spPr bwMode="auto">
          <a:xfrm>
            <a:off x="899592" y="0"/>
            <a:ext cx="6144419" cy="7900875"/>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user\Desktop\his13.jpg"/>
          <p:cNvPicPr>
            <a:picLocks noChangeAspect="1" noChangeArrowheads="1"/>
          </p:cNvPicPr>
          <p:nvPr/>
        </p:nvPicPr>
        <p:blipFill>
          <a:blip r:embed="rId2" cstate="print"/>
          <a:srcRect/>
          <a:stretch>
            <a:fillRect/>
          </a:stretch>
        </p:blipFill>
        <p:spPr bwMode="auto">
          <a:xfrm>
            <a:off x="827584" y="0"/>
            <a:ext cx="5608333" cy="721154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hist1.jpg"/>
          <p:cNvPicPr>
            <a:picLocks noChangeAspect="1" noChangeArrowheads="1"/>
          </p:cNvPicPr>
          <p:nvPr/>
        </p:nvPicPr>
        <p:blipFill>
          <a:blip r:embed="rId2" cstate="print"/>
          <a:srcRect/>
          <a:stretch>
            <a:fillRect/>
          </a:stretch>
        </p:blipFill>
        <p:spPr bwMode="auto">
          <a:xfrm>
            <a:off x="1763688" y="0"/>
            <a:ext cx="5508000" cy="7082531"/>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Users\user\Desktop\his14.jpg"/>
          <p:cNvPicPr>
            <a:picLocks noChangeAspect="1" noChangeArrowheads="1"/>
          </p:cNvPicPr>
          <p:nvPr/>
        </p:nvPicPr>
        <p:blipFill>
          <a:blip r:embed="rId3" cstate="print"/>
          <a:srcRect/>
          <a:stretch>
            <a:fillRect/>
          </a:stretch>
        </p:blipFill>
        <p:spPr bwMode="auto">
          <a:xfrm>
            <a:off x="1187624" y="0"/>
            <a:ext cx="5520085" cy="7098067"/>
          </a:xfrm>
          <a:prstGeom prst="rect">
            <a:avLst/>
          </a:prstGeom>
          <a:noFill/>
        </p:spPr>
      </p:pic>
      <p:graphicFrame>
        <p:nvGraphicFramePr>
          <p:cNvPr id="5" name="Object 4"/>
          <p:cNvGraphicFramePr>
            <a:graphicFrameLocks noChangeAspect="1"/>
          </p:cNvGraphicFramePr>
          <p:nvPr/>
        </p:nvGraphicFramePr>
        <p:xfrm>
          <a:off x="3810000" y="3263900"/>
          <a:ext cx="1524000" cy="330200"/>
        </p:xfrm>
        <a:graphic>
          <a:graphicData uri="http://schemas.openxmlformats.org/presentationml/2006/ole">
            <p:oleObj spid="_x0000_s53252" name="Equation" r:id="rId4" imgW="1523880" imgH="330120" progId="Equation.3">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Users\user\Desktop\his15.jpg"/>
          <p:cNvPicPr>
            <a:picLocks noChangeAspect="1" noChangeArrowheads="1"/>
          </p:cNvPicPr>
          <p:nvPr/>
        </p:nvPicPr>
        <p:blipFill>
          <a:blip r:embed="rId2" cstate="print"/>
          <a:srcRect/>
          <a:stretch>
            <a:fillRect/>
          </a:stretch>
        </p:blipFill>
        <p:spPr bwMode="auto">
          <a:xfrm>
            <a:off x="1763688" y="-54883"/>
            <a:ext cx="5376069" cy="6912883"/>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user\Desktop\his16.jpg"/>
          <p:cNvPicPr>
            <a:picLocks noChangeAspect="1" noChangeArrowheads="1"/>
          </p:cNvPicPr>
          <p:nvPr/>
        </p:nvPicPr>
        <p:blipFill>
          <a:blip r:embed="rId2" cstate="print"/>
          <a:srcRect/>
          <a:stretch>
            <a:fillRect/>
          </a:stretch>
        </p:blipFill>
        <p:spPr bwMode="auto">
          <a:xfrm>
            <a:off x="2555776" y="404664"/>
            <a:ext cx="4272211" cy="549347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C:\Users\user\Desktop\his2.jpg"/>
          <p:cNvPicPr>
            <a:picLocks noChangeAspect="1" noChangeArrowheads="1"/>
          </p:cNvPicPr>
          <p:nvPr/>
        </p:nvPicPr>
        <p:blipFill>
          <a:blip r:embed="rId2" cstate="print"/>
          <a:srcRect/>
          <a:stretch>
            <a:fillRect/>
          </a:stretch>
        </p:blipFill>
        <p:spPr bwMode="auto">
          <a:xfrm>
            <a:off x="2411760" y="-24359"/>
            <a:ext cx="5352331" cy="6882359"/>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his3.jpg"/>
          <p:cNvPicPr>
            <a:picLocks noChangeAspect="1" noChangeArrowheads="1"/>
          </p:cNvPicPr>
          <p:nvPr/>
        </p:nvPicPr>
        <p:blipFill>
          <a:blip r:embed="rId2" cstate="print"/>
          <a:srcRect/>
          <a:stretch>
            <a:fillRect/>
          </a:stretch>
        </p:blipFill>
        <p:spPr bwMode="auto">
          <a:xfrm>
            <a:off x="1259632" y="692696"/>
            <a:ext cx="6288435" cy="808606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3" name="Object 2051"/>
          <p:cNvGraphicFramePr>
            <a:graphicFrameLocks noChangeAspect="1"/>
          </p:cNvGraphicFramePr>
          <p:nvPr/>
        </p:nvGraphicFramePr>
        <p:xfrm>
          <a:off x="381000" y="514350"/>
          <a:ext cx="7696200" cy="5618163"/>
        </p:xfrm>
        <a:graphic>
          <a:graphicData uri="http://schemas.openxmlformats.org/presentationml/2006/ole">
            <p:oleObj spid="_x0000_s29698" name="Bitmap Image" r:id="rId3" imgW="4514286" imgH="3296110" progId="PBrush">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499"/>
                                          </p:stCondLst>
                                        </p:cTn>
                                        <p:tgtEl>
                                          <p:spTgt spid="30723"/>
                                        </p:tgtEl>
                                        <p:attrNameLst>
                                          <p:attrName>style.visibility</p:attrName>
                                        </p:attrNameLst>
                                      </p:cBhvr>
                                      <p:to>
                                        <p:strVal val="visible"/>
                                      </p:to>
                                    </p:set>
                                    <p:anim to="" calcmode="lin" valueType="num">
                                      <p:cBhvr>
                                        <p:cTn id="7" dur="1" fill="hold"/>
                                        <p:tgtEl>
                                          <p:spTgt spid="3072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19" name="Object 2051"/>
          <p:cNvGraphicFramePr>
            <a:graphicFrameLocks noChangeAspect="1"/>
          </p:cNvGraphicFramePr>
          <p:nvPr/>
        </p:nvGraphicFramePr>
        <p:xfrm>
          <a:off x="247650" y="209550"/>
          <a:ext cx="8096250" cy="6381750"/>
        </p:xfrm>
        <a:graphic>
          <a:graphicData uri="http://schemas.openxmlformats.org/presentationml/2006/ole">
            <p:oleObj spid="_x0000_s31746" name="Bitmap Image" r:id="rId3" imgW="3877216" imgH="3067478" progId="PBrush">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0419"/>
                                        </p:tgtEl>
                                        <p:attrNameLst>
                                          <p:attrName>style.visibility</p:attrName>
                                        </p:attrNameLst>
                                      </p:cBhvr>
                                      <p:to>
                                        <p:strVal val="visible"/>
                                      </p:to>
                                    </p:set>
                                    <p:animEffect transition="in" filter="strips(downLeft)">
                                      <p:cBhvr>
                                        <p:cTn id="7" dur="500"/>
                                        <p:tgtEl>
                                          <p:spTgt spid="60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esktop\his4.jpg"/>
          <p:cNvPicPr>
            <a:picLocks noChangeAspect="1" noChangeArrowheads="1"/>
          </p:cNvPicPr>
          <p:nvPr/>
        </p:nvPicPr>
        <p:blipFill>
          <a:blip r:embed="rId2" cstate="print"/>
          <a:srcRect/>
          <a:stretch>
            <a:fillRect/>
          </a:stretch>
        </p:blipFill>
        <p:spPr bwMode="auto">
          <a:xfrm>
            <a:off x="2051720" y="188639"/>
            <a:ext cx="5229727" cy="672470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er\Desktop\his5.jpg"/>
          <p:cNvPicPr>
            <a:picLocks noChangeAspect="1" noChangeArrowheads="1"/>
          </p:cNvPicPr>
          <p:nvPr/>
        </p:nvPicPr>
        <p:blipFill>
          <a:blip r:embed="rId2" cstate="print"/>
          <a:srcRect/>
          <a:stretch>
            <a:fillRect/>
          </a:stretch>
        </p:blipFill>
        <p:spPr bwMode="auto">
          <a:xfrm>
            <a:off x="2483768" y="0"/>
            <a:ext cx="5021678" cy="645718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46624</TotalTime>
  <Words>395</Words>
  <Application>Microsoft Office PowerPoint</Application>
  <PresentationFormat>On-screen Show (4:3)</PresentationFormat>
  <Paragraphs>57</Paragraphs>
  <Slides>32</Slides>
  <Notes>0</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32</vt:i4>
      </vt:variant>
    </vt:vector>
  </HeadingPairs>
  <TitlesOfParts>
    <vt:vector size="36" baseType="lpstr">
      <vt:lpstr>Office Theme</vt:lpstr>
      <vt:lpstr>Bitmap Image</vt:lpstr>
      <vt:lpstr>Visio</vt:lpstr>
      <vt:lpstr>Microsoft Equation 3.0</vt:lpstr>
      <vt:lpstr>Cryptology Past-Present -future</vt:lpstr>
      <vt:lpstr>Saeed seyed Agha Banihashemi School of International Relation of Minisrty of Forigen Affairs of I.R.Iran</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Saeed seyed Agha Banihashemi School of International Relation of Minisrty of Forigen Affairs of I.R.Iran</dc:title>
  <dc:creator>user</dc:creator>
  <cp:lastModifiedBy>user</cp:lastModifiedBy>
  <cp:revision>147</cp:revision>
  <dcterms:created xsi:type="dcterms:W3CDTF">2010-08-07T15:04:26Z</dcterms:created>
  <dcterms:modified xsi:type="dcterms:W3CDTF">2010-09-20T04:48:52Z</dcterms:modified>
</cp:coreProperties>
</file>