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handoutMasterIdLst>
    <p:handoutMasterId r:id="rId39"/>
  </p:handoutMasterIdLst>
  <p:sldIdLst>
    <p:sldId id="261" r:id="rId5"/>
    <p:sldId id="581" r:id="rId6"/>
    <p:sldId id="514" r:id="rId7"/>
    <p:sldId id="505" r:id="rId8"/>
    <p:sldId id="571" r:id="rId9"/>
    <p:sldId id="274" r:id="rId10"/>
    <p:sldId id="259" r:id="rId11"/>
    <p:sldId id="275" r:id="rId12"/>
    <p:sldId id="582" r:id="rId13"/>
    <p:sldId id="583" r:id="rId14"/>
    <p:sldId id="280" r:id="rId15"/>
    <p:sldId id="573" r:id="rId16"/>
    <p:sldId id="260" r:id="rId17"/>
    <p:sldId id="584" r:id="rId18"/>
    <p:sldId id="507" r:id="rId19"/>
    <p:sldId id="502" r:id="rId20"/>
    <p:sldId id="509" r:id="rId21"/>
    <p:sldId id="574" r:id="rId22"/>
    <p:sldId id="503" r:id="rId23"/>
    <p:sldId id="504" r:id="rId24"/>
    <p:sldId id="576" r:id="rId25"/>
    <p:sldId id="585" r:id="rId26"/>
    <p:sldId id="586" r:id="rId27"/>
    <p:sldId id="587" r:id="rId28"/>
    <p:sldId id="578" r:id="rId29"/>
    <p:sldId id="580" r:id="rId30"/>
    <p:sldId id="588" r:id="rId31"/>
    <p:sldId id="590" r:id="rId32"/>
    <p:sldId id="557" r:id="rId33"/>
    <p:sldId id="589" r:id="rId34"/>
    <p:sldId id="271" r:id="rId35"/>
    <p:sldId id="292" r:id="rId36"/>
    <p:sldId id="272" r:id="rId3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si, Gabor" initials="AG" lastIdx="1" clrIdx="0">
    <p:extLst>
      <p:ext uri="{19B8F6BF-5375-455C-9EA6-DF929625EA0E}">
        <p15:presenceInfo xmlns:p15="http://schemas.microsoft.com/office/powerpoint/2012/main" userId="S::Gabor.Almasi@msci.com::f9c7a56e-2a51-4488-9287-c31cd44c7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2D"/>
    <a:srgbClr val="D5D7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8063" autoAdjust="0"/>
  </p:normalViewPr>
  <p:slideViewPr>
    <p:cSldViewPr snapToGrid="0">
      <p:cViewPr varScale="1">
        <p:scale>
          <a:sx n="80" d="100"/>
          <a:sy n="80" d="100"/>
        </p:scale>
        <p:origin x="81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10-4483-8481-41E3FAF76D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10-4483-8481-41E3FAF76D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10-4483-8481-41E3FAF76D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10-4483-8481-41E3FAF76D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2376-4D8E-AACB-F393495DF16E}"/>
              </c:ext>
            </c:extLst>
          </c:dPt>
          <c:dLbls>
            <c:dLbl>
              <c:idx val="4"/>
              <c:tx>
                <c:rich>
                  <a:bodyPr/>
                  <a:lstStyle/>
                  <a:p>
                    <a:fld id="{55CD6375-51D1-433D-8B1E-503A4D72A28A}" type="PERCENTAGE">
                      <a:rPr lang="en-US" smtClean="0"/>
                      <a:pPr/>
                      <a:t>[SZÁZALÉK]</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76-4D8E-AACB-F393495DF1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CDX IG</c:v>
                </c:pt>
                <c:pt idx="1">
                  <c:v>CDX HY</c:v>
                </c:pt>
                <c:pt idx="2">
                  <c:v>iTraxx Europe</c:v>
                </c:pt>
                <c:pt idx="3">
                  <c:v>iTraxx Crossover</c:v>
                </c:pt>
                <c:pt idx="4">
                  <c:v>Bespoke Tranche</c:v>
                </c:pt>
              </c:strCache>
            </c:strRef>
          </c:cat>
          <c:val>
            <c:numRef>
              <c:f>Sheet1!$B$2:$B$6</c:f>
              <c:numCache>
                <c:formatCode>General</c:formatCode>
                <c:ptCount val="5"/>
                <c:pt idx="0">
                  <c:v>0.34414922799592401</c:v>
                </c:pt>
                <c:pt idx="1">
                  <c:v>0.27255270789246799</c:v>
                </c:pt>
                <c:pt idx="2">
                  <c:v>0.240300964025393</c:v>
                </c:pt>
                <c:pt idx="3">
                  <c:v>4.8828278078219198E-2</c:v>
                </c:pt>
                <c:pt idx="4">
                  <c:v>9.4168822007994299E-2</c:v>
                </c:pt>
              </c:numCache>
            </c:numRef>
          </c:val>
          <c:extLst>
            <c:ext xmlns:c16="http://schemas.microsoft.com/office/drawing/2014/chart" uri="{C3380CC4-5D6E-409C-BE32-E72D297353CC}">
              <c16:uniqueId val="{00000000-1760-4CC0-8E86-99CC4D9F7BA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7211167953431439"/>
          <c:y val="0.24835473475702896"/>
          <c:w val="0.29537429109480112"/>
          <c:h val="0.458234210085441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CDX.NA.IG Series 9   </a:t>
            </a:r>
            <a:r>
              <a:rPr lang="en-US" sz="1600" b="1" i="0" u="none" strike="noStrike" baseline="0" dirty="0">
                <a:solidFill>
                  <a:schemeClr val="tx1"/>
                </a:solidFill>
                <a:effectLst/>
              </a:rPr>
              <a:t>15% – 30%</a:t>
            </a:r>
            <a:r>
              <a:rPr lang="en-US" sz="1600" b="1" dirty="0">
                <a:solidFill>
                  <a:schemeClr val="tx1"/>
                </a:solidFill>
              </a:rPr>
              <a:t> implied correlation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cat>
            <c:numRef>
              <c:f>Sheet1!$A$1:$A$671</c:f>
              <c:numCache>
                <c:formatCode>dd\-mmm\-yy</c:formatCode>
                <c:ptCount val="671"/>
                <c:pt idx="0">
                  <c:v>39345</c:v>
                </c:pt>
                <c:pt idx="1">
                  <c:v>39346</c:v>
                </c:pt>
                <c:pt idx="2">
                  <c:v>39349</c:v>
                </c:pt>
                <c:pt idx="3">
                  <c:v>39350</c:v>
                </c:pt>
                <c:pt idx="4">
                  <c:v>39351</c:v>
                </c:pt>
                <c:pt idx="5">
                  <c:v>39352</c:v>
                </c:pt>
                <c:pt idx="6">
                  <c:v>39353</c:v>
                </c:pt>
                <c:pt idx="7">
                  <c:v>39356</c:v>
                </c:pt>
                <c:pt idx="8">
                  <c:v>39357</c:v>
                </c:pt>
                <c:pt idx="9">
                  <c:v>39358</c:v>
                </c:pt>
                <c:pt idx="10">
                  <c:v>39359</c:v>
                </c:pt>
                <c:pt idx="11">
                  <c:v>39360</c:v>
                </c:pt>
                <c:pt idx="12">
                  <c:v>39364</c:v>
                </c:pt>
                <c:pt idx="13">
                  <c:v>39365</c:v>
                </c:pt>
                <c:pt idx="14">
                  <c:v>39366</c:v>
                </c:pt>
                <c:pt idx="15">
                  <c:v>39367</c:v>
                </c:pt>
                <c:pt idx="16">
                  <c:v>39370</c:v>
                </c:pt>
                <c:pt idx="17">
                  <c:v>39371</c:v>
                </c:pt>
                <c:pt idx="18">
                  <c:v>39372</c:v>
                </c:pt>
                <c:pt idx="19">
                  <c:v>39373</c:v>
                </c:pt>
                <c:pt idx="20">
                  <c:v>39374</c:v>
                </c:pt>
                <c:pt idx="21">
                  <c:v>39377</c:v>
                </c:pt>
                <c:pt idx="22">
                  <c:v>39378</c:v>
                </c:pt>
                <c:pt idx="23">
                  <c:v>39379</c:v>
                </c:pt>
                <c:pt idx="24">
                  <c:v>39380</c:v>
                </c:pt>
                <c:pt idx="25">
                  <c:v>39381</c:v>
                </c:pt>
                <c:pt idx="26">
                  <c:v>39384</c:v>
                </c:pt>
                <c:pt idx="27">
                  <c:v>39385</c:v>
                </c:pt>
                <c:pt idx="28">
                  <c:v>39386</c:v>
                </c:pt>
                <c:pt idx="29">
                  <c:v>39387</c:v>
                </c:pt>
                <c:pt idx="30">
                  <c:v>39388</c:v>
                </c:pt>
                <c:pt idx="31">
                  <c:v>39391</c:v>
                </c:pt>
                <c:pt idx="32">
                  <c:v>39392</c:v>
                </c:pt>
                <c:pt idx="33">
                  <c:v>39393</c:v>
                </c:pt>
                <c:pt idx="34">
                  <c:v>39394</c:v>
                </c:pt>
                <c:pt idx="35">
                  <c:v>39395</c:v>
                </c:pt>
                <c:pt idx="36">
                  <c:v>39399</c:v>
                </c:pt>
                <c:pt idx="37">
                  <c:v>39400</c:v>
                </c:pt>
                <c:pt idx="38">
                  <c:v>39401</c:v>
                </c:pt>
                <c:pt idx="39">
                  <c:v>39402</c:v>
                </c:pt>
                <c:pt idx="40">
                  <c:v>39405</c:v>
                </c:pt>
                <c:pt idx="41">
                  <c:v>39406</c:v>
                </c:pt>
                <c:pt idx="42">
                  <c:v>39407</c:v>
                </c:pt>
                <c:pt idx="43">
                  <c:v>39409</c:v>
                </c:pt>
                <c:pt idx="44">
                  <c:v>39412</c:v>
                </c:pt>
                <c:pt idx="45">
                  <c:v>39413</c:v>
                </c:pt>
                <c:pt idx="46">
                  <c:v>39414</c:v>
                </c:pt>
                <c:pt idx="47">
                  <c:v>39415</c:v>
                </c:pt>
                <c:pt idx="48">
                  <c:v>39416</c:v>
                </c:pt>
                <c:pt idx="49">
                  <c:v>39419</c:v>
                </c:pt>
                <c:pt idx="50">
                  <c:v>39420</c:v>
                </c:pt>
                <c:pt idx="51">
                  <c:v>39421</c:v>
                </c:pt>
                <c:pt idx="52">
                  <c:v>39422</c:v>
                </c:pt>
                <c:pt idx="53">
                  <c:v>39423</c:v>
                </c:pt>
                <c:pt idx="54">
                  <c:v>39426</c:v>
                </c:pt>
                <c:pt idx="55">
                  <c:v>39427</c:v>
                </c:pt>
                <c:pt idx="56">
                  <c:v>39428</c:v>
                </c:pt>
                <c:pt idx="57">
                  <c:v>39429</c:v>
                </c:pt>
                <c:pt idx="58">
                  <c:v>39433</c:v>
                </c:pt>
                <c:pt idx="59">
                  <c:v>39434</c:v>
                </c:pt>
                <c:pt idx="60">
                  <c:v>39435</c:v>
                </c:pt>
                <c:pt idx="61">
                  <c:v>39436</c:v>
                </c:pt>
                <c:pt idx="62">
                  <c:v>39437</c:v>
                </c:pt>
                <c:pt idx="63">
                  <c:v>39440</c:v>
                </c:pt>
                <c:pt idx="64">
                  <c:v>39442</c:v>
                </c:pt>
                <c:pt idx="65">
                  <c:v>39443</c:v>
                </c:pt>
                <c:pt idx="66">
                  <c:v>39444</c:v>
                </c:pt>
                <c:pt idx="67">
                  <c:v>39447</c:v>
                </c:pt>
                <c:pt idx="68">
                  <c:v>39449</c:v>
                </c:pt>
                <c:pt idx="69">
                  <c:v>39450</c:v>
                </c:pt>
                <c:pt idx="70">
                  <c:v>39451</c:v>
                </c:pt>
                <c:pt idx="71">
                  <c:v>39454</c:v>
                </c:pt>
                <c:pt idx="72">
                  <c:v>39455</c:v>
                </c:pt>
                <c:pt idx="73">
                  <c:v>39456</c:v>
                </c:pt>
                <c:pt idx="74">
                  <c:v>39457</c:v>
                </c:pt>
                <c:pt idx="75">
                  <c:v>39458</c:v>
                </c:pt>
                <c:pt idx="76">
                  <c:v>39461</c:v>
                </c:pt>
                <c:pt idx="77">
                  <c:v>39462</c:v>
                </c:pt>
                <c:pt idx="78">
                  <c:v>39463</c:v>
                </c:pt>
                <c:pt idx="79">
                  <c:v>39464</c:v>
                </c:pt>
                <c:pt idx="80">
                  <c:v>39465</c:v>
                </c:pt>
                <c:pt idx="81">
                  <c:v>39470</c:v>
                </c:pt>
                <c:pt idx="82">
                  <c:v>39471</c:v>
                </c:pt>
                <c:pt idx="83">
                  <c:v>39472</c:v>
                </c:pt>
                <c:pt idx="84">
                  <c:v>39475</c:v>
                </c:pt>
                <c:pt idx="85">
                  <c:v>39476</c:v>
                </c:pt>
                <c:pt idx="86">
                  <c:v>39477</c:v>
                </c:pt>
                <c:pt idx="87">
                  <c:v>39478</c:v>
                </c:pt>
                <c:pt idx="88">
                  <c:v>39479</c:v>
                </c:pt>
                <c:pt idx="89">
                  <c:v>39482</c:v>
                </c:pt>
                <c:pt idx="90">
                  <c:v>39483</c:v>
                </c:pt>
                <c:pt idx="91">
                  <c:v>39484</c:v>
                </c:pt>
                <c:pt idx="92">
                  <c:v>39485</c:v>
                </c:pt>
                <c:pt idx="93">
                  <c:v>39486</c:v>
                </c:pt>
                <c:pt idx="94">
                  <c:v>39489</c:v>
                </c:pt>
                <c:pt idx="95">
                  <c:v>39490</c:v>
                </c:pt>
                <c:pt idx="96">
                  <c:v>39491</c:v>
                </c:pt>
                <c:pt idx="97">
                  <c:v>39492</c:v>
                </c:pt>
                <c:pt idx="98">
                  <c:v>39493</c:v>
                </c:pt>
                <c:pt idx="99">
                  <c:v>39497</c:v>
                </c:pt>
                <c:pt idx="100">
                  <c:v>39498</c:v>
                </c:pt>
                <c:pt idx="101">
                  <c:v>39499</c:v>
                </c:pt>
                <c:pt idx="102">
                  <c:v>39500</c:v>
                </c:pt>
                <c:pt idx="103">
                  <c:v>39503</c:v>
                </c:pt>
                <c:pt idx="104">
                  <c:v>39504</c:v>
                </c:pt>
                <c:pt idx="105">
                  <c:v>39505</c:v>
                </c:pt>
                <c:pt idx="106">
                  <c:v>39506</c:v>
                </c:pt>
                <c:pt idx="107">
                  <c:v>39507</c:v>
                </c:pt>
                <c:pt idx="108">
                  <c:v>39510</c:v>
                </c:pt>
                <c:pt idx="109">
                  <c:v>39511</c:v>
                </c:pt>
                <c:pt idx="110">
                  <c:v>39512</c:v>
                </c:pt>
                <c:pt idx="111">
                  <c:v>39513</c:v>
                </c:pt>
                <c:pt idx="112">
                  <c:v>39514</c:v>
                </c:pt>
                <c:pt idx="113">
                  <c:v>39517</c:v>
                </c:pt>
                <c:pt idx="114">
                  <c:v>39518</c:v>
                </c:pt>
                <c:pt idx="115">
                  <c:v>39519</c:v>
                </c:pt>
                <c:pt idx="116">
                  <c:v>39520</c:v>
                </c:pt>
                <c:pt idx="117">
                  <c:v>39521</c:v>
                </c:pt>
                <c:pt idx="118">
                  <c:v>39524</c:v>
                </c:pt>
                <c:pt idx="119">
                  <c:v>39525</c:v>
                </c:pt>
                <c:pt idx="120">
                  <c:v>39526</c:v>
                </c:pt>
                <c:pt idx="121">
                  <c:v>39527</c:v>
                </c:pt>
                <c:pt idx="122">
                  <c:v>39531</c:v>
                </c:pt>
                <c:pt idx="123">
                  <c:v>39532</c:v>
                </c:pt>
                <c:pt idx="124">
                  <c:v>39533</c:v>
                </c:pt>
                <c:pt idx="125">
                  <c:v>39535</c:v>
                </c:pt>
                <c:pt idx="126">
                  <c:v>39538</c:v>
                </c:pt>
                <c:pt idx="127">
                  <c:v>39539</c:v>
                </c:pt>
                <c:pt idx="128">
                  <c:v>39540</c:v>
                </c:pt>
                <c:pt idx="129">
                  <c:v>39541</c:v>
                </c:pt>
                <c:pt idx="130">
                  <c:v>39542</c:v>
                </c:pt>
                <c:pt idx="131">
                  <c:v>39545</c:v>
                </c:pt>
                <c:pt idx="132">
                  <c:v>39546</c:v>
                </c:pt>
                <c:pt idx="133">
                  <c:v>39547</c:v>
                </c:pt>
                <c:pt idx="134">
                  <c:v>39548</c:v>
                </c:pt>
                <c:pt idx="135">
                  <c:v>39549</c:v>
                </c:pt>
                <c:pt idx="136">
                  <c:v>39552</c:v>
                </c:pt>
                <c:pt idx="137">
                  <c:v>39553</c:v>
                </c:pt>
                <c:pt idx="138">
                  <c:v>39554</c:v>
                </c:pt>
                <c:pt idx="139">
                  <c:v>39555</c:v>
                </c:pt>
                <c:pt idx="140">
                  <c:v>39556</c:v>
                </c:pt>
                <c:pt idx="141">
                  <c:v>39559</c:v>
                </c:pt>
                <c:pt idx="142">
                  <c:v>39560</c:v>
                </c:pt>
                <c:pt idx="143">
                  <c:v>39561</c:v>
                </c:pt>
                <c:pt idx="144">
                  <c:v>39562</c:v>
                </c:pt>
                <c:pt idx="145">
                  <c:v>39563</c:v>
                </c:pt>
                <c:pt idx="146">
                  <c:v>39566</c:v>
                </c:pt>
                <c:pt idx="147">
                  <c:v>39567</c:v>
                </c:pt>
                <c:pt idx="148">
                  <c:v>39568</c:v>
                </c:pt>
                <c:pt idx="149">
                  <c:v>39569</c:v>
                </c:pt>
                <c:pt idx="150">
                  <c:v>39570</c:v>
                </c:pt>
                <c:pt idx="151">
                  <c:v>39573</c:v>
                </c:pt>
                <c:pt idx="152">
                  <c:v>39574</c:v>
                </c:pt>
                <c:pt idx="153">
                  <c:v>39575</c:v>
                </c:pt>
                <c:pt idx="154">
                  <c:v>39576</c:v>
                </c:pt>
                <c:pt idx="155">
                  <c:v>39577</c:v>
                </c:pt>
                <c:pt idx="156">
                  <c:v>39580</c:v>
                </c:pt>
                <c:pt idx="157">
                  <c:v>39581</c:v>
                </c:pt>
                <c:pt idx="158">
                  <c:v>39582</c:v>
                </c:pt>
                <c:pt idx="159">
                  <c:v>39583</c:v>
                </c:pt>
                <c:pt idx="160">
                  <c:v>39584</c:v>
                </c:pt>
                <c:pt idx="161">
                  <c:v>39587</c:v>
                </c:pt>
                <c:pt idx="162">
                  <c:v>39588</c:v>
                </c:pt>
                <c:pt idx="163">
                  <c:v>39589</c:v>
                </c:pt>
                <c:pt idx="164">
                  <c:v>39591</c:v>
                </c:pt>
                <c:pt idx="165">
                  <c:v>39595</c:v>
                </c:pt>
                <c:pt idx="166">
                  <c:v>39596</c:v>
                </c:pt>
                <c:pt idx="167">
                  <c:v>39597</c:v>
                </c:pt>
                <c:pt idx="168">
                  <c:v>39598</c:v>
                </c:pt>
                <c:pt idx="169">
                  <c:v>39601</c:v>
                </c:pt>
                <c:pt idx="170">
                  <c:v>39602</c:v>
                </c:pt>
                <c:pt idx="171">
                  <c:v>39603</c:v>
                </c:pt>
                <c:pt idx="172">
                  <c:v>39604</c:v>
                </c:pt>
                <c:pt idx="173">
                  <c:v>39605</c:v>
                </c:pt>
                <c:pt idx="174">
                  <c:v>39608</c:v>
                </c:pt>
                <c:pt idx="175">
                  <c:v>39609</c:v>
                </c:pt>
                <c:pt idx="176">
                  <c:v>39610</c:v>
                </c:pt>
                <c:pt idx="177">
                  <c:v>39611</c:v>
                </c:pt>
                <c:pt idx="178">
                  <c:v>39612</c:v>
                </c:pt>
                <c:pt idx="179">
                  <c:v>39615</c:v>
                </c:pt>
                <c:pt idx="180">
                  <c:v>39616</c:v>
                </c:pt>
                <c:pt idx="181">
                  <c:v>39617</c:v>
                </c:pt>
                <c:pt idx="182">
                  <c:v>39618</c:v>
                </c:pt>
                <c:pt idx="183">
                  <c:v>39619</c:v>
                </c:pt>
                <c:pt idx="184">
                  <c:v>39622</c:v>
                </c:pt>
                <c:pt idx="185">
                  <c:v>39623</c:v>
                </c:pt>
                <c:pt idx="186">
                  <c:v>39624</c:v>
                </c:pt>
                <c:pt idx="187">
                  <c:v>39625</c:v>
                </c:pt>
                <c:pt idx="188">
                  <c:v>39626</c:v>
                </c:pt>
                <c:pt idx="189">
                  <c:v>39629</c:v>
                </c:pt>
                <c:pt idx="190">
                  <c:v>39630</c:v>
                </c:pt>
                <c:pt idx="191">
                  <c:v>39631</c:v>
                </c:pt>
                <c:pt idx="192">
                  <c:v>39632</c:v>
                </c:pt>
                <c:pt idx="193">
                  <c:v>39636</c:v>
                </c:pt>
                <c:pt idx="194">
                  <c:v>39637</c:v>
                </c:pt>
                <c:pt idx="195">
                  <c:v>39638</c:v>
                </c:pt>
                <c:pt idx="196">
                  <c:v>39639</c:v>
                </c:pt>
                <c:pt idx="197">
                  <c:v>39640</c:v>
                </c:pt>
                <c:pt idx="198">
                  <c:v>39643</c:v>
                </c:pt>
                <c:pt idx="199">
                  <c:v>39644</c:v>
                </c:pt>
                <c:pt idx="200">
                  <c:v>39645</c:v>
                </c:pt>
                <c:pt idx="201">
                  <c:v>39646</c:v>
                </c:pt>
                <c:pt idx="202">
                  <c:v>39647</c:v>
                </c:pt>
                <c:pt idx="203">
                  <c:v>39650</c:v>
                </c:pt>
                <c:pt idx="204">
                  <c:v>39651</c:v>
                </c:pt>
                <c:pt idx="205">
                  <c:v>39652</c:v>
                </c:pt>
                <c:pt idx="206">
                  <c:v>39653</c:v>
                </c:pt>
                <c:pt idx="207">
                  <c:v>39654</c:v>
                </c:pt>
                <c:pt idx="208">
                  <c:v>39657</c:v>
                </c:pt>
                <c:pt idx="209">
                  <c:v>39658</c:v>
                </c:pt>
                <c:pt idx="210">
                  <c:v>39659</c:v>
                </c:pt>
                <c:pt idx="211">
                  <c:v>39660</c:v>
                </c:pt>
                <c:pt idx="212">
                  <c:v>39661</c:v>
                </c:pt>
                <c:pt idx="213">
                  <c:v>39664</c:v>
                </c:pt>
                <c:pt idx="214">
                  <c:v>39665</c:v>
                </c:pt>
                <c:pt idx="215">
                  <c:v>39666</c:v>
                </c:pt>
                <c:pt idx="216">
                  <c:v>39667</c:v>
                </c:pt>
                <c:pt idx="217">
                  <c:v>39668</c:v>
                </c:pt>
                <c:pt idx="218">
                  <c:v>39671</c:v>
                </c:pt>
                <c:pt idx="219">
                  <c:v>39672</c:v>
                </c:pt>
                <c:pt idx="220">
                  <c:v>39673</c:v>
                </c:pt>
                <c:pt idx="221">
                  <c:v>39674</c:v>
                </c:pt>
                <c:pt idx="222">
                  <c:v>39675</c:v>
                </c:pt>
                <c:pt idx="223">
                  <c:v>39678</c:v>
                </c:pt>
                <c:pt idx="224">
                  <c:v>39679</c:v>
                </c:pt>
                <c:pt idx="225">
                  <c:v>39680</c:v>
                </c:pt>
                <c:pt idx="226">
                  <c:v>39681</c:v>
                </c:pt>
                <c:pt idx="227">
                  <c:v>39682</c:v>
                </c:pt>
                <c:pt idx="228">
                  <c:v>39685</c:v>
                </c:pt>
                <c:pt idx="229">
                  <c:v>39686</c:v>
                </c:pt>
                <c:pt idx="230">
                  <c:v>39687</c:v>
                </c:pt>
                <c:pt idx="231">
                  <c:v>39688</c:v>
                </c:pt>
                <c:pt idx="232">
                  <c:v>39689</c:v>
                </c:pt>
                <c:pt idx="233">
                  <c:v>39692</c:v>
                </c:pt>
                <c:pt idx="234">
                  <c:v>39693</c:v>
                </c:pt>
                <c:pt idx="235">
                  <c:v>39694</c:v>
                </c:pt>
                <c:pt idx="236">
                  <c:v>39695</c:v>
                </c:pt>
                <c:pt idx="237">
                  <c:v>39696</c:v>
                </c:pt>
                <c:pt idx="238">
                  <c:v>39699</c:v>
                </c:pt>
                <c:pt idx="239">
                  <c:v>39700</c:v>
                </c:pt>
                <c:pt idx="240">
                  <c:v>39701</c:v>
                </c:pt>
                <c:pt idx="241">
                  <c:v>39702</c:v>
                </c:pt>
                <c:pt idx="242">
                  <c:v>39703</c:v>
                </c:pt>
                <c:pt idx="243">
                  <c:v>39706</c:v>
                </c:pt>
                <c:pt idx="244">
                  <c:v>39707</c:v>
                </c:pt>
                <c:pt idx="245">
                  <c:v>39708</c:v>
                </c:pt>
                <c:pt idx="246">
                  <c:v>39709</c:v>
                </c:pt>
                <c:pt idx="247">
                  <c:v>39710</c:v>
                </c:pt>
                <c:pt idx="248">
                  <c:v>39713</c:v>
                </c:pt>
                <c:pt idx="249">
                  <c:v>39714</c:v>
                </c:pt>
                <c:pt idx="250">
                  <c:v>39715</c:v>
                </c:pt>
                <c:pt idx="251">
                  <c:v>39716</c:v>
                </c:pt>
                <c:pt idx="252">
                  <c:v>39717</c:v>
                </c:pt>
                <c:pt idx="253">
                  <c:v>39720</c:v>
                </c:pt>
                <c:pt idx="254">
                  <c:v>39721</c:v>
                </c:pt>
                <c:pt idx="255">
                  <c:v>39722</c:v>
                </c:pt>
                <c:pt idx="256">
                  <c:v>39724</c:v>
                </c:pt>
                <c:pt idx="257">
                  <c:v>39728</c:v>
                </c:pt>
                <c:pt idx="258">
                  <c:v>39729</c:v>
                </c:pt>
                <c:pt idx="259">
                  <c:v>39730</c:v>
                </c:pt>
                <c:pt idx="260">
                  <c:v>39731</c:v>
                </c:pt>
                <c:pt idx="261">
                  <c:v>39735</c:v>
                </c:pt>
                <c:pt idx="262">
                  <c:v>39736</c:v>
                </c:pt>
                <c:pt idx="263">
                  <c:v>39737</c:v>
                </c:pt>
                <c:pt idx="264">
                  <c:v>39738</c:v>
                </c:pt>
                <c:pt idx="265">
                  <c:v>39741</c:v>
                </c:pt>
                <c:pt idx="266">
                  <c:v>39742</c:v>
                </c:pt>
                <c:pt idx="267">
                  <c:v>39743</c:v>
                </c:pt>
                <c:pt idx="268">
                  <c:v>39744</c:v>
                </c:pt>
                <c:pt idx="269">
                  <c:v>39745</c:v>
                </c:pt>
                <c:pt idx="270">
                  <c:v>39748</c:v>
                </c:pt>
                <c:pt idx="271">
                  <c:v>39749</c:v>
                </c:pt>
                <c:pt idx="272">
                  <c:v>39750</c:v>
                </c:pt>
                <c:pt idx="273">
                  <c:v>39751</c:v>
                </c:pt>
                <c:pt idx="274">
                  <c:v>39752</c:v>
                </c:pt>
                <c:pt idx="275">
                  <c:v>39755</c:v>
                </c:pt>
                <c:pt idx="276">
                  <c:v>39756</c:v>
                </c:pt>
                <c:pt idx="277">
                  <c:v>39757</c:v>
                </c:pt>
                <c:pt idx="278">
                  <c:v>39758</c:v>
                </c:pt>
                <c:pt idx="279">
                  <c:v>39759</c:v>
                </c:pt>
                <c:pt idx="280">
                  <c:v>39762</c:v>
                </c:pt>
                <c:pt idx="281">
                  <c:v>39764</c:v>
                </c:pt>
                <c:pt idx="282">
                  <c:v>39765</c:v>
                </c:pt>
                <c:pt idx="283">
                  <c:v>39766</c:v>
                </c:pt>
                <c:pt idx="284">
                  <c:v>39769</c:v>
                </c:pt>
                <c:pt idx="285">
                  <c:v>39770</c:v>
                </c:pt>
                <c:pt idx="286">
                  <c:v>39771</c:v>
                </c:pt>
                <c:pt idx="287">
                  <c:v>39772</c:v>
                </c:pt>
                <c:pt idx="288">
                  <c:v>39773</c:v>
                </c:pt>
                <c:pt idx="289">
                  <c:v>39776</c:v>
                </c:pt>
                <c:pt idx="290">
                  <c:v>39777</c:v>
                </c:pt>
                <c:pt idx="291">
                  <c:v>39778</c:v>
                </c:pt>
                <c:pt idx="292">
                  <c:v>39780</c:v>
                </c:pt>
                <c:pt idx="293">
                  <c:v>39783</c:v>
                </c:pt>
                <c:pt idx="294">
                  <c:v>39784</c:v>
                </c:pt>
                <c:pt idx="295">
                  <c:v>39785</c:v>
                </c:pt>
                <c:pt idx="296">
                  <c:v>39786</c:v>
                </c:pt>
                <c:pt idx="297">
                  <c:v>39787</c:v>
                </c:pt>
                <c:pt idx="298">
                  <c:v>39790</c:v>
                </c:pt>
                <c:pt idx="299">
                  <c:v>39791</c:v>
                </c:pt>
                <c:pt idx="300">
                  <c:v>39792</c:v>
                </c:pt>
                <c:pt idx="301">
                  <c:v>39793</c:v>
                </c:pt>
                <c:pt idx="302">
                  <c:v>39794</c:v>
                </c:pt>
                <c:pt idx="303">
                  <c:v>39797</c:v>
                </c:pt>
                <c:pt idx="304">
                  <c:v>39798</c:v>
                </c:pt>
                <c:pt idx="305">
                  <c:v>39799</c:v>
                </c:pt>
                <c:pt idx="306">
                  <c:v>39800</c:v>
                </c:pt>
                <c:pt idx="307">
                  <c:v>39801</c:v>
                </c:pt>
                <c:pt idx="308">
                  <c:v>39804</c:v>
                </c:pt>
                <c:pt idx="309">
                  <c:v>39805</c:v>
                </c:pt>
                <c:pt idx="310">
                  <c:v>39806</c:v>
                </c:pt>
                <c:pt idx="311">
                  <c:v>39806</c:v>
                </c:pt>
                <c:pt idx="312">
                  <c:v>39806</c:v>
                </c:pt>
                <c:pt idx="313">
                  <c:v>39811</c:v>
                </c:pt>
                <c:pt idx="314">
                  <c:v>39812</c:v>
                </c:pt>
                <c:pt idx="315">
                  <c:v>39812</c:v>
                </c:pt>
                <c:pt idx="316">
                  <c:v>39813</c:v>
                </c:pt>
                <c:pt idx="317">
                  <c:v>39813</c:v>
                </c:pt>
                <c:pt idx="318">
                  <c:v>39813</c:v>
                </c:pt>
                <c:pt idx="319">
                  <c:v>39815</c:v>
                </c:pt>
                <c:pt idx="320">
                  <c:v>39818</c:v>
                </c:pt>
                <c:pt idx="321">
                  <c:v>39819</c:v>
                </c:pt>
                <c:pt idx="322">
                  <c:v>39820</c:v>
                </c:pt>
                <c:pt idx="323">
                  <c:v>39821</c:v>
                </c:pt>
                <c:pt idx="324">
                  <c:v>39822</c:v>
                </c:pt>
                <c:pt idx="325">
                  <c:v>39825</c:v>
                </c:pt>
                <c:pt idx="326">
                  <c:v>39826</c:v>
                </c:pt>
                <c:pt idx="327">
                  <c:v>39827</c:v>
                </c:pt>
                <c:pt idx="328">
                  <c:v>39828</c:v>
                </c:pt>
                <c:pt idx="329">
                  <c:v>39829</c:v>
                </c:pt>
                <c:pt idx="330">
                  <c:v>39833</c:v>
                </c:pt>
                <c:pt idx="331">
                  <c:v>39834</c:v>
                </c:pt>
                <c:pt idx="332">
                  <c:v>39835</c:v>
                </c:pt>
                <c:pt idx="333">
                  <c:v>39836</c:v>
                </c:pt>
                <c:pt idx="334">
                  <c:v>39839</c:v>
                </c:pt>
                <c:pt idx="335">
                  <c:v>39840</c:v>
                </c:pt>
                <c:pt idx="336">
                  <c:v>39841</c:v>
                </c:pt>
                <c:pt idx="337">
                  <c:v>39842</c:v>
                </c:pt>
                <c:pt idx="338">
                  <c:v>39843</c:v>
                </c:pt>
                <c:pt idx="339">
                  <c:v>39846</c:v>
                </c:pt>
                <c:pt idx="340">
                  <c:v>39847</c:v>
                </c:pt>
                <c:pt idx="341">
                  <c:v>39848</c:v>
                </c:pt>
                <c:pt idx="342">
                  <c:v>39849</c:v>
                </c:pt>
                <c:pt idx="343">
                  <c:v>39850</c:v>
                </c:pt>
                <c:pt idx="344">
                  <c:v>39853</c:v>
                </c:pt>
                <c:pt idx="345">
                  <c:v>39854</c:v>
                </c:pt>
                <c:pt idx="346">
                  <c:v>39855</c:v>
                </c:pt>
                <c:pt idx="347">
                  <c:v>39856</c:v>
                </c:pt>
                <c:pt idx="348">
                  <c:v>39857</c:v>
                </c:pt>
                <c:pt idx="349">
                  <c:v>39861</c:v>
                </c:pt>
                <c:pt idx="350">
                  <c:v>39862</c:v>
                </c:pt>
                <c:pt idx="351">
                  <c:v>39863</c:v>
                </c:pt>
                <c:pt idx="352">
                  <c:v>39864</c:v>
                </c:pt>
                <c:pt idx="353">
                  <c:v>39867</c:v>
                </c:pt>
                <c:pt idx="354">
                  <c:v>39868</c:v>
                </c:pt>
                <c:pt idx="355">
                  <c:v>39869</c:v>
                </c:pt>
                <c:pt idx="356">
                  <c:v>39870</c:v>
                </c:pt>
                <c:pt idx="357">
                  <c:v>39871</c:v>
                </c:pt>
                <c:pt idx="358">
                  <c:v>39874</c:v>
                </c:pt>
                <c:pt idx="359">
                  <c:v>39875</c:v>
                </c:pt>
                <c:pt idx="360">
                  <c:v>39876</c:v>
                </c:pt>
                <c:pt idx="361">
                  <c:v>39877</c:v>
                </c:pt>
                <c:pt idx="362">
                  <c:v>39878</c:v>
                </c:pt>
                <c:pt idx="363">
                  <c:v>39881</c:v>
                </c:pt>
                <c:pt idx="364">
                  <c:v>39882</c:v>
                </c:pt>
                <c:pt idx="365">
                  <c:v>39883</c:v>
                </c:pt>
                <c:pt idx="366">
                  <c:v>39884</c:v>
                </c:pt>
                <c:pt idx="367">
                  <c:v>39885</c:v>
                </c:pt>
                <c:pt idx="368">
                  <c:v>39888</c:v>
                </c:pt>
                <c:pt idx="369">
                  <c:v>39889</c:v>
                </c:pt>
                <c:pt idx="370">
                  <c:v>39890</c:v>
                </c:pt>
                <c:pt idx="371">
                  <c:v>39891</c:v>
                </c:pt>
                <c:pt idx="372">
                  <c:v>39892</c:v>
                </c:pt>
                <c:pt idx="373">
                  <c:v>39895</c:v>
                </c:pt>
                <c:pt idx="374">
                  <c:v>39896</c:v>
                </c:pt>
                <c:pt idx="375">
                  <c:v>39897</c:v>
                </c:pt>
                <c:pt idx="376">
                  <c:v>39898</c:v>
                </c:pt>
                <c:pt idx="377">
                  <c:v>39899</c:v>
                </c:pt>
                <c:pt idx="378">
                  <c:v>39902</c:v>
                </c:pt>
                <c:pt idx="379">
                  <c:v>39903</c:v>
                </c:pt>
                <c:pt idx="380">
                  <c:v>39904</c:v>
                </c:pt>
                <c:pt idx="381">
                  <c:v>39905</c:v>
                </c:pt>
                <c:pt idx="382">
                  <c:v>39906</c:v>
                </c:pt>
                <c:pt idx="383">
                  <c:v>39909</c:v>
                </c:pt>
                <c:pt idx="384">
                  <c:v>39910</c:v>
                </c:pt>
                <c:pt idx="385">
                  <c:v>39911</c:v>
                </c:pt>
                <c:pt idx="386">
                  <c:v>39912</c:v>
                </c:pt>
                <c:pt idx="387">
                  <c:v>39916</c:v>
                </c:pt>
                <c:pt idx="388">
                  <c:v>39917</c:v>
                </c:pt>
                <c:pt idx="389">
                  <c:v>39918</c:v>
                </c:pt>
                <c:pt idx="390">
                  <c:v>39919</c:v>
                </c:pt>
                <c:pt idx="391">
                  <c:v>39920</c:v>
                </c:pt>
                <c:pt idx="392">
                  <c:v>39923</c:v>
                </c:pt>
                <c:pt idx="393">
                  <c:v>39924</c:v>
                </c:pt>
                <c:pt idx="394">
                  <c:v>39925</c:v>
                </c:pt>
                <c:pt idx="395">
                  <c:v>39926</c:v>
                </c:pt>
                <c:pt idx="396">
                  <c:v>39927</c:v>
                </c:pt>
                <c:pt idx="397">
                  <c:v>39930</c:v>
                </c:pt>
                <c:pt idx="398">
                  <c:v>39931</c:v>
                </c:pt>
                <c:pt idx="399">
                  <c:v>39932</c:v>
                </c:pt>
                <c:pt idx="400">
                  <c:v>39933</c:v>
                </c:pt>
                <c:pt idx="401">
                  <c:v>39934</c:v>
                </c:pt>
                <c:pt idx="402">
                  <c:v>39937</c:v>
                </c:pt>
                <c:pt idx="403">
                  <c:v>39938</c:v>
                </c:pt>
                <c:pt idx="404">
                  <c:v>39939</c:v>
                </c:pt>
                <c:pt idx="405">
                  <c:v>39940</c:v>
                </c:pt>
                <c:pt idx="406">
                  <c:v>39941</c:v>
                </c:pt>
                <c:pt idx="407">
                  <c:v>39944</c:v>
                </c:pt>
                <c:pt idx="408">
                  <c:v>39945</c:v>
                </c:pt>
                <c:pt idx="409">
                  <c:v>39946</c:v>
                </c:pt>
                <c:pt idx="410">
                  <c:v>39947</c:v>
                </c:pt>
                <c:pt idx="411">
                  <c:v>39948</c:v>
                </c:pt>
                <c:pt idx="412">
                  <c:v>39951</c:v>
                </c:pt>
                <c:pt idx="413">
                  <c:v>39952</c:v>
                </c:pt>
                <c:pt idx="414">
                  <c:v>39953</c:v>
                </c:pt>
                <c:pt idx="415">
                  <c:v>39954</c:v>
                </c:pt>
                <c:pt idx="416">
                  <c:v>39955</c:v>
                </c:pt>
                <c:pt idx="417">
                  <c:v>39959</c:v>
                </c:pt>
                <c:pt idx="418">
                  <c:v>39960</c:v>
                </c:pt>
                <c:pt idx="419">
                  <c:v>39961</c:v>
                </c:pt>
                <c:pt idx="420">
                  <c:v>39962</c:v>
                </c:pt>
                <c:pt idx="421">
                  <c:v>39965</c:v>
                </c:pt>
                <c:pt idx="422">
                  <c:v>39966</c:v>
                </c:pt>
                <c:pt idx="423">
                  <c:v>39967</c:v>
                </c:pt>
                <c:pt idx="424">
                  <c:v>39968</c:v>
                </c:pt>
                <c:pt idx="425">
                  <c:v>39969</c:v>
                </c:pt>
                <c:pt idx="426">
                  <c:v>39972</c:v>
                </c:pt>
                <c:pt idx="427">
                  <c:v>39973</c:v>
                </c:pt>
                <c:pt idx="428">
                  <c:v>39974</c:v>
                </c:pt>
                <c:pt idx="429">
                  <c:v>39975</c:v>
                </c:pt>
                <c:pt idx="430">
                  <c:v>39976</c:v>
                </c:pt>
                <c:pt idx="431">
                  <c:v>39979</c:v>
                </c:pt>
                <c:pt idx="432">
                  <c:v>39980</c:v>
                </c:pt>
                <c:pt idx="433">
                  <c:v>39981</c:v>
                </c:pt>
                <c:pt idx="434">
                  <c:v>39982</c:v>
                </c:pt>
                <c:pt idx="435">
                  <c:v>39983</c:v>
                </c:pt>
                <c:pt idx="436">
                  <c:v>39986</c:v>
                </c:pt>
                <c:pt idx="437">
                  <c:v>39987</c:v>
                </c:pt>
                <c:pt idx="438">
                  <c:v>39988</c:v>
                </c:pt>
                <c:pt idx="439">
                  <c:v>39989</c:v>
                </c:pt>
                <c:pt idx="440">
                  <c:v>39990</c:v>
                </c:pt>
                <c:pt idx="441">
                  <c:v>39993</c:v>
                </c:pt>
                <c:pt idx="442">
                  <c:v>39994</c:v>
                </c:pt>
                <c:pt idx="443">
                  <c:v>39995</c:v>
                </c:pt>
                <c:pt idx="444">
                  <c:v>39996</c:v>
                </c:pt>
                <c:pt idx="445">
                  <c:v>40000</c:v>
                </c:pt>
                <c:pt idx="446">
                  <c:v>40001</c:v>
                </c:pt>
                <c:pt idx="447">
                  <c:v>40002</c:v>
                </c:pt>
                <c:pt idx="448">
                  <c:v>40003</c:v>
                </c:pt>
                <c:pt idx="449">
                  <c:v>40004</c:v>
                </c:pt>
                <c:pt idx="450">
                  <c:v>40007</c:v>
                </c:pt>
                <c:pt idx="451">
                  <c:v>40008</c:v>
                </c:pt>
                <c:pt idx="452">
                  <c:v>40009</c:v>
                </c:pt>
                <c:pt idx="453">
                  <c:v>40010</c:v>
                </c:pt>
                <c:pt idx="454">
                  <c:v>40011</c:v>
                </c:pt>
                <c:pt idx="455">
                  <c:v>40014</c:v>
                </c:pt>
                <c:pt idx="456">
                  <c:v>40015</c:v>
                </c:pt>
                <c:pt idx="457">
                  <c:v>40016</c:v>
                </c:pt>
                <c:pt idx="458">
                  <c:v>40017</c:v>
                </c:pt>
                <c:pt idx="459">
                  <c:v>40018</c:v>
                </c:pt>
                <c:pt idx="460">
                  <c:v>40021</c:v>
                </c:pt>
                <c:pt idx="461">
                  <c:v>40022</c:v>
                </c:pt>
                <c:pt idx="462">
                  <c:v>40023</c:v>
                </c:pt>
                <c:pt idx="463">
                  <c:v>40024</c:v>
                </c:pt>
                <c:pt idx="464">
                  <c:v>40025</c:v>
                </c:pt>
                <c:pt idx="465">
                  <c:v>40028</c:v>
                </c:pt>
                <c:pt idx="466">
                  <c:v>40029</c:v>
                </c:pt>
                <c:pt idx="467">
                  <c:v>40030</c:v>
                </c:pt>
                <c:pt idx="468">
                  <c:v>40031</c:v>
                </c:pt>
                <c:pt idx="469">
                  <c:v>40032</c:v>
                </c:pt>
                <c:pt idx="470">
                  <c:v>40035</c:v>
                </c:pt>
                <c:pt idx="471">
                  <c:v>40036</c:v>
                </c:pt>
                <c:pt idx="472">
                  <c:v>40037</c:v>
                </c:pt>
                <c:pt idx="473">
                  <c:v>40038</c:v>
                </c:pt>
                <c:pt idx="474">
                  <c:v>40039</c:v>
                </c:pt>
                <c:pt idx="475">
                  <c:v>40042</c:v>
                </c:pt>
                <c:pt idx="476">
                  <c:v>40043</c:v>
                </c:pt>
                <c:pt idx="477">
                  <c:v>40044</c:v>
                </c:pt>
                <c:pt idx="478">
                  <c:v>40045</c:v>
                </c:pt>
                <c:pt idx="479">
                  <c:v>40046</c:v>
                </c:pt>
                <c:pt idx="480">
                  <c:v>40049</c:v>
                </c:pt>
                <c:pt idx="481">
                  <c:v>40050</c:v>
                </c:pt>
                <c:pt idx="482">
                  <c:v>40051</c:v>
                </c:pt>
                <c:pt idx="483">
                  <c:v>40052</c:v>
                </c:pt>
                <c:pt idx="484">
                  <c:v>40053</c:v>
                </c:pt>
                <c:pt idx="485">
                  <c:v>40056</c:v>
                </c:pt>
                <c:pt idx="486">
                  <c:v>40057</c:v>
                </c:pt>
                <c:pt idx="487">
                  <c:v>40058</c:v>
                </c:pt>
                <c:pt idx="488">
                  <c:v>40059</c:v>
                </c:pt>
                <c:pt idx="489">
                  <c:v>40060</c:v>
                </c:pt>
                <c:pt idx="490">
                  <c:v>40064</c:v>
                </c:pt>
                <c:pt idx="491">
                  <c:v>40065</c:v>
                </c:pt>
                <c:pt idx="492">
                  <c:v>40066</c:v>
                </c:pt>
                <c:pt idx="493">
                  <c:v>40067</c:v>
                </c:pt>
                <c:pt idx="494">
                  <c:v>40070</c:v>
                </c:pt>
                <c:pt idx="495">
                  <c:v>40071</c:v>
                </c:pt>
                <c:pt idx="496">
                  <c:v>40072</c:v>
                </c:pt>
                <c:pt idx="497">
                  <c:v>40073</c:v>
                </c:pt>
                <c:pt idx="498">
                  <c:v>40074</c:v>
                </c:pt>
                <c:pt idx="499">
                  <c:v>40077</c:v>
                </c:pt>
                <c:pt idx="500">
                  <c:v>40078</c:v>
                </c:pt>
                <c:pt idx="501">
                  <c:v>40079</c:v>
                </c:pt>
                <c:pt idx="502">
                  <c:v>40080</c:v>
                </c:pt>
                <c:pt idx="503">
                  <c:v>40081</c:v>
                </c:pt>
                <c:pt idx="504">
                  <c:v>40084</c:v>
                </c:pt>
                <c:pt idx="505">
                  <c:v>40085</c:v>
                </c:pt>
                <c:pt idx="506">
                  <c:v>40086</c:v>
                </c:pt>
                <c:pt idx="507">
                  <c:v>40087</c:v>
                </c:pt>
                <c:pt idx="508">
                  <c:v>40088</c:v>
                </c:pt>
                <c:pt idx="509">
                  <c:v>40091</c:v>
                </c:pt>
                <c:pt idx="510">
                  <c:v>40092</c:v>
                </c:pt>
                <c:pt idx="511">
                  <c:v>40093</c:v>
                </c:pt>
                <c:pt idx="512">
                  <c:v>40094</c:v>
                </c:pt>
                <c:pt idx="513">
                  <c:v>40094</c:v>
                </c:pt>
                <c:pt idx="514">
                  <c:v>40095</c:v>
                </c:pt>
                <c:pt idx="515">
                  <c:v>40095</c:v>
                </c:pt>
                <c:pt idx="516">
                  <c:v>40099</c:v>
                </c:pt>
                <c:pt idx="517">
                  <c:v>40100</c:v>
                </c:pt>
                <c:pt idx="518">
                  <c:v>40101</c:v>
                </c:pt>
                <c:pt idx="519">
                  <c:v>40102</c:v>
                </c:pt>
                <c:pt idx="520">
                  <c:v>40105</c:v>
                </c:pt>
                <c:pt idx="521">
                  <c:v>40106</c:v>
                </c:pt>
                <c:pt idx="522">
                  <c:v>40107</c:v>
                </c:pt>
                <c:pt idx="523">
                  <c:v>40108</c:v>
                </c:pt>
                <c:pt idx="524">
                  <c:v>40109</c:v>
                </c:pt>
                <c:pt idx="525">
                  <c:v>40112</c:v>
                </c:pt>
                <c:pt idx="526">
                  <c:v>40113</c:v>
                </c:pt>
                <c:pt idx="527">
                  <c:v>40114</c:v>
                </c:pt>
                <c:pt idx="528">
                  <c:v>40115</c:v>
                </c:pt>
                <c:pt idx="529">
                  <c:v>40116</c:v>
                </c:pt>
                <c:pt idx="530">
                  <c:v>40119</c:v>
                </c:pt>
                <c:pt idx="531">
                  <c:v>40121</c:v>
                </c:pt>
                <c:pt idx="532">
                  <c:v>40122</c:v>
                </c:pt>
                <c:pt idx="533">
                  <c:v>40123</c:v>
                </c:pt>
                <c:pt idx="534">
                  <c:v>40126</c:v>
                </c:pt>
                <c:pt idx="535">
                  <c:v>40127</c:v>
                </c:pt>
                <c:pt idx="536">
                  <c:v>40129</c:v>
                </c:pt>
                <c:pt idx="537">
                  <c:v>40130</c:v>
                </c:pt>
                <c:pt idx="538">
                  <c:v>40133</c:v>
                </c:pt>
                <c:pt idx="539">
                  <c:v>40134</c:v>
                </c:pt>
                <c:pt idx="540">
                  <c:v>40135</c:v>
                </c:pt>
                <c:pt idx="541">
                  <c:v>40136</c:v>
                </c:pt>
                <c:pt idx="542">
                  <c:v>40137</c:v>
                </c:pt>
                <c:pt idx="543">
                  <c:v>40140</c:v>
                </c:pt>
                <c:pt idx="544">
                  <c:v>40141</c:v>
                </c:pt>
                <c:pt idx="545">
                  <c:v>40142</c:v>
                </c:pt>
                <c:pt idx="546">
                  <c:v>40144</c:v>
                </c:pt>
                <c:pt idx="547">
                  <c:v>40147</c:v>
                </c:pt>
                <c:pt idx="548">
                  <c:v>40148</c:v>
                </c:pt>
                <c:pt idx="549">
                  <c:v>40149</c:v>
                </c:pt>
                <c:pt idx="550">
                  <c:v>40150</c:v>
                </c:pt>
                <c:pt idx="551">
                  <c:v>40151</c:v>
                </c:pt>
                <c:pt idx="552">
                  <c:v>40154</c:v>
                </c:pt>
                <c:pt idx="553">
                  <c:v>40155</c:v>
                </c:pt>
                <c:pt idx="554">
                  <c:v>40156</c:v>
                </c:pt>
                <c:pt idx="555">
                  <c:v>40157</c:v>
                </c:pt>
                <c:pt idx="556">
                  <c:v>40158</c:v>
                </c:pt>
                <c:pt idx="557">
                  <c:v>40161</c:v>
                </c:pt>
                <c:pt idx="558">
                  <c:v>40162</c:v>
                </c:pt>
                <c:pt idx="559">
                  <c:v>40163</c:v>
                </c:pt>
                <c:pt idx="560">
                  <c:v>40164</c:v>
                </c:pt>
                <c:pt idx="561">
                  <c:v>40165</c:v>
                </c:pt>
                <c:pt idx="562">
                  <c:v>40168</c:v>
                </c:pt>
                <c:pt idx="563">
                  <c:v>40169</c:v>
                </c:pt>
                <c:pt idx="564">
                  <c:v>40170</c:v>
                </c:pt>
                <c:pt idx="565">
                  <c:v>40171</c:v>
                </c:pt>
                <c:pt idx="566">
                  <c:v>40175</c:v>
                </c:pt>
                <c:pt idx="567">
                  <c:v>40176</c:v>
                </c:pt>
                <c:pt idx="568">
                  <c:v>40177</c:v>
                </c:pt>
                <c:pt idx="569">
                  <c:v>40178</c:v>
                </c:pt>
                <c:pt idx="570">
                  <c:v>40182</c:v>
                </c:pt>
                <c:pt idx="571">
                  <c:v>40183</c:v>
                </c:pt>
                <c:pt idx="572">
                  <c:v>40184</c:v>
                </c:pt>
                <c:pt idx="573">
                  <c:v>40185</c:v>
                </c:pt>
                <c:pt idx="574">
                  <c:v>40186</c:v>
                </c:pt>
                <c:pt idx="575">
                  <c:v>40189</c:v>
                </c:pt>
                <c:pt idx="576">
                  <c:v>40190</c:v>
                </c:pt>
                <c:pt idx="577">
                  <c:v>40191</c:v>
                </c:pt>
                <c:pt idx="578">
                  <c:v>40192</c:v>
                </c:pt>
                <c:pt idx="579">
                  <c:v>40193</c:v>
                </c:pt>
                <c:pt idx="580">
                  <c:v>40197</c:v>
                </c:pt>
                <c:pt idx="581">
                  <c:v>40198</c:v>
                </c:pt>
                <c:pt idx="582">
                  <c:v>40199</c:v>
                </c:pt>
                <c:pt idx="583">
                  <c:v>40200</c:v>
                </c:pt>
                <c:pt idx="584">
                  <c:v>40203</c:v>
                </c:pt>
                <c:pt idx="585">
                  <c:v>40204</c:v>
                </c:pt>
                <c:pt idx="586">
                  <c:v>40205</c:v>
                </c:pt>
                <c:pt idx="587">
                  <c:v>40206</c:v>
                </c:pt>
                <c:pt idx="588">
                  <c:v>40207</c:v>
                </c:pt>
                <c:pt idx="589">
                  <c:v>40210</c:v>
                </c:pt>
                <c:pt idx="590">
                  <c:v>40211</c:v>
                </c:pt>
                <c:pt idx="591">
                  <c:v>40212</c:v>
                </c:pt>
                <c:pt idx="592">
                  <c:v>40213</c:v>
                </c:pt>
                <c:pt idx="593">
                  <c:v>40214</c:v>
                </c:pt>
                <c:pt idx="594">
                  <c:v>40217</c:v>
                </c:pt>
                <c:pt idx="595">
                  <c:v>40218</c:v>
                </c:pt>
                <c:pt idx="596">
                  <c:v>40219</c:v>
                </c:pt>
                <c:pt idx="597">
                  <c:v>40220</c:v>
                </c:pt>
                <c:pt idx="598">
                  <c:v>40221</c:v>
                </c:pt>
                <c:pt idx="599">
                  <c:v>40225</c:v>
                </c:pt>
                <c:pt idx="600">
                  <c:v>40226</c:v>
                </c:pt>
                <c:pt idx="601">
                  <c:v>40227</c:v>
                </c:pt>
                <c:pt idx="602">
                  <c:v>40228</c:v>
                </c:pt>
                <c:pt idx="603">
                  <c:v>40231</c:v>
                </c:pt>
                <c:pt idx="604">
                  <c:v>40232</c:v>
                </c:pt>
                <c:pt idx="605">
                  <c:v>40233</c:v>
                </c:pt>
                <c:pt idx="606">
                  <c:v>40234</c:v>
                </c:pt>
                <c:pt idx="607">
                  <c:v>40235</c:v>
                </c:pt>
                <c:pt idx="608">
                  <c:v>40238</c:v>
                </c:pt>
                <c:pt idx="609">
                  <c:v>40239</c:v>
                </c:pt>
                <c:pt idx="610">
                  <c:v>40240</c:v>
                </c:pt>
                <c:pt idx="611">
                  <c:v>40241</c:v>
                </c:pt>
                <c:pt idx="612">
                  <c:v>40242</c:v>
                </c:pt>
                <c:pt idx="613">
                  <c:v>40245</c:v>
                </c:pt>
                <c:pt idx="614">
                  <c:v>40246</c:v>
                </c:pt>
                <c:pt idx="615">
                  <c:v>40247</c:v>
                </c:pt>
                <c:pt idx="616">
                  <c:v>40248</c:v>
                </c:pt>
                <c:pt idx="617">
                  <c:v>40249</c:v>
                </c:pt>
                <c:pt idx="618">
                  <c:v>40252</c:v>
                </c:pt>
                <c:pt idx="619">
                  <c:v>40253</c:v>
                </c:pt>
                <c:pt idx="620">
                  <c:v>40254</c:v>
                </c:pt>
                <c:pt idx="621">
                  <c:v>40255</c:v>
                </c:pt>
                <c:pt idx="622">
                  <c:v>40256</c:v>
                </c:pt>
                <c:pt idx="623">
                  <c:v>40259</c:v>
                </c:pt>
                <c:pt idx="624">
                  <c:v>40260</c:v>
                </c:pt>
                <c:pt idx="625">
                  <c:v>40261</c:v>
                </c:pt>
                <c:pt idx="626">
                  <c:v>40262</c:v>
                </c:pt>
                <c:pt idx="627">
                  <c:v>40263</c:v>
                </c:pt>
                <c:pt idx="628">
                  <c:v>40266</c:v>
                </c:pt>
                <c:pt idx="629">
                  <c:v>40267</c:v>
                </c:pt>
                <c:pt idx="630">
                  <c:v>40268</c:v>
                </c:pt>
                <c:pt idx="631">
                  <c:v>40269</c:v>
                </c:pt>
                <c:pt idx="632">
                  <c:v>40273</c:v>
                </c:pt>
                <c:pt idx="633">
                  <c:v>40274</c:v>
                </c:pt>
                <c:pt idx="634">
                  <c:v>40275</c:v>
                </c:pt>
                <c:pt idx="635">
                  <c:v>40276</c:v>
                </c:pt>
                <c:pt idx="636">
                  <c:v>40277</c:v>
                </c:pt>
                <c:pt idx="637">
                  <c:v>40280</c:v>
                </c:pt>
                <c:pt idx="638">
                  <c:v>40281</c:v>
                </c:pt>
                <c:pt idx="639">
                  <c:v>40282</c:v>
                </c:pt>
                <c:pt idx="640">
                  <c:v>40283</c:v>
                </c:pt>
                <c:pt idx="641">
                  <c:v>40284</c:v>
                </c:pt>
                <c:pt idx="642">
                  <c:v>40287</c:v>
                </c:pt>
                <c:pt idx="643">
                  <c:v>40288</c:v>
                </c:pt>
                <c:pt idx="644">
                  <c:v>40289</c:v>
                </c:pt>
                <c:pt idx="645">
                  <c:v>40290</c:v>
                </c:pt>
                <c:pt idx="646">
                  <c:v>40291</c:v>
                </c:pt>
                <c:pt idx="647">
                  <c:v>40294</c:v>
                </c:pt>
                <c:pt idx="648">
                  <c:v>40295</c:v>
                </c:pt>
                <c:pt idx="649">
                  <c:v>40296</c:v>
                </c:pt>
                <c:pt idx="650">
                  <c:v>40297</c:v>
                </c:pt>
                <c:pt idx="651">
                  <c:v>40298</c:v>
                </c:pt>
                <c:pt idx="652">
                  <c:v>40301</c:v>
                </c:pt>
                <c:pt idx="653">
                  <c:v>40302</c:v>
                </c:pt>
                <c:pt idx="654">
                  <c:v>40303</c:v>
                </c:pt>
                <c:pt idx="655">
                  <c:v>40304</c:v>
                </c:pt>
                <c:pt idx="656">
                  <c:v>40305</c:v>
                </c:pt>
                <c:pt idx="657">
                  <c:v>40308</c:v>
                </c:pt>
                <c:pt idx="658">
                  <c:v>40309</c:v>
                </c:pt>
                <c:pt idx="659">
                  <c:v>40310</c:v>
                </c:pt>
                <c:pt idx="660">
                  <c:v>40311</c:v>
                </c:pt>
                <c:pt idx="661">
                  <c:v>40312</c:v>
                </c:pt>
                <c:pt idx="662">
                  <c:v>40315</c:v>
                </c:pt>
                <c:pt idx="663">
                  <c:v>40316</c:v>
                </c:pt>
                <c:pt idx="664">
                  <c:v>40317</c:v>
                </c:pt>
                <c:pt idx="665">
                  <c:v>40318</c:v>
                </c:pt>
                <c:pt idx="666">
                  <c:v>40319</c:v>
                </c:pt>
                <c:pt idx="667">
                  <c:v>40322</c:v>
                </c:pt>
                <c:pt idx="668">
                  <c:v>40324</c:v>
                </c:pt>
                <c:pt idx="669">
                  <c:v>40325</c:v>
                </c:pt>
                <c:pt idx="670">
                  <c:v>40326</c:v>
                </c:pt>
              </c:numCache>
            </c:numRef>
          </c:cat>
          <c:val>
            <c:numRef>
              <c:f>Sheet1!$B$1:$B$671</c:f>
              <c:numCache>
                <c:formatCode>General</c:formatCode>
                <c:ptCount val="671"/>
                <c:pt idx="0">
                  <c:v>0.84681709999999999</c:v>
                </c:pt>
                <c:pt idx="1">
                  <c:v>0.87177749999999998</c:v>
                </c:pt>
                <c:pt idx="2">
                  <c:v>0.86102999999999996</c:v>
                </c:pt>
                <c:pt idx="3">
                  <c:v>0.86087400000000003</c:v>
                </c:pt>
                <c:pt idx="4">
                  <c:v>0.85105149999999996</c:v>
                </c:pt>
                <c:pt idx="5">
                  <c:v>0.84252400000000005</c:v>
                </c:pt>
                <c:pt idx="6">
                  <c:v>0.85002069999999996</c:v>
                </c:pt>
                <c:pt idx="7">
                  <c:v>0.84779530000000003</c:v>
                </c:pt>
                <c:pt idx="8">
                  <c:v>0.84657009999999999</c:v>
                </c:pt>
                <c:pt idx="9">
                  <c:v>0.83932929999999994</c:v>
                </c:pt>
                <c:pt idx="10">
                  <c:v>0.83546140000000002</c:v>
                </c:pt>
                <c:pt idx="11">
                  <c:v>0.82707520000000001</c:v>
                </c:pt>
                <c:pt idx="12">
                  <c:v>0.80992489999999995</c:v>
                </c:pt>
                <c:pt idx="13">
                  <c:v>0.80686930000000001</c:v>
                </c:pt>
                <c:pt idx="14">
                  <c:v>0.8031045</c:v>
                </c:pt>
                <c:pt idx="15">
                  <c:v>0.80492359999999996</c:v>
                </c:pt>
                <c:pt idx="16">
                  <c:v>0.79851340000000004</c:v>
                </c:pt>
                <c:pt idx="17">
                  <c:v>0.81175240000000004</c:v>
                </c:pt>
                <c:pt idx="18">
                  <c:v>0.82659479999999996</c:v>
                </c:pt>
                <c:pt idx="19">
                  <c:v>0.83381640000000001</c:v>
                </c:pt>
                <c:pt idx="20">
                  <c:v>0.84711230000000004</c:v>
                </c:pt>
                <c:pt idx="21">
                  <c:v>0.83298209999999995</c:v>
                </c:pt>
                <c:pt idx="22">
                  <c:v>0.83904420000000002</c:v>
                </c:pt>
                <c:pt idx="23">
                  <c:v>0.8443041</c:v>
                </c:pt>
                <c:pt idx="24">
                  <c:v>0.85043219999999997</c:v>
                </c:pt>
                <c:pt idx="25">
                  <c:v>0.82948409999999995</c:v>
                </c:pt>
                <c:pt idx="26">
                  <c:v>0.82022090000000003</c:v>
                </c:pt>
                <c:pt idx="27">
                  <c:v>0.83889139999999995</c:v>
                </c:pt>
                <c:pt idx="28">
                  <c:v>0.8509023</c:v>
                </c:pt>
                <c:pt idx="29">
                  <c:v>0.86863170000000001</c:v>
                </c:pt>
                <c:pt idx="30">
                  <c:v>0.88770369999999998</c:v>
                </c:pt>
                <c:pt idx="31">
                  <c:v>0.90359210000000001</c:v>
                </c:pt>
                <c:pt idx="32">
                  <c:v>0.89773040000000004</c:v>
                </c:pt>
                <c:pt idx="33">
                  <c:v>0.92236490000000004</c:v>
                </c:pt>
                <c:pt idx="34">
                  <c:v>0.92763799999999996</c:v>
                </c:pt>
                <c:pt idx="35">
                  <c:v>0.93707560000000001</c:v>
                </c:pt>
                <c:pt idx="36">
                  <c:v>0.91600000000000004</c:v>
                </c:pt>
                <c:pt idx="37">
                  <c:v>0.92027210000000004</c:v>
                </c:pt>
                <c:pt idx="38">
                  <c:v>0.95015709999999998</c:v>
                </c:pt>
                <c:pt idx="39">
                  <c:v>0.96035649999999995</c:v>
                </c:pt>
                <c:pt idx="40">
                  <c:v>0.97185540000000004</c:v>
                </c:pt>
                <c:pt idx="41">
                  <c:v>0.97739229999999999</c:v>
                </c:pt>
                <c:pt idx="42">
                  <c:v>0.9922531</c:v>
                </c:pt>
                <c:pt idx="43">
                  <c:v>0.97353069999999997</c:v>
                </c:pt>
                <c:pt idx="44">
                  <c:v>0.9884522</c:v>
                </c:pt>
                <c:pt idx="45">
                  <c:v>0.98580650000000003</c:v>
                </c:pt>
                <c:pt idx="46">
                  <c:v>0.953511</c:v>
                </c:pt>
                <c:pt idx="47">
                  <c:v>0.93807870000000004</c:v>
                </c:pt>
                <c:pt idx="48">
                  <c:v>0.9289056</c:v>
                </c:pt>
                <c:pt idx="49">
                  <c:v>0.95232669999999997</c:v>
                </c:pt>
                <c:pt idx="50">
                  <c:v>0.95674789999999998</c:v>
                </c:pt>
                <c:pt idx="51">
                  <c:v>0.95909270000000002</c:v>
                </c:pt>
                <c:pt idx="52">
                  <c:v>0.94600640000000003</c:v>
                </c:pt>
                <c:pt idx="53">
                  <c:v>0.93591780000000002</c:v>
                </c:pt>
                <c:pt idx="54">
                  <c:v>0.91647420000000002</c:v>
                </c:pt>
                <c:pt idx="55">
                  <c:v>0.94712490000000005</c:v>
                </c:pt>
                <c:pt idx="56">
                  <c:v>0.93820619999999999</c:v>
                </c:pt>
                <c:pt idx="57">
                  <c:v>0.93762619999999997</c:v>
                </c:pt>
                <c:pt idx="58">
                  <c:v>0.95668220000000004</c:v>
                </c:pt>
                <c:pt idx="59">
                  <c:v>0.95268149999999996</c:v>
                </c:pt>
                <c:pt idx="60">
                  <c:v>0.96617109999999995</c:v>
                </c:pt>
                <c:pt idx="61">
                  <c:v>0.97463390000000005</c:v>
                </c:pt>
                <c:pt idx="62">
                  <c:v>0.97200850000000005</c:v>
                </c:pt>
                <c:pt idx="63">
                  <c:v>0.96566750000000001</c:v>
                </c:pt>
                <c:pt idx="64">
                  <c:v>0.95733049999999997</c:v>
                </c:pt>
                <c:pt idx="65">
                  <c:v>0.95624200000000004</c:v>
                </c:pt>
                <c:pt idx="66">
                  <c:v>0.95863240000000005</c:v>
                </c:pt>
                <c:pt idx="67">
                  <c:v>0.95985710000000002</c:v>
                </c:pt>
                <c:pt idx="68">
                  <c:v>0.96910010000000002</c:v>
                </c:pt>
                <c:pt idx="69">
                  <c:v>0.96893969999999996</c:v>
                </c:pt>
                <c:pt idx="70">
                  <c:v>0.98852189999999995</c:v>
                </c:pt>
                <c:pt idx="71">
                  <c:v>0.9999538</c:v>
                </c:pt>
                <c:pt idx="72">
                  <c:v>1</c:v>
                </c:pt>
                <c:pt idx="73">
                  <c:v>1</c:v>
                </c:pt>
                <c:pt idx="74">
                  <c:v>0.96852859999999996</c:v>
                </c:pt>
                <c:pt idx="75">
                  <c:v>0.98888860000000001</c:v>
                </c:pt>
                <c:pt idx="76">
                  <c:v>1</c:v>
                </c:pt>
                <c:pt idx="77">
                  <c:v>1</c:v>
                </c:pt>
                <c:pt idx="78">
                  <c:v>1</c:v>
                </c:pt>
                <c:pt idx="79">
                  <c:v>0.99788730000000003</c:v>
                </c:pt>
                <c:pt idx="80">
                  <c:v>0.98276410000000003</c:v>
                </c:pt>
                <c:pt idx="81">
                  <c:v>0.96255670000000004</c:v>
                </c:pt>
                <c:pt idx="82">
                  <c:v>0.95107699999999995</c:v>
                </c:pt>
                <c:pt idx="83">
                  <c:v>0.9658466</c:v>
                </c:pt>
                <c:pt idx="84">
                  <c:v>0.95257820000000004</c:v>
                </c:pt>
                <c:pt idx="85">
                  <c:v>0.93619260000000004</c:v>
                </c:pt>
                <c:pt idx="86">
                  <c:v>0.95797840000000001</c:v>
                </c:pt>
                <c:pt idx="87">
                  <c:v>0.95838400000000001</c:v>
                </c:pt>
                <c:pt idx="88">
                  <c:v>0.95789639999999998</c:v>
                </c:pt>
                <c:pt idx="89">
                  <c:v>1</c:v>
                </c:pt>
                <c:pt idx="90">
                  <c:v>1</c:v>
                </c:pt>
                <c:pt idx="91">
                  <c:v>1</c:v>
                </c:pt>
                <c:pt idx="92">
                  <c:v>1</c:v>
                </c:pt>
                <c:pt idx="93">
                  <c:v>0.99985619999999997</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0.95568399999999998</c:v>
                </c:pt>
                <c:pt idx="147">
                  <c:v>0.97355029999999998</c:v>
                </c:pt>
                <c:pt idx="148">
                  <c:v>0.98190219999999995</c:v>
                </c:pt>
                <c:pt idx="149">
                  <c:v>0.94917269999999998</c:v>
                </c:pt>
                <c:pt idx="150">
                  <c:v>0.94349740000000004</c:v>
                </c:pt>
                <c:pt idx="151">
                  <c:v>0.94959709999999997</c:v>
                </c:pt>
                <c:pt idx="152">
                  <c:v>0.95102209999999998</c:v>
                </c:pt>
                <c:pt idx="153">
                  <c:v>0.98573460000000002</c:v>
                </c:pt>
                <c:pt idx="154">
                  <c:v>0.99146429999999997</c:v>
                </c:pt>
                <c:pt idx="155">
                  <c:v>1</c:v>
                </c:pt>
                <c:pt idx="156">
                  <c:v>1</c:v>
                </c:pt>
                <c:pt idx="157">
                  <c:v>1</c:v>
                </c:pt>
                <c:pt idx="158">
                  <c:v>0.99723499999999998</c:v>
                </c:pt>
                <c:pt idx="159">
                  <c:v>0.97828360000000003</c:v>
                </c:pt>
                <c:pt idx="160">
                  <c:v>0.96910929999999995</c:v>
                </c:pt>
                <c:pt idx="161">
                  <c:v>0.97133979999999998</c:v>
                </c:pt>
                <c:pt idx="162">
                  <c:v>0.97944410000000004</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0.98016709999999996</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0.98609749999999996</c:v>
                </c:pt>
                <c:pt idx="322">
                  <c:v>0.98662859999999997</c:v>
                </c:pt>
                <c:pt idx="323">
                  <c:v>0.99137090000000005</c:v>
                </c:pt>
                <c:pt idx="324">
                  <c:v>0.99284700000000004</c:v>
                </c:pt>
                <c:pt idx="325">
                  <c:v>0.99996620000000003</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0.99815940000000003</c:v>
                </c:pt>
                <c:pt idx="343">
                  <c:v>0.96906499999999995</c:v>
                </c:pt>
                <c:pt idx="344">
                  <c:v>0.94289719999999999</c:v>
                </c:pt>
                <c:pt idx="345">
                  <c:v>0.97047059999999996</c:v>
                </c:pt>
                <c:pt idx="346">
                  <c:v>0.9719061</c:v>
                </c:pt>
                <c:pt idx="347">
                  <c:v>0.98774649999999997</c:v>
                </c:pt>
                <c:pt idx="348">
                  <c:v>0.98952580000000001</c:v>
                </c:pt>
                <c:pt idx="349">
                  <c:v>1</c:v>
                </c:pt>
                <c:pt idx="350">
                  <c:v>1</c:v>
                </c:pt>
                <c:pt idx="351">
                  <c:v>0.95693870000000003</c:v>
                </c:pt>
                <c:pt idx="352">
                  <c:v>0.94647230000000004</c:v>
                </c:pt>
                <c:pt idx="353">
                  <c:v>0.9636633</c:v>
                </c:pt>
                <c:pt idx="354">
                  <c:v>0.88661319999999999</c:v>
                </c:pt>
                <c:pt idx="355">
                  <c:v>0.90450589999999997</c:v>
                </c:pt>
                <c:pt idx="356">
                  <c:v>0.94244130000000004</c:v>
                </c:pt>
                <c:pt idx="357">
                  <c:v>0.95781139999999998</c:v>
                </c:pt>
                <c:pt idx="358">
                  <c:v>0.97880009999999995</c:v>
                </c:pt>
                <c:pt idx="359">
                  <c:v>1</c:v>
                </c:pt>
                <c:pt idx="360">
                  <c:v>1</c:v>
                </c:pt>
                <c:pt idx="361">
                  <c:v>1</c:v>
                </c:pt>
                <c:pt idx="362">
                  <c:v>1</c:v>
                </c:pt>
                <c:pt idx="363">
                  <c:v>1</c:v>
                </c:pt>
                <c:pt idx="364">
                  <c:v>1</c:v>
                </c:pt>
                <c:pt idx="365">
                  <c:v>1</c:v>
                </c:pt>
                <c:pt idx="366">
                  <c:v>1</c:v>
                </c:pt>
                <c:pt idx="367">
                  <c:v>1</c:v>
                </c:pt>
                <c:pt idx="368">
                  <c:v>0.98007370000000005</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0.98166399999999998</c:v>
                </c:pt>
                <c:pt idx="404">
                  <c:v>0.925099</c:v>
                </c:pt>
                <c:pt idx="405">
                  <c:v>0.90872249999999999</c:v>
                </c:pt>
                <c:pt idx="406">
                  <c:v>0.90664330000000004</c:v>
                </c:pt>
                <c:pt idx="407">
                  <c:v>0.91070850000000003</c:v>
                </c:pt>
                <c:pt idx="408">
                  <c:v>0.90231220000000001</c:v>
                </c:pt>
                <c:pt idx="409">
                  <c:v>0.91566550000000002</c:v>
                </c:pt>
                <c:pt idx="410">
                  <c:v>0.90735580000000005</c:v>
                </c:pt>
                <c:pt idx="411">
                  <c:v>0.90171990000000002</c:v>
                </c:pt>
                <c:pt idx="412">
                  <c:v>0.76229020000000003</c:v>
                </c:pt>
                <c:pt idx="413">
                  <c:v>0.75889240000000002</c:v>
                </c:pt>
                <c:pt idx="414">
                  <c:v>0.77215199999999995</c:v>
                </c:pt>
                <c:pt idx="415">
                  <c:v>0.77781250000000002</c:v>
                </c:pt>
                <c:pt idx="416">
                  <c:v>0.78241430000000001</c:v>
                </c:pt>
                <c:pt idx="417">
                  <c:v>0.77813379999999999</c:v>
                </c:pt>
                <c:pt idx="418">
                  <c:v>0.78275939999999999</c:v>
                </c:pt>
                <c:pt idx="419">
                  <c:v>0.80849870000000001</c:v>
                </c:pt>
                <c:pt idx="420">
                  <c:v>0.82777710000000004</c:v>
                </c:pt>
                <c:pt idx="421">
                  <c:v>0.83982800000000002</c:v>
                </c:pt>
                <c:pt idx="422">
                  <c:v>0.89364220000000005</c:v>
                </c:pt>
                <c:pt idx="423">
                  <c:v>0.93564769999999997</c:v>
                </c:pt>
                <c:pt idx="424">
                  <c:v>0.94560259999999996</c:v>
                </c:pt>
                <c:pt idx="425">
                  <c:v>0.95184899999999995</c:v>
                </c:pt>
                <c:pt idx="426">
                  <c:v>0.95731129999999998</c:v>
                </c:pt>
                <c:pt idx="427">
                  <c:v>0.94597379999999998</c:v>
                </c:pt>
                <c:pt idx="428">
                  <c:v>0.90060700000000005</c:v>
                </c:pt>
                <c:pt idx="429">
                  <c:v>0.89550240000000003</c:v>
                </c:pt>
                <c:pt idx="430">
                  <c:v>0.87262439999999997</c:v>
                </c:pt>
                <c:pt idx="431">
                  <c:v>0.88117270000000003</c:v>
                </c:pt>
                <c:pt idx="432">
                  <c:v>0.88246780000000002</c:v>
                </c:pt>
                <c:pt idx="433">
                  <c:v>0.84974329999999998</c:v>
                </c:pt>
                <c:pt idx="434">
                  <c:v>0.83205390000000001</c:v>
                </c:pt>
                <c:pt idx="435">
                  <c:v>0.84015099999999998</c:v>
                </c:pt>
                <c:pt idx="436">
                  <c:v>0.86924639999999997</c:v>
                </c:pt>
                <c:pt idx="437">
                  <c:v>0.90537369999999995</c:v>
                </c:pt>
                <c:pt idx="438">
                  <c:v>0.91367640000000006</c:v>
                </c:pt>
                <c:pt idx="439">
                  <c:v>0.89407040000000004</c:v>
                </c:pt>
                <c:pt idx="440">
                  <c:v>0.88348260000000001</c:v>
                </c:pt>
                <c:pt idx="441">
                  <c:v>0.8533539</c:v>
                </c:pt>
                <c:pt idx="442">
                  <c:v>0.80672319999999997</c:v>
                </c:pt>
                <c:pt idx="443">
                  <c:v>0.75497320000000001</c:v>
                </c:pt>
                <c:pt idx="444">
                  <c:v>0.74796099999999999</c:v>
                </c:pt>
                <c:pt idx="445">
                  <c:v>0.6961581</c:v>
                </c:pt>
                <c:pt idx="446">
                  <c:v>0.68753500000000001</c:v>
                </c:pt>
                <c:pt idx="447">
                  <c:v>0.72560720000000001</c:v>
                </c:pt>
                <c:pt idx="448">
                  <c:v>0.72092999999999996</c:v>
                </c:pt>
                <c:pt idx="449">
                  <c:v>0.70819080000000001</c:v>
                </c:pt>
                <c:pt idx="450">
                  <c:v>0.68407560000000001</c:v>
                </c:pt>
                <c:pt idx="451">
                  <c:v>0.72181169999999995</c:v>
                </c:pt>
                <c:pt idx="452">
                  <c:v>0.74551290000000003</c:v>
                </c:pt>
                <c:pt idx="453">
                  <c:v>0.73866900000000002</c:v>
                </c:pt>
                <c:pt idx="454">
                  <c:v>0.75980420000000004</c:v>
                </c:pt>
                <c:pt idx="455">
                  <c:v>0.93729410000000002</c:v>
                </c:pt>
                <c:pt idx="456">
                  <c:v>0.96415989999999996</c:v>
                </c:pt>
                <c:pt idx="457">
                  <c:v>0.97625890000000004</c:v>
                </c:pt>
                <c:pt idx="458">
                  <c:v>0.99383929999999998</c:v>
                </c:pt>
                <c:pt idx="459">
                  <c:v>1</c:v>
                </c:pt>
                <c:pt idx="460">
                  <c:v>1</c:v>
                </c:pt>
                <c:pt idx="461">
                  <c:v>1</c:v>
                </c:pt>
                <c:pt idx="462">
                  <c:v>1</c:v>
                </c:pt>
                <c:pt idx="463">
                  <c:v>1</c:v>
                </c:pt>
                <c:pt idx="464">
                  <c:v>1</c:v>
                </c:pt>
                <c:pt idx="465">
                  <c:v>1</c:v>
                </c:pt>
                <c:pt idx="466">
                  <c:v>0.99999009999999999</c:v>
                </c:pt>
                <c:pt idx="467">
                  <c:v>0.93561349999999999</c:v>
                </c:pt>
                <c:pt idx="468">
                  <c:v>0.91042129999999999</c:v>
                </c:pt>
                <c:pt idx="469">
                  <c:v>0.88200449999999997</c:v>
                </c:pt>
                <c:pt idx="470">
                  <c:v>0.84307149999999997</c:v>
                </c:pt>
                <c:pt idx="471">
                  <c:v>0.85799610000000004</c:v>
                </c:pt>
                <c:pt idx="472">
                  <c:v>0.84524069999999996</c:v>
                </c:pt>
                <c:pt idx="473">
                  <c:v>0.83404370000000005</c:v>
                </c:pt>
                <c:pt idx="474">
                  <c:v>0.83220939999999999</c:v>
                </c:pt>
                <c:pt idx="475">
                  <c:v>0.83373719999999996</c:v>
                </c:pt>
                <c:pt idx="476">
                  <c:v>0.86886870000000005</c:v>
                </c:pt>
                <c:pt idx="477">
                  <c:v>0.85662700000000003</c:v>
                </c:pt>
                <c:pt idx="478">
                  <c:v>0.85611000000000004</c:v>
                </c:pt>
                <c:pt idx="479">
                  <c:v>0.8640584</c:v>
                </c:pt>
                <c:pt idx="480">
                  <c:v>0.8716372</c:v>
                </c:pt>
                <c:pt idx="481">
                  <c:v>0.86827529999999997</c:v>
                </c:pt>
                <c:pt idx="482">
                  <c:v>0.8609388</c:v>
                </c:pt>
                <c:pt idx="483">
                  <c:v>0.8874609</c:v>
                </c:pt>
                <c:pt idx="484">
                  <c:v>0.89741029999999999</c:v>
                </c:pt>
                <c:pt idx="485">
                  <c:v>0.91076650000000003</c:v>
                </c:pt>
                <c:pt idx="486">
                  <c:v>0.92901909999999999</c:v>
                </c:pt>
                <c:pt idx="487">
                  <c:v>0.93946770000000002</c:v>
                </c:pt>
                <c:pt idx="488">
                  <c:v>0.95309980000000005</c:v>
                </c:pt>
                <c:pt idx="489">
                  <c:v>0.95309759999999999</c:v>
                </c:pt>
                <c:pt idx="490">
                  <c:v>0.95386760000000004</c:v>
                </c:pt>
                <c:pt idx="491">
                  <c:v>0.94603689999999996</c:v>
                </c:pt>
                <c:pt idx="492">
                  <c:v>0.93648880000000001</c:v>
                </c:pt>
                <c:pt idx="493">
                  <c:v>0.94547340000000002</c:v>
                </c:pt>
                <c:pt idx="494">
                  <c:v>0.92800859999999996</c:v>
                </c:pt>
                <c:pt idx="495">
                  <c:v>0.94637819999999995</c:v>
                </c:pt>
                <c:pt idx="496">
                  <c:v>0.964167</c:v>
                </c:pt>
                <c:pt idx="497">
                  <c:v>0.92106080000000001</c:v>
                </c:pt>
                <c:pt idx="498">
                  <c:v>0.89006439999999998</c:v>
                </c:pt>
                <c:pt idx="499">
                  <c:v>0.88784209999999997</c:v>
                </c:pt>
                <c:pt idx="500">
                  <c:v>0.85982239999999999</c:v>
                </c:pt>
                <c:pt idx="501">
                  <c:v>0.88242410000000004</c:v>
                </c:pt>
                <c:pt idx="502">
                  <c:v>0.87613549999999996</c:v>
                </c:pt>
                <c:pt idx="503">
                  <c:v>0.90168110000000001</c:v>
                </c:pt>
                <c:pt idx="504">
                  <c:v>0.88385119999999995</c:v>
                </c:pt>
                <c:pt idx="505">
                  <c:v>0.90611739999999996</c:v>
                </c:pt>
                <c:pt idx="506">
                  <c:v>0.90062430000000004</c:v>
                </c:pt>
                <c:pt idx="507">
                  <c:v>0.85847430000000002</c:v>
                </c:pt>
                <c:pt idx="508">
                  <c:v>0.83593479999999998</c:v>
                </c:pt>
                <c:pt idx="509">
                  <c:v>0.8607534</c:v>
                </c:pt>
                <c:pt idx="510">
                  <c:v>0.91961479999999995</c:v>
                </c:pt>
                <c:pt idx="511">
                  <c:v>0.92107640000000002</c:v>
                </c:pt>
                <c:pt idx="512">
                  <c:v>0.94958240000000005</c:v>
                </c:pt>
                <c:pt idx="513">
                  <c:v>0.94958240000000005</c:v>
                </c:pt>
                <c:pt idx="514">
                  <c:v>0.95963200000000004</c:v>
                </c:pt>
                <c:pt idx="515">
                  <c:v>0.95963200000000004</c:v>
                </c:pt>
                <c:pt idx="516">
                  <c:v>0.94783459999999997</c:v>
                </c:pt>
                <c:pt idx="517">
                  <c:v>0.93096299999999998</c:v>
                </c:pt>
                <c:pt idx="518">
                  <c:v>0.94513250000000004</c:v>
                </c:pt>
                <c:pt idx="519">
                  <c:v>0.91431779999999996</c:v>
                </c:pt>
                <c:pt idx="520">
                  <c:v>0.91551000000000005</c:v>
                </c:pt>
                <c:pt idx="521">
                  <c:v>0.90495519999999996</c:v>
                </c:pt>
                <c:pt idx="522">
                  <c:v>0.87929579999999996</c:v>
                </c:pt>
                <c:pt idx="523">
                  <c:v>0.89153000000000004</c:v>
                </c:pt>
                <c:pt idx="524">
                  <c:v>0.89798420000000001</c:v>
                </c:pt>
                <c:pt idx="525">
                  <c:v>0.90020750000000005</c:v>
                </c:pt>
                <c:pt idx="526">
                  <c:v>0.90674429999999995</c:v>
                </c:pt>
                <c:pt idx="527">
                  <c:v>0.90120409999999995</c:v>
                </c:pt>
                <c:pt idx="528">
                  <c:v>0.89354849999999997</c:v>
                </c:pt>
                <c:pt idx="529">
                  <c:v>0.87481989999999998</c:v>
                </c:pt>
                <c:pt idx="530">
                  <c:v>0.918686</c:v>
                </c:pt>
                <c:pt idx="531">
                  <c:v>0.74202900000000005</c:v>
                </c:pt>
                <c:pt idx="532">
                  <c:v>0.71390750000000003</c:v>
                </c:pt>
                <c:pt idx="533">
                  <c:v>0.66809180000000001</c:v>
                </c:pt>
                <c:pt idx="534">
                  <c:v>0.65073449999999999</c:v>
                </c:pt>
                <c:pt idx="535">
                  <c:v>0.61727410000000005</c:v>
                </c:pt>
                <c:pt idx="536">
                  <c:v>0.60131780000000001</c:v>
                </c:pt>
                <c:pt idx="537">
                  <c:v>0.60141140000000004</c:v>
                </c:pt>
                <c:pt idx="538">
                  <c:v>0.57499979999999995</c:v>
                </c:pt>
                <c:pt idx="539">
                  <c:v>0.54841379999999995</c:v>
                </c:pt>
                <c:pt idx="540">
                  <c:v>0.54610720000000001</c:v>
                </c:pt>
                <c:pt idx="541">
                  <c:v>0.50674249999999998</c:v>
                </c:pt>
                <c:pt idx="542">
                  <c:v>0.52502420000000005</c:v>
                </c:pt>
                <c:pt idx="543">
                  <c:v>0.78109620000000002</c:v>
                </c:pt>
                <c:pt idx="544">
                  <c:v>0.79957710000000004</c:v>
                </c:pt>
                <c:pt idx="545">
                  <c:v>0.80348929999999996</c:v>
                </c:pt>
                <c:pt idx="546">
                  <c:v>0.81576000000000004</c:v>
                </c:pt>
                <c:pt idx="547">
                  <c:v>0.84191749999999999</c:v>
                </c:pt>
                <c:pt idx="548">
                  <c:v>0.88430299999999995</c:v>
                </c:pt>
                <c:pt idx="549">
                  <c:v>0.8895864</c:v>
                </c:pt>
                <c:pt idx="550">
                  <c:v>0.88615060000000001</c:v>
                </c:pt>
                <c:pt idx="551">
                  <c:v>0.84981779999999996</c:v>
                </c:pt>
                <c:pt idx="552">
                  <c:v>0.83182029999999996</c:v>
                </c:pt>
                <c:pt idx="553">
                  <c:v>0.82669970000000004</c:v>
                </c:pt>
                <c:pt idx="554">
                  <c:v>0.83073699999999995</c:v>
                </c:pt>
                <c:pt idx="555">
                  <c:v>0.84454969999999996</c:v>
                </c:pt>
                <c:pt idx="556">
                  <c:v>0.86208110000000004</c:v>
                </c:pt>
                <c:pt idx="557">
                  <c:v>0.88213540000000001</c:v>
                </c:pt>
                <c:pt idx="558">
                  <c:v>0.86122889999999996</c:v>
                </c:pt>
                <c:pt idx="559">
                  <c:v>0.86153500000000005</c:v>
                </c:pt>
                <c:pt idx="560">
                  <c:v>0.85145839999999995</c:v>
                </c:pt>
                <c:pt idx="561">
                  <c:v>0.8477922</c:v>
                </c:pt>
                <c:pt idx="562">
                  <c:v>0.85046169999999999</c:v>
                </c:pt>
                <c:pt idx="563">
                  <c:v>0.86531009999999997</c:v>
                </c:pt>
                <c:pt idx="564">
                  <c:v>0.85633720000000002</c:v>
                </c:pt>
                <c:pt idx="565">
                  <c:v>0.84589020000000004</c:v>
                </c:pt>
                <c:pt idx="566">
                  <c:v>0.83628970000000002</c:v>
                </c:pt>
                <c:pt idx="567">
                  <c:v>0.84412569999999998</c:v>
                </c:pt>
                <c:pt idx="568">
                  <c:v>0.83648310000000003</c:v>
                </c:pt>
                <c:pt idx="569">
                  <c:v>0.82166430000000001</c:v>
                </c:pt>
                <c:pt idx="570">
                  <c:v>0.84610529999999995</c:v>
                </c:pt>
                <c:pt idx="571">
                  <c:v>0.85081050000000003</c:v>
                </c:pt>
                <c:pt idx="572">
                  <c:v>0.84541100000000002</c:v>
                </c:pt>
                <c:pt idx="573">
                  <c:v>0.84561019999999998</c:v>
                </c:pt>
                <c:pt idx="574">
                  <c:v>0.82977860000000003</c:v>
                </c:pt>
                <c:pt idx="575">
                  <c:v>0.82118150000000001</c:v>
                </c:pt>
                <c:pt idx="576">
                  <c:v>0.81489909999999999</c:v>
                </c:pt>
                <c:pt idx="577">
                  <c:v>0.78917519999999997</c:v>
                </c:pt>
                <c:pt idx="578">
                  <c:v>0.73792579999999997</c:v>
                </c:pt>
                <c:pt idx="579">
                  <c:v>0.6375847</c:v>
                </c:pt>
                <c:pt idx="580">
                  <c:v>0.75972379999999995</c:v>
                </c:pt>
                <c:pt idx="581">
                  <c:v>0.74611890000000003</c:v>
                </c:pt>
                <c:pt idx="582">
                  <c:v>0.700631</c:v>
                </c:pt>
                <c:pt idx="583">
                  <c:v>0.63864379999999998</c:v>
                </c:pt>
                <c:pt idx="584">
                  <c:v>0.6933996</c:v>
                </c:pt>
                <c:pt idx="585">
                  <c:v>0.73818680000000003</c:v>
                </c:pt>
                <c:pt idx="586">
                  <c:v>0.76604609999999995</c:v>
                </c:pt>
                <c:pt idx="587">
                  <c:v>0.74325949999999996</c:v>
                </c:pt>
                <c:pt idx="588">
                  <c:v>0.77170890000000003</c:v>
                </c:pt>
                <c:pt idx="589">
                  <c:v>0.80224899999999999</c:v>
                </c:pt>
                <c:pt idx="590">
                  <c:v>0.79637219999999997</c:v>
                </c:pt>
                <c:pt idx="591">
                  <c:v>0.77810080000000004</c:v>
                </c:pt>
                <c:pt idx="592">
                  <c:v>0.73695049999999995</c:v>
                </c:pt>
                <c:pt idx="593">
                  <c:v>0.75527339999999998</c:v>
                </c:pt>
                <c:pt idx="594">
                  <c:v>0.7941473</c:v>
                </c:pt>
                <c:pt idx="595">
                  <c:v>0.8232448</c:v>
                </c:pt>
                <c:pt idx="596">
                  <c:v>0.83147450000000001</c:v>
                </c:pt>
                <c:pt idx="597">
                  <c:v>0.84550000000000003</c:v>
                </c:pt>
                <c:pt idx="598">
                  <c:v>0.82856240000000003</c:v>
                </c:pt>
                <c:pt idx="599">
                  <c:v>0.84077999999999997</c:v>
                </c:pt>
                <c:pt idx="600">
                  <c:v>0.83214889999999997</c:v>
                </c:pt>
                <c:pt idx="601">
                  <c:v>0.81485169999999996</c:v>
                </c:pt>
                <c:pt idx="602">
                  <c:v>0.79105210000000004</c:v>
                </c:pt>
                <c:pt idx="603">
                  <c:v>0.75848990000000005</c:v>
                </c:pt>
                <c:pt idx="604">
                  <c:v>0.73629310000000003</c:v>
                </c:pt>
                <c:pt idx="605">
                  <c:v>0.73519559999999995</c:v>
                </c:pt>
                <c:pt idx="606">
                  <c:v>0.72585480000000002</c:v>
                </c:pt>
                <c:pt idx="607">
                  <c:v>0.72939080000000001</c:v>
                </c:pt>
                <c:pt idx="608">
                  <c:v>0.75937560000000004</c:v>
                </c:pt>
                <c:pt idx="609">
                  <c:v>0.71762979999999998</c:v>
                </c:pt>
                <c:pt idx="610">
                  <c:v>0.73883120000000002</c:v>
                </c:pt>
                <c:pt idx="611">
                  <c:v>0.74587210000000004</c:v>
                </c:pt>
                <c:pt idx="612">
                  <c:v>0.76315650000000002</c:v>
                </c:pt>
                <c:pt idx="613">
                  <c:v>0.77887930000000005</c:v>
                </c:pt>
                <c:pt idx="614">
                  <c:v>0.7742426</c:v>
                </c:pt>
                <c:pt idx="615">
                  <c:v>0.74132659999999995</c:v>
                </c:pt>
                <c:pt idx="616">
                  <c:v>0.71340789999999998</c:v>
                </c:pt>
                <c:pt idx="617">
                  <c:v>0.71247729999999998</c:v>
                </c:pt>
                <c:pt idx="618">
                  <c:v>0.72286890000000004</c:v>
                </c:pt>
                <c:pt idx="619">
                  <c:v>0.69747159999999997</c:v>
                </c:pt>
                <c:pt idx="620">
                  <c:v>0.68769000000000002</c:v>
                </c:pt>
                <c:pt idx="621">
                  <c:v>0.74035340000000005</c:v>
                </c:pt>
                <c:pt idx="622">
                  <c:v>0.71290830000000005</c:v>
                </c:pt>
                <c:pt idx="623">
                  <c:v>0.74982579999999999</c:v>
                </c:pt>
                <c:pt idx="624">
                  <c:v>0.73838729999999997</c:v>
                </c:pt>
                <c:pt idx="625">
                  <c:v>0.71341719999999997</c:v>
                </c:pt>
                <c:pt idx="626">
                  <c:v>0.69015020000000005</c:v>
                </c:pt>
                <c:pt idx="627">
                  <c:v>0.68766749999999999</c:v>
                </c:pt>
                <c:pt idx="628">
                  <c:v>0.7269253</c:v>
                </c:pt>
                <c:pt idx="629">
                  <c:v>0.75714440000000005</c:v>
                </c:pt>
                <c:pt idx="630">
                  <c:v>0.7699937</c:v>
                </c:pt>
                <c:pt idx="631">
                  <c:v>0.79316489999999995</c:v>
                </c:pt>
                <c:pt idx="632">
                  <c:v>0.81264369999999997</c:v>
                </c:pt>
                <c:pt idx="633">
                  <c:v>0.82321880000000003</c:v>
                </c:pt>
                <c:pt idx="634">
                  <c:v>0.81205570000000005</c:v>
                </c:pt>
                <c:pt idx="635">
                  <c:v>0.81274619999999997</c:v>
                </c:pt>
                <c:pt idx="636">
                  <c:v>0.82974840000000005</c:v>
                </c:pt>
                <c:pt idx="637">
                  <c:v>0.83451629999999999</c:v>
                </c:pt>
                <c:pt idx="638">
                  <c:v>0.86603609999999998</c:v>
                </c:pt>
                <c:pt idx="639">
                  <c:v>0.87911010000000001</c:v>
                </c:pt>
                <c:pt idx="640">
                  <c:v>0.87478080000000003</c:v>
                </c:pt>
                <c:pt idx="641">
                  <c:v>0.87082250000000005</c:v>
                </c:pt>
                <c:pt idx="642">
                  <c:v>0.86327109999999996</c:v>
                </c:pt>
                <c:pt idx="643">
                  <c:v>0.87499970000000005</c:v>
                </c:pt>
                <c:pt idx="644">
                  <c:v>0.87653700000000001</c:v>
                </c:pt>
                <c:pt idx="645">
                  <c:v>0.83390719999999996</c:v>
                </c:pt>
                <c:pt idx="646">
                  <c:v>0.84533650000000005</c:v>
                </c:pt>
                <c:pt idx="647">
                  <c:v>0.84170100000000003</c:v>
                </c:pt>
                <c:pt idx="648">
                  <c:v>0.81445389999999995</c:v>
                </c:pt>
                <c:pt idx="649">
                  <c:v>0.79365339999999995</c:v>
                </c:pt>
                <c:pt idx="650">
                  <c:v>0.80231980000000003</c:v>
                </c:pt>
                <c:pt idx="651">
                  <c:v>0.78718560000000004</c:v>
                </c:pt>
                <c:pt idx="652">
                  <c:v>0.79662440000000001</c:v>
                </c:pt>
                <c:pt idx="653">
                  <c:v>0.75270409999999999</c:v>
                </c:pt>
                <c:pt idx="654">
                  <c:v>0.71356280000000005</c:v>
                </c:pt>
                <c:pt idx="655">
                  <c:v>0.71367460000000005</c:v>
                </c:pt>
                <c:pt idx="656">
                  <c:v>0.81233060000000001</c:v>
                </c:pt>
                <c:pt idx="657">
                  <c:v>0.82557270000000005</c:v>
                </c:pt>
                <c:pt idx="658">
                  <c:v>0.85093949999999996</c:v>
                </c:pt>
                <c:pt idx="659">
                  <c:v>0.85806760000000004</c:v>
                </c:pt>
                <c:pt idx="660">
                  <c:v>0.83047930000000003</c:v>
                </c:pt>
                <c:pt idx="661">
                  <c:v>0.79236660000000003</c:v>
                </c:pt>
                <c:pt idx="662">
                  <c:v>0.78376639999999997</c:v>
                </c:pt>
                <c:pt idx="663">
                  <c:v>0.77759959999999995</c:v>
                </c:pt>
                <c:pt idx="664">
                  <c:v>0.79710349999999996</c:v>
                </c:pt>
                <c:pt idx="665">
                  <c:v>0.81392299999999995</c:v>
                </c:pt>
                <c:pt idx="666">
                  <c:v>0.8449025</c:v>
                </c:pt>
                <c:pt idx="667">
                  <c:v>0.86229409999999995</c:v>
                </c:pt>
                <c:pt idx="668">
                  <c:v>0.89044400000000001</c:v>
                </c:pt>
                <c:pt idx="669">
                  <c:v>0.88765879999999997</c:v>
                </c:pt>
                <c:pt idx="670">
                  <c:v>0.88642589999999999</c:v>
                </c:pt>
              </c:numCache>
            </c:numRef>
          </c:val>
          <c:smooth val="0"/>
          <c:extLst>
            <c:ext xmlns:c16="http://schemas.microsoft.com/office/drawing/2014/chart" uri="{C3380CC4-5D6E-409C-BE32-E72D297353CC}">
              <c16:uniqueId val="{00000000-54D2-4DE0-842B-CD3DC804BE71}"/>
            </c:ext>
          </c:extLst>
        </c:ser>
        <c:dLbls>
          <c:showLegendKey val="0"/>
          <c:showVal val="0"/>
          <c:showCatName val="0"/>
          <c:showSerName val="0"/>
          <c:showPercent val="0"/>
          <c:showBubbleSize val="0"/>
        </c:dLbls>
        <c:smooth val="0"/>
        <c:axId val="695748792"/>
        <c:axId val="695748464"/>
      </c:lineChart>
      <c:dateAx>
        <c:axId val="6957487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Analysis</a:t>
                </a:r>
                <a:r>
                  <a:rPr lang="en-US" sz="1800" baseline="0" dirty="0">
                    <a:solidFill>
                      <a:schemeClr val="tx1"/>
                    </a:solidFill>
                  </a:rPr>
                  <a:t> Date</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d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5748464"/>
        <c:crosses val="autoZero"/>
        <c:auto val="1"/>
        <c:lblOffset val="100"/>
        <c:baseTimeUnit val="days"/>
        <c:majorUnit val="3"/>
        <c:majorTimeUnit val="months"/>
      </c:dateAx>
      <c:valAx>
        <c:axId val="695748464"/>
        <c:scaling>
          <c:orientation val="minMax"/>
          <c:max val="1.1000000000000001"/>
          <c:min val="0.4"/>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800" dirty="0">
                    <a:solidFill>
                      <a:schemeClr val="tx1"/>
                    </a:solidFill>
                  </a:rPr>
                  <a:t>Implied</a:t>
                </a:r>
                <a:r>
                  <a:rPr lang="en-US" sz="1800" baseline="0" dirty="0">
                    <a:solidFill>
                      <a:schemeClr val="tx1"/>
                    </a:solidFill>
                  </a:rPr>
                  <a:t> correlation</a:t>
                </a:r>
                <a:endParaRPr lang="en-US" sz="1800"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5748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C7235-C5D8-436C-9DAE-B9974AB6ACF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BBBFE0C-AC21-4B30-8ADC-EDEDA3C90AEF}">
      <dgm:prSet phldrT="[Text]"/>
      <dgm:spPr/>
      <dgm:t>
        <a:bodyPr/>
        <a:lstStyle/>
        <a:p>
          <a:r>
            <a:rPr lang="en-US" dirty="0"/>
            <a:t>Protection against default</a:t>
          </a:r>
        </a:p>
      </dgm:t>
    </dgm:pt>
    <dgm:pt modelId="{FF68E2C5-3917-4EE2-BB77-07D1E02F0C5B}" type="parTrans" cxnId="{8ABA2535-D04E-44B7-9C35-2F3BA9EB61B6}">
      <dgm:prSet/>
      <dgm:spPr/>
      <dgm:t>
        <a:bodyPr/>
        <a:lstStyle/>
        <a:p>
          <a:endParaRPr lang="en-US"/>
        </a:p>
      </dgm:t>
    </dgm:pt>
    <dgm:pt modelId="{95BBAFA4-388A-4A2D-A44B-5B0D80B3DA8E}" type="sibTrans" cxnId="{8ABA2535-D04E-44B7-9C35-2F3BA9EB61B6}">
      <dgm:prSet/>
      <dgm:spPr/>
      <dgm:t>
        <a:bodyPr/>
        <a:lstStyle/>
        <a:p>
          <a:endParaRPr lang="en-US"/>
        </a:p>
      </dgm:t>
    </dgm:pt>
    <dgm:pt modelId="{F322A79D-16EC-4571-B49A-AE7125F4C87C}">
      <dgm:prSet phldrT="[Text]"/>
      <dgm:spPr/>
      <dgm:t>
        <a:bodyPr/>
        <a:lstStyle/>
        <a:p>
          <a:r>
            <a:rPr lang="en-US" dirty="0"/>
            <a:t>Cheap exposure to credit</a:t>
          </a:r>
        </a:p>
      </dgm:t>
    </dgm:pt>
    <dgm:pt modelId="{25AD51FF-0B67-4F81-84BA-7FDB2B0D4679}" type="parTrans" cxnId="{FAE6FD68-ECB1-41F6-81E5-B8523B5FCEE5}">
      <dgm:prSet/>
      <dgm:spPr/>
      <dgm:t>
        <a:bodyPr/>
        <a:lstStyle/>
        <a:p>
          <a:endParaRPr lang="en-US"/>
        </a:p>
      </dgm:t>
    </dgm:pt>
    <dgm:pt modelId="{37CAEE5B-11F7-48FF-B423-C888CE232211}" type="sibTrans" cxnId="{FAE6FD68-ECB1-41F6-81E5-B8523B5FCEE5}">
      <dgm:prSet/>
      <dgm:spPr/>
      <dgm:t>
        <a:bodyPr/>
        <a:lstStyle/>
        <a:p>
          <a:endParaRPr lang="en-US"/>
        </a:p>
      </dgm:t>
    </dgm:pt>
    <dgm:pt modelId="{0CD86F6E-94C3-4FB8-BEC8-7A2129A38EBB}">
      <dgm:prSet phldrT="[Text]"/>
      <dgm:spPr/>
      <dgm:t>
        <a:bodyPr/>
        <a:lstStyle/>
        <a:p>
          <a:r>
            <a:rPr lang="en-US" dirty="0"/>
            <a:t>Hedge for global downturn</a:t>
          </a:r>
        </a:p>
      </dgm:t>
    </dgm:pt>
    <dgm:pt modelId="{B6CBB7A8-C95B-425F-80D5-25A487C4019B}" type="parTrans" cxnId="{E99AB810-2464-4B4F-BDF0-83FD01A0BE2C}">
      <dgm:prSet/>
      <dgm:spPr/>
      <dgm:t>
        <a:bodyPr/>
        <a:lstStyle/>
        <a:p>
          <a:endParaRPr lang="en-US"/>
        </a:p>
      </dgm:t>
    </dgm:pt>
    <dgm:pt modelId="{360790C7-ADB8-4FA5-8D58-6F679FC11237}" type="sibTrans" cxnId="{E99AB810-2464-4B4F-BDF0-83FD01A0BE2C}">
      <dgm:prSet/>
      <dgm:spPr/>
      <dgm:t>
        <a:bodyPr/>
        <a:lstStyle/>
        <a:p>
          <a:endParaRPr lang="en-US"/>
        </a:p>
      </dgm:t>
    </dgm:pt>
    <dgm:pt modelId="{A180F06E-9F98-4DC6-BA2D-7E4E870F17ED}">
      <dgm:prSet phldrT="[Text]"/>
      <dgm:spPr/>
      <dgm:t>
        <a:bodyPr/>
        <a:lstStyle/>
        <a:p>
          <a:r>
            <a:rPr lang="en-US" dirty="0"/>
            <a:t>Speculation</a:t>
          </a:r>
        </a:p>
      </dgm:t>
    </dgm:pt>
    <dgm:pt modelId="{BAE6D275-BD33-43F4-9DA1-5DB9AB7963D5}" type="parTrans" cxnId="{4F9C9C84-EB77-467A-889A-45FA176273C8}">
      <dgm:prSet/>
      <dgm:spPr/>
      <dgm:t>
        <a:bodyPr/>
        <a:lstStyle/>
        <a:p>
          <a:endParaRPr lang="en-US"/>
        </a:p>
      </dgm:t>
    </dgm:pt>
    <dgm:pt modelId="{8D14BED2-D017-4AF1-B96E-44B45B23A3E4}" type="sibTrans" cxnId="{4F9C9C84-EB77-467A-889A-45FA176273C8}">
      <dgm:prSet/>
      <dgm:spPr/>
      <dgm:t>
        <a:bodyPr/>
        <a:lstStyle/>
        <a:p>
          <a:endParaRPr lang="en-US"/>
        </a:p>
      </dgm:t>
    </dgm:pt>
    <dgm:pt modelId="{9A5F5962-3577-4C11-A7C0-3D2E7E22A265}">
      <dgm:prSet/>
      <dgm:spPr/>
      <dgm:t>
        <a:bodyPr/>
        <a:lstStyle/>
        <a:p>
          <a:r>
            <a:rPr lang="en-US" dirty="0"/>
            <a:t>Arbitrage (e.g. basis trading)</a:t>
          </a:r>
        </a:p>
      </dgm:t>
    </dgm:pt>
    <dgm:pt modelId="{4EC30113-DCF2-41FE-AF7C-4E48B30D3B31}" type="parTrans" cxnId="{C4142F0C-D375-4410-9F41-ABA3EE7091EF}">
      <dgm:prSet/>
      <dgm:spPr/>
      <dgm:t>
        <a:bodyPr/>
        <a:lstStyle/>
        <a:p>
          <a:endParaRPr lang="en-US"/>
        </a:p>
      </dgm:t>
    </dgm:pt>
    <dgm:pt modelId="{27699E74-FD2F-44A8-BCF2-5E8C85381241}" type="sibTrans" cxnId="{C4142F0C-D375-4410-9F41-ABA3EE7091EF}">
      <dgm:prSet/>
      <dgm:spPr/>
      <dgm:t>
        <a:bodyPr/>
        <a:lstStyle/>
        <a:p>
          <a:endParaRPr lang="en-US"/>
        </a:p>
      </dgm:t>
    </dgm:pt>
    <dgm:pt modelId="{13B847D2-EE9B-4467-A27B-21C9D585A025}" type="pres">
      <dgm:prSet presAssocID="{7D4C7235-C5D8-436C-9DAE-B9974AB6ACFE}" presName="linearFlow" presStyleCnt="0">
        <dgm:presLayoutVars>
          <dgm:dir/>
          <dgm:resizeHandles val="exact"/>
        </dgm:presLayoutVars>
      </dgm:prSet>
      <dgm:spPr/>
    </dgm:pt>
    <dgm:pt modelId="{6DBA57E8-4099-426C-9DE2-6BFC54A4F347}" type="pres">
      <dgm:prSet presAssocID="{2BBBFE0C-AC21-4B30-8ADC-EDEDA3C90AEF}" presName="composite" presStyleCnt="0"/>
      <dgm:spPr/>
    </dgm:pt>
    <dgm:pt modelId="{AF5E7121-22D7-4B22-9ABA-5A3250082E91}" type="pres">
      <dgm:prSet presAssocID="{2BBBFE0C-AC21-4B30-8ADC-EDEDA3C90AEF}" presName="imgShp" presStyleLbl="fgImgPlace1" presStyleIdx="0" presStyleCnt="5"/>
      <dgm:spPr/>
    </dgm:pt>
    <dgm:pt modelId="{6B88CBA6-CB88-435B-BAC7-22C229FD8640}" type="pres">
      <dgm:prSet presAssocID="{2BBBFE0C-AC21-4B30-8ADC-EDEDA3C90AEF}" presName="txShp" presStyleLbl="node1" presStyleIdx="0" presStyleCnt="5">
        <dgm:presLayoutVars>
          <dgm:bulletEnabled val="1"/>
        </dgm:presLayoutVars>
      </dgm:prSet>
      <dgm:spPr/>
    </dgm:pt>
    <dgm:pt modelId="{9ACD761C-BEE3-4241-BB82-4C107FE819D3}" type="pres">
      <dgm:prSet presAssocID="{95BBAFA4-388A-4A2D-A44B-5B0D80B3DA8E}" presName="spacing" presStyleCnt="0"/>
      <dgm:spPr/>
    </dgm:pt>
    <dgm:pt modelId="{7B1FEE8D-C867-4B72-998E-4E8ABBBAB087}" type="pres">
      <dgm:prSet presAssocID="{F322A79D-16EC-4571-B49A-AE7125F4C87C}" presName="composite" presStyleCnt="0"/>
      <dgm:spPr/>
    </dgm:pt>
    <dgm:pt modelId="{D2C4968B-9821-45A6-965C-8944EFEC8D4A}" type="pres">
      <dgm:prSet presAssocID="{F322A79D-16EC-4571-B49A-AE7125F4C87C}" presName="imgShp" presStyleLbl="fgImgPlace1" presStyleIdx="1" presStyleCnt="5"/>
      <dgm:spPr/>
    </dgm:pt>
    <dgm:pt modelId="{67C3DA16-724B-487D-B113-7F308848D850}" type="pres">
      <dgm:prSet presAssocID="{F322A79D-16EC-4571-B49A-AE7125F4C87C}" presName="txShp" presStyleLbl="node1" presStyleIdx="1" presStyleCnt="5">
        <dgm:presLayoutVars>
          <dgm:bulletEnabled val="1"/>
        </dgm:presLayoutVars>
      </dgm:prSet>
      <dgm:spPr/>
    </dgm:pt>
    <dgm:pt modelId="{7A4E5068-5087-4403-B73F-477785D17BE2}" type="pres">
      <dgm:prSet presAssocID="{37CAEE5B-11F7-48FF-B423-C888CE232211}" presName="spacing" presStyleCnt="0"/>
      <dgm:spPr/>
    </dgm:pt>
    <dgm:pt modelId="{D642AF7C-8BA8-4819-83BE-63EDD371F683}" type="pres">
      <dgm:prSet presAssocID="{0CD86F6E-94C3-4FB8-BEC8-7A2129A38EBB}" presName="composite" presStyleCnt="0"/>
      <dgm:spPr/>
    </dgm:pt>
    <dgm:pt modelId="{BAA45A8F-3941-4E9F-A325-DEA3C62E23DF}" type="pres">
      <dgm:prSet presAssocID="{0CD86F6E-94C3-4FB8-BEC8-7A2129A38EBB}" presName="imgShp" presStyleLbl="fgImgPlace1" presStyleIdx="2" presStyleCnt="5"/>
      <dgm:spPr/>
    </dgm:pt>
    <dgm:pt modelId="{0671524F-6639-41E8-9CC8-F37ED0F5D07D}" type="pres">
      <dgm:prSet presAssocID="{0CD86F6E-94C3-4FB8-BEC8-7A2129A38EBB}" presName="txShp" presStyleLbl="node1" presStyleIdx="2" presStyleCnt="5">
        <dgm:presLayoutVars>
          <dgm:bulletEnabled val="1"/>
        </dgm:presLayoutVars>
      </dgm:prSet>
      <dgm:spPr/>
    </dgm:pt>
    <dgm:pt modelId="{5F67DCE6-298E-4256-8E45-B26D2F1DCB16}" type="pres">
      <dgm:prSet presAssocID="{360790C7-ADB8-4FA5-8D58-6F679FC11237}" presName="spacing" presStyleCnt="0"/>
      <dgm:spPr/>
    </dgm:pt>
    <dgm:pt modelId="{954CBF99-0C9E-48BC-AA33-383F8B4E7146}" type="pres">
      <dgm:prSet presAssocID="{A180F06E-9F98-4DC6-BA2D-7E4E870F17ED}" presName="composite" presStyleCnt="0"/>
      <dgm:spPr/>
    </dgm:pt>
    <dgm:pt modelId="{68366ABF-4F69-4F98-A40A-AC2B80EA5D74}" type="pres">
      <dgm:prSet presAssocID="{A180F06E-9F98-4DC6-BA2D-7E4E870F17ED}" presName="imgShp" presStyleLbl="fgImgPlace1" presStyleIdx="3" presStyleCnt="5"/>
      <dgm:spPr/>
    </dgm:pt>
    <dgm:pt modelId="{9E35BC9C-542A-4159-AA31-2B37C5CBE077}" type="pres">
      <dgm:prSet presAssocID="{A180F06E-9F98-4DC6-BA2D-7E4E870F17ED}" presName="txShp" presStyleLbl="node1" presStyleIdx="3" presStyleCnt="5">
        <dgm:presLayoutVars>
          <dgm:bulletEnabled val="1"/>
        </dgm:presLayoutVars>
      </dgm:prSet>
      <dgm:spPr/>
    </dgm:pt>
    <dgm:pt modelId="{100B48AF-DE0A-4EAB-BEE3-7A82369A6498}" type="pres">
      <dgm:prSet presAssocID="{8D14BED2-D017-4AF1-B96E-44B45B23A3E4}" presName="spacing" presStyleCnt="0"/>
      <dgm:spPr/>
    </dgm:pt>
    <dgm:pt modelId="{83EA1B6D-6C87-45AE-A2FF-E3561A2C9F57}" type="pres">
      <dgm:prSet presAssocID="{9A5F5962-3577-4C11-A7C0-3D2E7E22A265}" presName="composite" presStyleCnt="0"/>
      <dgm:spPr/>
    </dgm:pt>
    <dgm:pt modelId="{7AAEF038-4880-49AF-892B-F8936727CD4A}" type="pres">
      <dgm:prSet presAssocID="{9A5F5962-3577-4C11-A7C0-3D2E7E22A265}" presName="imgShp" presStyleLbl="fgImgPlace1" presStyleIdx="4" presStyleCnt="5"/>
      <dgm:spPr/>
    </dgm:pt>
    <dgm:pt modelId="{46EB5B88-75B9-45CA-A1AB-15EAD8A985B7}" type="pres">
      <dgm:prSet presAssocID="{9A5F5962-3577-4C11-A7C0-3D2E7E22A265}" presName="txShp" presStyleLbl="node1" presStyleIdx="4" presStyleCnt="5">
        <dgm:presLayoutVars>
          <dgm:bulletEnabled val="1"/>
        </dgm:presLayoutVars>
      </dgm:prSet>
      <dgm:spPr/>
    </dgm:pt>
  </dgm:ptLst>
  <dgm:cxnLst>
    <dgm:cxn modelId="{C4142F0C-D375-4410-9F41-ABA3EE7091EF}" srcId="{7D4C7235-C5D8-436C-9DAE-B9974AB6ACFE}" destId="{9A5F5962-3577-4C11-A7C0-3D2E7E22A265}" srcOrd="4" destOrd="0" parTransId="{4EC30113-DCF2-41FE-AF7C-4E48B30D3B31}" sibTransId="{27699E74-FD2F-44A8-BCF2-5E8C85381241}"/>
    <dgm:cxn modelId="{E99AB810-2464-4B4F-BDF0-83FD01A0BE2C}" srcId="{7D4C7235-C5D8-436C-9DAE-B9974AB6ACFE}" destId="{0CD86F6E-94C3-4FB8-BEC8-7A2129A38EBB}" srcOrd="2" destOrd="0" parTransId="{B6CBB7A8-C95B-425F-80D5-25A487C4019B}" sibTransId="{360790C7-ADB8-4FA5-8D58-6F679FC11237}"/>
    <dgm:cxn modelId="{C6D11914-FD1F-4587-B960-9D38970F05F0}" type="presOf" srcId="{0CD86F6E-94C3-4FB8-BEC8-7A2129A38EBB}" destId="{0671524F-6639-41E8-9CC8-F37ED0F5D07D}" srcOrd="0" destOrd="0" presId="urn:microsoft.com/office/officeart/2005/8/layout/vList3"/>
    <dgm:cxn modelId="{C5EC9A2F-33E8-479B-8B10-50CCB57E238A}" type="presOf" srcId="{F322A79D-16EC-4571-B49A-AE7125F4C87C}" destId="{67C3DA16-724B-487D-B113-7F308848D850}" srcOrd="0" destOrd="0" presId="urn:microsoft.com/office/officeart/2005/8/layout/vList3"/>
    <dgm:cxn modelId="{8ABA2535-D04E-44B7-9C35-2F3BA9EB61B6}" srcId="{7D4C7235-C5D8-436C-9DAE-B9974AB6ACFE}" destId="{2BBBFE0C-AC21-4B30-8ADC-EDEDA3C90AEF}" srcOrd="0" destOrd="0" parTransId="{FF68E2C5-3917-4EE2-BB77-07D1E02F0C5B}" sibTransId="{95BBAFA4-388A-4A2D-A44B-5B0D80B3DA8E}"/>
    <dgm:cxn modelId="{FAE6FD68-ECB1-41F6-81E5-B8523B5FCEE5}" srcId="{7D4C7235-C5D8-436C-9DAE-B9974AB6ACFE}" destId="{F322A79D-16EC-4571-B49A-AE7125F4C87C}" srcOrd="1" destOrd="0" parTransId="{25AD51FF-0B67-4F81-84BA-7FDB2B0D4679}" sibTransId="{37CAEE5B-11F7-48FF-B423-C888CE232211}"/>
    <dgm:cxn modelId="{4F9C9C84-EB77-467A-889A-45FA176273C8}" srcId="{7D4C7235-C5D8-436C-9DAE-B9974AB6ACFE}" destId="{A180F06E-9F98-4DC6-BA2D-7E4E870F17ED}" srcOrd="3" destOrd="0" parTransId="{BAE6D275-BD33-43F4-9DA1-5DB9AB7963D5}" sibTransId="{8D14BED2-D017-4AF1-B96E-44B45B23A3E4}"/>
    <dgm:cxn modelId="{D10B29A8-4E78-4EC4-A413-438C49903D9A}" type="presOf" srcId="{2BBBFE0C-AC21-4B30-8ADC-EDEDA3C90AEF}" destId="{6B88CBA6-CB88-435B-BAC7-22C229FD8640}" srcOrd="0" destOrd="0" presId="urn:microsoft.com/office/officeart/2005/8/layout/vList3"/>
    <dgm:cxn modelId="{828DA9B0-C6AE-457D-8D43-D0BEB7F8633A}" type="presOf" srcId="{A180F06E-9F98-4DC6-BA2D-7E4E870F17ED}" destId="{9E35BC9C-542A-4159-AA31-2B37C5CBE077}" srcOrd="0" destOrd="0" presId="urn:microsoft.com/office/officeart/2005/8/layout/vList3"/>
    <dgm:cxn modelId="{3C8A32EE-51B6-4F68-9B3D-D23831014AF2}" type="presOf" srcId="{9A5F5962-3577-4C11-A7C0-3D2E7E22A265}" destId="{46EB5B88-75B9-45CA-A1AB-15EAD8A985B7}" srcOrd="0" destOrd="0" presId="urn:microsoft.com/office/officeart/2005/8/layout/vList3"/>
    <dgm:cxn modelId="{4951ECF1-29AF-4E9A-B323-06A906758C6E}" type="presOf" srcId="{7D4C7235-C5D8-436C-9DAE-B9974AB6ACFE}" destId="{13B847D2-EE9B-4467-A27B-21C9D585A025}" srcOrd="0" destOrd="0" presId="urn:microsoft.com/office/officeart/2005/8/layout/vList3"/>
    <dgm:cxn modelId="{2A1D53C1-0639-4144-8180-52D4EB88D8DF}" type="presParOf" srcId="{13B847D2-EE9B-4467-A27B-21C9D585A025}" destId="{6DBA57E8-4099-426C-9DE2-6BFC54A4F347}" srcOrd="0" destOrd="0" presId="urn:microsoft.com/office/officeart/2005/8/layout/vList3"/>
    <dgm:cxn modelId="{72629E9D-74DB-4CCC-8E2F-EF34E84318CC}" type="presParOf" srcId="{6DBA57E8-4099-426C-9DE2-6BFC54A4F347}" destId="{AF5E7121-22D7-4B22-9ABA-5A3250082E91}" srcOrd="0" destOrd="0" presId="urn:microsoft.com/office/officeart/2005/8/layout/vList3"/>
    <dgm:cxn modelId="{656C73B3-F4E0-45E7-ABC7-14E1320658A2}" type="presParOf" srcId="{6DBA57E8-4099-426C-9DE2-6BFC54A4F347}" destId="{6B88CBA6-CB88-435B-BAC7-22C229FD8640}" srcOrd="1" destOrd="0" presId="urn:microsoft.com/office/officeart/2005/8/layout/vList3"/>
    <dgm:cxn modelId="{78844F7B-486C-4F14-9E02-CFC6003ADB0B}" type="presParOf" srcId="{13B847D2-EE9B-4467-A27B-21C9D585A025}" destId="{9ACD761C-BEE3-4241-BB82-4C107FE819D3}" srcOrd="1" destOrd="0" presId="urn:microsoft.com/office/officeart/2005/8/layout/vList3"/>
    <dgm:cxn modelId="{50DE5252-2E8A-421B-A786-92F6662FA5A8}" type="presParOf" srcId="{13B847D2-EE9B-4467-A27B-21C9D585A025}" destId="{7B1FEE8D-C867-4B72-998E-4E8ABBBAB087}" srcOrd="2" destOrd="0" presId="urn:microsoft.com/office/officeart/2005/8/layout/vList3"/>
    <dgm:cxn modelId="{CDAE5F0D-475E-4A79-9C6B-FD22919155B3}" type="presParOf" srcId="{7B1FEE8D-C867-4B72-998E-4E8ABBBAB087}" destId="{D2C4968B-9821-45A6-965C-8944EFEC8D4A}" srcOrd="0" destOrd="0" presId="urn:microsoft.com/office/officeart/2005/8/layout/vList3"/>
    <dgm:cxn modelId="{8A19197D-C679-4508-A461-AB1F13A3211B}" type="presParOf" srcId="{7B1FEE8D-C867-4B72-998E-4E8ABBBAB087}" destId="{67C3DA16-724B-487D-B113-7F308848D850}" srcOrd="1" destOrd="0" presId="urn:microsoft.com/office/officeart/2005/8/layout/vList3"/>
    <dgm:cxn modelId="{4096B63D-09C1-4FF5-8A33-4ED7CEF2304B}" type="presParOf" srcId="{13B847D2-EE9B-4467-A27B-21C9D585A025}" destId="{7A4E5068-5087-4403-B73F-477785D17BE2}" srcOrd="3" destOrd="0" presId="urn:microsoft.com/office/officeart/2005/8/layout/vList3"/>
    <dgm:cxn modelId="{EDB2E705-E2F5-4833-AFB5-A8457A9B87D7}" type="presParOf" srcId="{13B847D2-EE9B-4467-A27B-21C9D585A025}" destId="{D642AF7C-8BA8-4819-83BE-63EDD371F683}" srcOrd="4" destOrd="0" presId="urn:microsoft.com/office/officeart/2005/8/layout/vList3"/>
    <dgm:cxn modelId="{39F2ABA2-D2BB-443E-88C5-B3FAC82990CC}" type="presParOf" srcId="{D642AF7C-8BA8-4819-83BE-63EDD371F683}" destId="{BAA45A8F-3941-4E9F-A325-DEA3C62E23DF}" srcOrd="0" destOrd="0" presId="urn:microsoft.com/office/officeart/2005/8/layout/vList3"/>
    <dgm:cxn modelId="{42776DA2-CDF7-41AE-B5F3-F6C5FD840B2E}" type="presParOf" srcId="{D642AF7C-8BA8-4819-83BE-63EDD371F683}" destId="{0671524F-6639-41E8-9CC8-F37ED0F5D07D}" srcOrd="1" destOrd="0" presId="urn:microsoft.com/office/officeart/2005/8/layout/vList3"/>
    <dgm:cxn modelId="{416A6A15-6298-4D63-B4B2-EE3EAE8F8B05}" type="presParOf" srcId="{13B847D2-EE9B-4467-A27B-21C9D585A025}" destId="{5F67DCE6-298E-4256-8E45-B26D2F1DCB16}" srcOrd="5" destOrd="0" presId="urn:microsoft.com/office/officeart/2005/8/layout/vList3"/>
    <dgm:cxn modelId="{2E905078-D4FD-41B6-8DE2-4C8BE8BCEA42}" type="presParOf" srcId="{13B847D2-EE9B-4467-A27B-21C9D585A025}" destId="{954CBF99-0C9E-48BC-AA33-383F8B4E7146}" srcOrd="6" destOrd="0" presId="urn:microsoft.com/office/officeart/2005/8/layout/vList3"/>
    <dgm:cxn modelId="{1D461020-335B-44E3-B802-99B15745F38A}" type="presParOf" srcId="{954CBF99-0C9E-48BC-AA33-383F8B4E7146}" destId="{68366ABF-4F69-4F98-A40A-AC2B80EA5D74}" srcOrd="0" destOrd="0" presId="urn:microsoft.com/office/officeart/2005/8/layout/vList3"/>
    <dgm:cxn modelId="{ACF24570-67C8-4921-8686-436B9C09D4BD}" type="presParOf" srcId="{954CBF99-0C9E-48BC-AA33-383F8B4E7146}" destId="{9E35BC9C-542A-4159-AA31-2B37C5CBE077}" srcOrd="1" destOrd="0" presId="urn:microsoft.com/office/officeart/2005/8/layout/vList3"/>
    <dgm:cxn modelId="{CE68DFF1-34C9-4FD5-9321-41E7130A438E}" type="presParOf" srcId="{13B847D2-EE9B-4467-A27B-21C9D585A025}" destId="{100B48AF-DE0A-4EAB-BEE3-7A82369A6498}" srcOrd="7" destOrd="0" presId="urn:microsoft.com/office/officeart/2005/8/layout/vList3"/>
    <dgm:cxn modelId="{C4866FCE-4124-4A9D-96F1-33F8C33D9E8A}" type="presParOf" srcId="{13B847D2-EE9B-4467-A27B-21C9D585A025}" destId="{83EA1B6D-6C87-45AE-A2FF-E3561A2C9F57}" srcOrd="8" destOrd="0" presId="urn:microsoft.com/office/officeart/2005/8/layout/vList3"/>
    <dgm:cxn modelId="{6A81CAC3-7A60-4F60-AD14-617FBA457D6B}" type="presParOf" srcId="{83EA1B6D-6C87-45AE-A2FF-E3561A2C9F57}" destId="{7AAEF038-4880-49AF-892B-F8936727CD4A}" srcOrd="0" destOrd="0" presId="urn:microsoft.com/office/officeart/2005/8/layout/vList3"/>
    <dgm:cxn modelId="{0E721814-2A03-457F-9429-697E871D30BD}" type="presParOf" srcId="{83EA1B6D-6C87-45AE-A2FF-E3561A2C9F57}" destId="{46EB5B88-75B9-45CA-A1AB-15EAD8A985B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80424-237D-4D2C-8C8E-8E38FAB8D4A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hu-HU"/>
        </a:p>
      </dgm:t>
    </dgm:pt>
    <dgm:pt modelId="{8BEE1F09-7135-4A97-943F-A8A69D8E03E0}">
      <dgm:prSet phldrT="[Text]"/>
      <dgm:spPr/>
      <dgm:t>
        <a:bodyPr/>
        <a:lstStyle/>
        <a:p>
          <a:r>
            <a:rPr lang="hu-HU" dirty="0"/>
            <a:t>CDS</a:t>
          </a:r>
        </a:p>
      </dgm:t>
    </dgm:pt>
    <dgm:pt modelId="{B5AD5F95-518F-44AC-BAEB-FA2EDE6FECA3}" type="parTrans" cxnId="{A50E4291-6B21-4A4B-AF45-F2D4640B7B37}">
      <dgm:prSet/>
      <dgm:spPr/>
      <dgm:t>
        <a:bodyPr/>
        <a:lstStyle/>
        <a:p>
          <a:endParaRPr lang="hu-HU"/>
        </a:p>
      </dgm:t>
    </dgm:pt>
    <dgm:pt modelId="{B7D5343A-1072-4C7E-BB83-DF180C98999C}" type="sibTrans" cxnId="{A50E4291-6B21-4A4B-AF45-F2D4640B7B37}">
      <dgm:prSet/>
      <dgm:spPr/>
      <dgm:t>
        <a:bodyPr/>
        <a:lstStyle/>
        <a:p>
          <a:endParaRPr lang="hu-HU"/>
        </a:p>
      </dgm:t>
    </dgm:pt>
    <dgm:pt modelId="{F09DBB77-DA77-4991-8B97-564DBF562DCD}">
      <dgm:prSet phldrT="[Text]"/>
      <dgm:spPr/>
      <dgm:t>
        <a:bodyPr/>
        <a:lstStyle/>
        <a:p>
          <a:r>
            <a:rPr lang="hu-HU" dirty="0"/>
            <a:t>CDS</a:t>
          </a:r>
        </a:p>
      </dgm:t>
    </dgm:pt>
    <dgm:pt modelId="{EA86A1D0-6F53-4614-AB30-D25ECFD3D05C}" type="parTrans" cxnId="{87F04E65-E73F-4E16-9834-5B66868907B8}">
      <dgm:prSet/>
      <dgm:spPr/>
      <dgm:t>
        <a:bodyPr/>
        <a:lstStyle/>
        <a:p>
          <a:endParaRPr lang="hu-HU"/>
        </a:p>
      </dgm:t>
    </dgm:pt>
    <dgm:pt modelId="{80AF7B76-3477-4FFF-BD10-7A5F8FC7D10F}" type="sibTrans" cxnId="{87F04E65-E73F-4E16-9834-5B66868907B8}">
      <dgm:prSet/>
      <dgm:spPr/>
      <dgm:t>
        <a:bodyPr/>
        <a:lstStyle/>
        <a:p>
          <a:endParaRPr lang="hu-HU"/>
        </a:p>
      </dgm:t>
    </dgm:pt>
    <dgm:pt modelId="{CAA32E80-9923-4633-B3EE-E31EDE178179}">
      <dgm:prSet phldrT="[Text]"/>
      <dgm:spPr/>
      <dgm:t>
        <a:bodyPr/>
        <a:lstStyle/>
        <a:p>
          <a:r>
            <a:rPr lang="hu-HU" dirty="0"/>
            <a:t>CDS</a:t>
          </a:r>
        </a:p>
      </dgm:t>
    </dgm:pt>
    <dgm:pt modelId="{6409AB50-0EFB-43D8-901E-5F82ABB21A02}" type="parTrans" cxnId="{7DD5F28F-3A19-44B1-A295-2419A0886C2A}">
      <dgm:prSet/>
      <dgm:spPr/>
      <dgm:t>
        <a:bodyPr/>
        <a:lstStyle/>
        <a:p>
          <a:endParaRPr lang="hu-HU"/>
        </a:p>
      </dgm:t>
    </dgm:pt>
    <dgm:pt modelId="{BE572FBA-4BE4-42BA-BA9B-79D58ECCFB6D}" type="sibTrans" cxnId="{7DD5F28F-3A19-44B1-A295-2419A0886C2A}">
      <dgm:prSet/>
      <dgm:spPr/>
      <dgm:t>
        <a:bodyPr/>
        <a:lstStyle/>
        <a:p>
          <a:endParaRPr lang="hu-HU"/>
        </a:p>
      </dgm:t>
    </dgm:pt>
    <dgm:pt modelId="{34B72B81-ECF4-48F3-B38A-0229E171E794}">
      <dgm:prSet phldrT="[Text]"/>
      <dgm:spPr/>
      <dgm:t>
        <a:bodyPr/>
        <a:lstStyle/>
        <a:p>
          <a:endParaRPr lang="hu-HU" dirty="0"/>
        </a:p>
      </dgm:t>
    </dgm:pt>
    <dgm:pt modelId="{E1189CCA-985D-403B-8FCB-73691AC26C5D}" type="parTrans" cxnId="{C103031E-0A62-4569-ACDE-31168C721D45}">
      <dgm:prSet/>
      <dgm:spPr/>
      <dgm:t>
        <a:bodyPr/>
        <a:lstStyle/>
        <a:p>
          <a:endParaRPr lang="hu-HU"/>
        </a:p>
      </dgm:t>
    </dgm:pt>
    <dgm:pt modelId="{337B4D91-B306-4B9B-BD1F-883D3B44708D}" type="sibTrans" cxnId="{C103031E-0A62-4569-ACDE-31168C721D45}">
      <dgm:prSet/>
      <dgm:spPr/>
      <dgm:t>
        <a:bodyPr/>
        <a:lstStyle/>
        <a:p>
          <a:endParaRPr lang="hu-HU"/>
        </a:p>
      </dgm:t>
    </dgm:pt>
    <dgm:pt modelId="{60FF4828-4CA6-4089-848B-D71EE92943AE}" type="pres">
      <dgm:prSet presAssocID="{3C680424-237D-4D2C-8C8E-8E38FAB8D4A8}" presName="Name0" presStyleCnt="0">
        <dgm:presLayoutVars>
          <dgm:chMax val="4"/>
          <dgm:resizeHandles val="exact"/>
        </dgm:presLayoutVars>
      </dgm:prSet>
      <dgm:spPr/>
    </dgm:pt>
    <dgm:pt modelId="{D8655FDA-0D98-4E04-82E7-CAE5D866ADCF}" type="pres">
      <dgm:prSet presAssocID="{3C680424-237D-4D2C-8C8E-8E38FAB8D4A8}" presName="ellipse" presStyleLbl="trBgShp" presStyleIdx="0" presStyleCnt="1"/>
      <dgm:spPr/>
    </dgm:pt>
    <dgm:pt modelId="{BAA106A4-C434-4477-8737-C9701B26C1F9}" type="pres">
      <dgm:prSet presAssocID="{3C680424-237D-4D2C-8C8E-8E38FAB8D4A8}" presName="arrow1" presStyleLbl="fgShp" presStyleIdx="0" presStyleCnt="1" custLinFactNeighborX="1" custLinFactNeighborY="-52632"/>
      <dgm:spPr/>
    </dgm:pt>
    <dgm:pt modelId="{D5A88451-97BE-4E7A-8E32-D0ED419B0DEE}" type="pres">
      <dgm:prSet presAssocID="{3C680424-237D-4D2C-8C8E-8E38FAB8D4A8}" presName="rectangle" presStyleLbl="revTx" presStyleIdx="0" presStyleCnt="1">
        <dgm:presLayoutVars>
          <dgm:bulletEnabled val="1"/>
        </dgm:presLayoutVars>
      </dgm:prSet>
      <dgm:spPr/>
    </dgm:pt>
    <dgm:pt modelId="{ECAF5BBA-C22A-4E49-B0F1-3A40A1A7389C}" type="pres">
      <dgm:prSet presAssocID="{F09DBB77-DA77-4991-8B97-564DBF562DCD}" presName="item1" presStyleLbl="node1" presStyleIdx="0" presStyleCnt="3">
        <dgm:presLayoutVars>
          <dgm:bulletEnabled val="1"/>
        </dgm:presLayoutVars>
      </dgm:prSet>
      <dgm:spPr/>
    </dgm:pt>
    <dgm:pt modelId="{30B1A455-304D-402E-8BBF-B888403B9951}" type="pres">
      <dgm:prSet presAssocID="{CAA32E80-9923-4633-B3EE-E31EDE178179}" presName="item2" presStyleLbl="node1" presStyleIdx="1" presStyleCnt="3">
        <dgm:presLayoutVars>
          <dgm:bulletEnabled val="1"/>
        </dgm:presLayoutVars>
      </dgm:prSet>
      <dgm:spPr/>
    </dgm:pt>
    <dgm:pt modelId="{087DDC32-9CE6-4636-9229-1DB1A9E8651A}" type="pres">
      <dgm:prSet presAssocID="{34B72B81-ECF4-48F3-B38A-0229E171E794}" presName="item3" presStyleLbl="node1" presStyleIdx="2" presStyleCnt="3">
        <dgm:presLayoutVars>
          <dgm:bulletEnabled val="1"/>
        </dgm:presLayoutVars>
      </dgm:prSet>
      <dgm:spPr/>
    </dgm:pt>
    <dgm:pt modelId="{ED9577DB-A03D-42DC-AF2C-6C798F026BB6}" type="pres">
      <dgm:prSet presAssocID="{3C680424-237D-4D2C-8C8E-8E38FAB8D4A8}" presName="funnel" presStyleLbl="trAlignAcc1" presStyleIdx="0" presStyleCnt="1" custLinFactNeighborX="-603"/>
      <dgm:spPr/>
    </dgm:pt>
  </dgm:ptLst>
  <dgm:cxnLst>
    <dgm:cxn modelId="{93F5C400-F317-4062-92E9-00F51FF750D6}" type="presOf" srcId="{34B72B81-ECF4-48F3-B38A-0229E171E794}" destId="{D5A88451-97BE-4E7A-8E32-D0ED419B0DEE}" srcOrd="0" destOrd="0" presId="urn:microsoft.com/office/officeart/2005/8/layout/funnel1"/>
    <dgm:cxn modelId="{0AC5C907-87F1-49F2-8005-2397C7927EC6}" type="presOf" srcId="{8BEE1F09-7135-4A97-943F-A8A69D8E03E0}" destId="{087DDC32-9CE6-4636-9229-1DB1A9E8651A}" srcOrd="0" destOrd="0" presId="urn:microsoft.com/office/officeart/2005/8/layout/funnel1"/>
    <dgm:cxn modelId="{C103031E-0A62-4569-ACDE-31168C721D45}" srcId="{3C680424-237D-4D2C-8C8E-8E38FAB8D4A8}" destId="{34B72B81-ECF4-48F3-B38A-0229E171E794}" srcOrd="3" destOrd="0" parTransId="{E1189CCA-985D-403B-8FCB-73691AC26C5D}" sibTransId="{337B4D91-B306-4B9B-BD1F-883D3B44708D}"/>
    <dgm:cxn modelId="{87F04E65-E73F-4E16-9834-5B66868907B8}" srcId="{3C680424-237D-4D2C-8C8E-8E38FAB8D4A8}" destId="{F09DBB77-DA77-4991-8B97-564DBF562DCD}" srcOrd="1" destOrd="0" parTransId="{EA86A1D0-6F53-4614-AB30-D25ECFD3D05C}" sibTransId="{80AF7B76-3477-4FFF-BD10-7A5F8FC7D10F}"/>
    <dgm:cxn modelId="{7C030950-5C88-40A6-9FB3-7F4FDCC83254}" type="presOf" srcId="{CAA32E80-9923-4633-B3EE-E31EDE178179}" destId="{ECAF5BBA-C22A-4E49-B0F1-3A40A1A7389C}" srcOrd="0" destOrd="0" presId="urn:microsoft.com/office/officeart/2005/8/layout/funnel1"/>
    <dgm:cxn modelId="{2F344859-A94E-48D5-9700-1C65B3C1053B}" type="presOf" srcId="{3C680424-237D-4D2C-8C8E-8E38FAB8D4A8}" destId="{60FF4828-4CA6-4089-848B-D71EE92943AE}" srcOrd="0" destOrd="0" presId="urn:microsoft.com/office/officeart/2005/8/layout/funnel1"/>
    <dgm:cxn modelId="{7DD5F28F-3A19-44B1-A295-2419A0886C2A}" srcId="{3C680424-237D-4D2C-8C8E-8E38FAB8D4A8}" destId="{CAA32E80-9923-4633-B3EE-E31EDE178179}" srcOrd="2" destOrd="0" parTransId="{6409AB50-0EFB-43D8-901E-5F82ABB21A02}" sibTransId="{BE572FBA-4BE4-42BA-BA9B-79D58ECCFB6D}"/>
    <dgm:cxn modelId="{A50E4291-6B21-4A4B-AF45-F2D4640B7B37}" srcId="{3C680424-237D-4D2C-8C8E-8E38FAB8D4A8}" destId="{8BEE1F09-7135-4A97-943F-A8A69D8E03E0}" srcOrd="0" destOrd="0" parTransId="{B5AD5F95-518F-44AC-BAEB-FA2EDE6FECA3}" sibTransId="{B7D5343A-1072-4C7E-BB83-DF180C98999C}"/>
    <dgm:cxn modelId="{D6E6FDAA-A8DA-498D-BD20-385A679FA3B3}" type="presOf" srcId="{F09DBB77-DA77-4991-8B97-564DBF562DCD}" destId="{30B1A455-304D-402E-8BBF-B888403B9951}" srcOrd="0" destOrd="0" presId="urn:microsoft.com/office/officeart/2005/8/layout/funnel1"/>
    <dgm:cxn modelId="{C062C781-7352-42F8-BC97-83E852AACE91}" type="presParOf" srcId="{60FF4828-4CA6-4089-848B-D71EE92943AE}" destId="{D8655FDA-0D98-4E04-82E7-CAE5D866ADCF}" srcOrd="0" destOrd="0" presId="urn:microsoft.com/office/officeart/2005/8/layout/funnel1"/>
    <dgm:cxn modelId="{952BBD68-AC32-46DE-A2FB-7E9445C5443C}" type="presParOf" srcId="{60FF4828-4CA6-4089-848B-D71EE92943AE}" destId="{BAA106A4-C434-4477-8737-C9701B26C1F9}" srcOrd="1" destOrd="0" presId="urn:microsoft.com/office/officeart/2005/8/layout/funnel1"/>
    <dgm:cxn modelId="{D802D4C0-DC66-42B0-B4F2-0D01310CD6B4}" type="presParOf" srcId="{60FF4828-4CA6-4089-848B-D71EE92943AE}" destId="{D5A88451-97BE-4E7A-8E32-D0ED419B0DEE}" srcOrd="2" destOrd="0" presId="urn:microsoft.com/office/officeart/2005/8/layout/funnel1"/>
    <dgm:cxn modelId="{05CAA73B-6174-41D7-A542-EAD539DF84FC}" type="presParOf" srcId="{60FF4828-4CA6-4089-848B-D71EE92943AE}" destId="{ECAF5BBA-C22A-4E49-B0F1-3A40A1A7389C}" srcOrd="3" destOrd="0" presId="urn:microsoft.com/office/officeart/2005/8/layout/funnel1"/>
    <dgm:cxn modelId="{A3BF6AC5-7BD1-4B56-8F65-9469F28FBCF6}" type="presParOf" srcId="{60FF4828-4CA6-4089-848B-D71EE92943AE}" destId="{30B1A455-304D-402E-8BBF-B888403B9951}" srcOrd="4" destOrd="0" presId="urn:microsoft.com/office/officeart/2005/8/layout/funnel1"/>
    <dgm:cxn modelId="{77F53C99-109A-47A4-B73C-DF67D99067FA}" type="presParOf" srcId="{60FF4828-4CA6-4089-848B-D71EE92943AE}" destId="{087DDC32-9CE6-4636-9229-1DB1A9E8651A}" srcOrd="5" destOrd="0" presId="urn:microsoft.com/office/officeart/2005/8/layout/funnel1"/>
    <dgm:cxn modelId="{F4440B9B-671D-4C59-B652-965EB445184F}" type="presParOf" srcId="{60FF4828-4CA6-4089-848B-D71EE92943AE}" destId="{ED9577DB-A03D-42DC-AF2C-6C798F026BB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8CBA6-CB88-435B-BAC7-22C229FD8640}">
      <dsp:nvSpPr>
        <dsp:cNvPr id="0" name=""/>
        <dsp:cNvSpPr/>
      </dsp:nvSpPr>
      <dsp:spPr>
        <a:xfrm rot="10800000">
          <a:off x="1216217" y="1196"/>
          <a:ext cx="4361147" cy="470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Protection against default</a:t>
          </a:r>
        </a:p>
      </dsp:txBody>
      <dsp:txXfrm rot="10800000">
        <a:off x="1333950" y="1196"/>
        <a:ext cx="4243414" cy="470932"/>
      </dsp:txXfrm>
    </dsp:sp>
    <dsp:sp modelId="{AF5E7121-22D7-4B22-9ABA-5A3250082E91}">
      <dsp:nvSpPr>
        <dsp:cNvPr id="0" name=""/>
        <dsp:cNvSpPr/>
      </dsp:nvSpPr>
      <dsp:spPr>
        <a:xfrm>
          <a:off x="980751" y="1196"/>
          <a:ext cx="470932" cy="4709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C3DA16-724B-487D-B113-7F308848D850}">
      <dsp:nvSpPr>
        <dsp:cNvPr id="0" name=""/>
        <dsp:cNvSpPr/>
      </dsp:nvSpPr>
      <dsp:spPr>
        <a:xfrm rot="10800000">
          <a:off x="1216217" y="612705"/>
          <a:ext cx="4361147" cy="470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Cheap exposure to credit</a:t>
          </a:r>
        </a:p>
      </dsp:txBody>
      <dsp:txXfrm rot="10800000">
        <a:off x="1333950" y="612705"/>
        <a:ext cx="4243414" cy="470932"/>
      </dsp:txXfrm>
    </dsp:sp>
    <dsp:sp modelId="{D2C4968B-9821-45A6-965C-8944EFEC8D4A}">
      <dsp:nvSpPr>
        <dsp:cNvPr id="0" name=""/>
        <dsp:cNvSpPr/>
      </dsp:nvSpPr>
      <dsp:spPr>
        <a:xfrm>
          <a:off x="980751" y="612705"/>
          <a:ext cx="470932" cy="4709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1524F-6639-41E8-9CC8-F37ED0F5D07D}">
      <dsp:nvSpPr>
        <dsp:cNvPr id="0" name=""/>
        <dsp:cNvSpPr/>
      </dsp:nvSpPr>
      <dsp:spPr>
        <a:xfrm rot="10800000">
          <a:off x="1216217" y="1224214"/>
          <a:ext cx="4361147" cy="470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Hedge for global downturn</a:t>
          </a:r>
        </a:p>
      </dsp:txBody>
      <dsp:txXfrm rot="10800000">
        <a:off x="1333950" y="1224214"/>
        <a:ext cx="4243414" cy="470932"/>
      </dsp:txXfrm>
    </dsp:sp>
    <dsp:sp modelId="{BAA45A8F-3941-4E9F-A325-DEA3C62E23DF}">
      <dsp:nvSpPr>
        <dsp:cNvPr id="0" name=""/>
        <dsp:cNvSpPr/>
      </dsp:nvSpPr>
      <dsp:spPr>
        <a:xfrm>
          <a:off x="980751" y="1224214"/>
          <a:ext cx="470932" cy="4709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BC9C-542A-4159-AA31-2B37C5CBE077}">
      <dsp:nvSpPr>
        <dsp:cNvPr id="0" name=""/>
        <dsp:cNvSpPr/>
      </dsp:nvSpPr>
      <dsp:spPr>
        <a:xfrm rot="10800000">
          <a:off x="1216217" y="1835724"/>
          <a:ext cx="4361147" cy="470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Speculation</a:t>
          </a:r>
        </a:p>
      </dsp:txBody>
      <dsp:txXfrm rot="10800000">
        <a:off x="1333950" y="1835724"/>
        <a:ext cx="4243414" cy="470932"/>
      </dsp:txXfrm>
    </dsp:sp>
    <dsp:sp modelId="{68366ABF-4F69-4F98-A40A-AC2B80EA5D74}">
      <dsp:nvSpPr>
        <dsp:cNvPr id="0" name=""/>
        <dsp:cNvSpPr/>
      </dsp:nvSpPr>
      <dsp:spPr>
        <a:xfrm>
          <a:off x="980751" y="1835724"/>
          <a:ext cx="470932" cy="4709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EB5B88-75B9-45CA-A1AB-15EAD8A985B7}">
      <dsp:nvSpPr>
        <dsp:cNvPr id="0" name=""/>
        <dsp:cNvSpPr/>
      </dsp:nvSpPr>
      <dsp:spPr>
        <a:xfrm rot="10800000">
          <a:off x="1216217" y="2447233"/>
          <a:ext cx="4361147" cy="470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Arbitrage (e.g. basis trading)</a:t>
          </a:r>
        </a:p>
      </dsp:txBody>
      <dsp:txXfrm rot="10800000">
        <a:off x="1333950" y="2447233"/>
        <a:ext cx="4243414" cy="470932"/>
      </dsp:txXfrm>
    </dsp:sp>
    <dsp:sp modelId="{7AAEF038-4880-49AF-892B-F8936727CD4A}">
      <dsp:nvSpPr>
        <dsp:cNvPr id="0" name=""/>
        <dsp:cNvSpPr/>
      </dsp:nvSpPr>
      <dsp:spPr>
        <a:xfrm>
          <a:off x="980751" y="2447233"/>
          <a:ext cx="470932" cy="4709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5FDA-0D98-4E04-82E7-CAE5D866ADCF}">
      <dsp:nvSpPr>
        <dsp:cNvPr id="0" name=""/>
        <dsp:cNvSpPr/>
      </dsp:nvSpPr>
      <dsp:spPr>
        <a:xfrm>
          <a:off x="322783" y="208901"/>
          <a:ext cx="1179575" cy="40965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106A4-C434-4477-8737-C9701B26C1F9}">
      <dsp:nvSpPr>
        <dsp:cNvPr id="0" name=""/>
        <dsp:cNvSpPr/>
      </dsp:nvSpPr>
      <dsp:spPr>
        <a:xfrm>
          <a:off x="800101" y="1134995"/>
          <a:ext cx="228599" cy="14630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8451-97BE-4E7A-8E32-D0ED419B0DEE}">
      <dsp:nvSpPr>
        <dsp:cNvPr id="0" name=""/>
        <dsp:cNvSpPr/>
      </dsp:nvSpPr>
      <dsp:spPr>
        <a:xfrm>
          <a:off x="365759" y="1329041"/>
          <a:ext cx="1097279" cy="27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hu-HU" sz="900" kern="1200" dirty="0"/>
        </a:p>
      </dsp:txBody>
      <dsp:txXfrm>
        <a:off x="365759" y="1329041"/>
        <a:ext cx="1097279" cy="274319"/>
      </dsp:txXfrm>
    </dsp:sp>
    <dsp:sp modelId="{ECAF5BBA-C22A-4E49-B0F1-3A40A1A7389C}">
      <dsp:nvSpPr>
        <dsp:cNvPr id="0" name=""/>
        <dsp:cNvSpPr/>
      </dsp:nvSpPr>
      <dsp:spPr>
        <a:xfrm>
          <a:off x="751636" y="650191"/>
          <a:ext cx="411479" cy="411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dirty="0"/>
            <a:t>CDS</a:t>
          </a:r>
        </a:p>
      </dsp:txBody>
      <dsp:txXfrm>
        <a:off x="811896" y="710451"/>
        <a:ext cx="290959" cy="290959"/>
      </dsp:txXfrm>
    </dsp:sp>
    <dsp:sp modelId="{30B1A455-304D-402E-8BBF-B888403B9951}">
      <dsp:nvSpPr>
        <dsp:cNvPr id="0" name=""/>
        <dsp:cNvSpPr/>
      </dsp:nvSpPr>
      <dsp:spPr>
        <a:xfrm>
          <a:off x="457199" y="341489"/>
          <a:ext cx="411479" cy="411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dirty="0"/>
            <a:t>CDS</a:t>
          </a:r>
        </a:p>
      </dsp:txBody>
      <dsp:txXfrm>
        <a:off x="517459" y="401749"/>
        <a:ext cx="290959" cy="290959"/>
      </dsp:txXfrm>
    </dsp:sp>
    <dsp:sp modelId="{087DDC32-9CE6-4636-9229-1DB1A9E8651A}">
      <dsp:nvSpPr>
        <dsp:cNvPr id="0" name=""/>
        <dsp:cNvSpPr/>
      </dsp:nvSpPr>
      <dsp:spPr>
        <a:xfrm>
          <a:off x="877823" y="242003"/>
          <a:ext cx="411479" cy="411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hu-HU" sz="1000" kern="1200" dirty="0"/>
            <a:t>CDS</a:t>
          </a:r>
        </a:p>
      </dsp:txBody>
      <dsp:txXfrm>
        <a:off x="938083" y="302263"/>
        <a:ext cx="290959" cy="290959"/>
      </dsp:txXfrm>
    </dsp:sp>
    <dsp:sp modelId="{ED9577DB-A03D-42DC-AF2C-6C798F026BB6}">
      <dsp:nvSpPr>
        <dsp:cNvPr id="0" name=""/>
        <dsp:cNvSpPr/>
      </dsp:nvSpPr>
      <dsp:spPr>
        <a:xfrm>
          <a:off x="266600" y="158609"/>
          <a:ext cx="1280159" cy="102412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073273-7E9E-475B-AF58-B15EBFA6E6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FEEAFB-21D9-4D08-8829-80D22A77C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A2E239-39AB-442D-BE14-3B0B5CDABDC6}" type="datetimeFigureOut">
              <a:rPr lang="en-US" smtClean="0"/>
              <a:t>10/24/2021</a:t>
            </a:fld>
            <a:endParaRPr lang="en-US"/>
          </a:p>
        </p:txBody>
      </p:sp>
      <p:sp>
        <p:nvSpPr>
          <p:cNvPr id="4" name="Footer Placeholder 3">
            <a:extLst>
              <a:ext uri="{FF2B5EF4-FFF2-40B4-BE49-F238E27FC236}">
                <a16:creationId xmlns:a16="http://schemas.microsoft.com/office/drawing/2014/main" id="{85746EC2-E7D4-4B1C-9D89-C4670AB06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7A2EA-A17B-4F19-94EF-1914F9DDCB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976ACD-9651-482B-AE46-F477B8FA9587}" type="slidenum">
              <a:rPr lang="en-US" smtClean="0"/>
              <a:t>‹#›</a:t>
            </a:fld>
            <a:endParaRPr lang="en-US"/>
          </a:p>
        </p:txBody>
      </p:sp>
    </p:spTree>
    <p:extLst>
      <p:ext uri="{BB962C8B-B14F-4D97-AF65-F5344CB8AC3E}">
        <p14:creationId xmlns:p14="http://schemas.microsoft.com/office/powerpoint/2010/main" val="307682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A84C3-42F4-4E9A-ADE2-D6EDED1A60E5}" type="datetimeFigureOut">
              <a:rPr lang="en-US" smtClean="0"/>
              <a:t>10/24/2021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C89DB-9D0E-47DC-BE8E-29EE1D4579BA}" type="slidenum">
              <a:rPr lang="en-US" smtClean="0"/>
              <a:t>‹#›</a:t>
            </a:fld>
            <a:endParaRPr lang="en-US"/>
          </a:p>
        </p:txBody>
      </p:sp>
    </p:spTree>
    <p:extLst>
      <p:ext uri="{BB962C8B-B14F-4D97-AF65-F5344CB8AC3E}">
        <p14:creationId xmlns:p14="http://schemas.microsoft.com/office/powerpoint/2010/main" val="185556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noProof="0" dirty="0"/>
          </a:p>
        </p:txBody>
      </p:sp>
      <p:sp>
        <p:nvSpPr>
          <p:cNvPr id="4" name="Slide Number Placeholder 3"/>
          <p:cNvSpPr>
            <a:spLocks noGrp="1"/>
          </p:cNvSpPr>
          <p:nvPr>
            <p:ph type="sldNum" sz="quarter" idx="5"/>
          </p:nvPr>
        </p:nvSpPr>
        <p:spPr/>
        <p:txBody>
          <a:bodyPr/>
          <a:lstStyle/>
          <a:p>
            <a:fld id="{EF9C89DB-9D0E-47DC-BE8E-29EE1D4579BA}" type="slidenum">
              <a:rPr lang="en-US" smtClean="0"/>
              <a:t>2</a:t>
            </a:fld>
            <a:endParaRPr lang="en-US"/>
          </a:p>
        </p:txBody>
      </p:sp>
    </p:spTree>
    <p:extLst>
      <p:ext uri="{BB962C8B-B14F-4D97-AF65-F5344CB8AC3E}">
        <p14:creationId xmlns:p14="http://schemas.microsoft.com/office/powerpoint/2010/main" val="66924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noProof="0" dirty="0"/>
          </a:p>
        </p:txBody>
      </p:sp>
      <p:sp>
        <p:nvSpPr>
          <p:cNvPr id="4" name="Slide Number Placeholder 3"/>
          <p:cNvSpPr>
            <a:spLocks noGrp="1"/>
          </p:cNvSpPr>
          <p:nvPr>
            <p:ph type="sldNum" sz="quarter" idx="5"/>
          </p:nvPr>
        </p:nvSpPr>
        <p:spPr/>
        <p:txBody>
          <a:bodyPr/>
          <a:lstStyle/>
          <a:p>
            <a:fld id="{EF9C89DB-9D0E-47DC-BE8E-29EE1D4579BA}" type="slidenum">
              <a:rPr lang="en-US" smtClean="0"/>
              <a:t>16</a:t>
            </a:fld>
            <a:endParaRPr lang="en-US"/>
          </a:p>
        </p:txBody>
      </p:sp>
    </p:spTree>
    <p:extLst>
      <p:ext uri="{BB962C8B-B14F-4D97-AF65-F5344CB8AC3E}">
        <p14:creationId xmlns:p14="http://schemas.microsoft.com/office/powerpoint/2010/main" val="353475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F9C89DB-9D0E-47DC-BE8E-29EE1D4579BA}" type="slidenum">
              <a:rPr lang="en-US" smtClean="0"/>
              <a:t>18</a:t>
            </a:fld>
            <a:endParaRPr lang="en-US"/>
          </a:p>
        </p:txBody>
      </p:sp>
    </p:spTree>
    <p:extLst>
      <p:ext uri="{BB962C8B-B14F-4D97-AF65-F5344CB8AC3E}">
        <p14:creationId xmlns:p14="http://schemas.microsoft.com/office/powerpoint/2010/main" val="310169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F9C89DB-9D0E-47DC-BE8E-29EE1D4579BA}" type="slidenum">
              <a:rPr lang="en-US" smtClean="0"/>
              <a:t>19</a:t>
            </a:fld>
            <a:endParaRPr lang="en-US"/>
          </a:p>
        </p:txBody>
      </p:sp>
    </p:spTree>
    <p:extLst>
      <p:ext uri="{BB962C8B-B14F-4D97-AF65-F5344CB8AC3E}">
        <p14:creationId xmlns:p14="http://schemas.microsoft.com/office/powerpoint/2010/main" val="374961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TODO:</a:t>
            </a:r>
            <a:r>
              <a:rPr lang="hu-HU" baseline="0" dirty="0"/>
              <a:t> format</a:t>
            </a:r>
            <a:endParaRPr lang="en-US" dirty="0"/>
          </a:p>
        </p:txBody>
      </p:sp>
      <p:sp>
        <p:nvSpPr>
          <p:cNvPr id="4" name="Slide Number Placeholder 3"/>
          <p:cNvSpPr>
            <a:spLocks noGrp="1"/>
          </p:cNvSpPr>
          <p:nvPr>
            <p:ph type="sldNum" sz="quarter" idx="10"/>
          </p:nvPr>
        </p:nvSpPr>
        <p:spPr/>
        <p:txBody>
          <a:bodyPr/>
          <a:lstStyle/>
          <a:p>
            <a:fld id="{EF9C89DB-9D0E-47DC-BE8E-29EE1D4579BA}" type="slidenum">
              <a:rPr lang="en-US" smtClean="0"/>
              <a:t>23</a:t>
            </a:fld>
            <a:endParaRPr lang="en-US"/>
          </a:p>
        </p:txBody>
      </p:sp>
    </p:spTree>
    <p:extLst>
      <p:ext uri="{BB962C8B-B14F-4D97-AF65-F5344CB8AC3E}">
        <p14:creationId xmlns:p14="http://schemas.microsoft.com/office/powerpoint/2010/main" val="75122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89DB-9D0E-47DC-BE8E-29EE1D4579BA}" type="slidenum">
              <a:rPr lang="en-US" smtClean="0"/>
              <a:t>24</a:t>
            </a:fld>
            <a:endParaRPr lang="en-US"/>
          </a:p>
        </p:txBody>
      </p:sp>
    </p:spTree>
    <p:extLst>
      <p:ext uri="{BB962C8B-B14F-4D97-AF65-F5344CB8AC3E}">
        <p14:creationId xmlns:p14="http://schemas.microsoft.com/office/powerpoint/2010/main" val="66931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noProof="0" dirty="0"/>
          </a:p>
        </p:txBody>
      </p:sp>
      <p:sp>
        <p:nvSpPr>
          <p:cNvPr id="4" name="Slide Number Placeholder 3"/>
          <p:cNvSpPr>
            <a:spLocks noGrp="1"/>
          </p:cNvSpPr>
          <p:nvPr>
            <p:ph type="sldNum" sz="quarter" idx="5"/>
          </p:nvPr>
        </p:nvSpPr>
        <p:spPr/>
        <p:txBody>
          <a:bodyPr/>
          <a:lstStyle/>
          <a:p>
            <a:fld id="{EF9C89DB-9D0E-47DC-BE8E-29EE1D4579BA}" type="slidenum">
              <a:rPr lang="en-US" smtClean="0"/>
              <a:t>25</a:t>
            </a:fld>
            <a:endParaRPr lang="en-US"/>
          </a:p>
        </p:txBody>
      </p:sp>
    </p:spTree>
    <p:extLst>
      <p:ext uri="{BB962C8B-B14F-4D97-AF65-F5344CB8AC3E}">
        <p14:creationId xmlns:p14="http://schemas.microsoft.com/office/powerpoint/2010/main" val="323519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noProof="0" dirty="0"/>
          </a:p>
        </p:txBody>
      </p:sp>
      <p:sp>
        <p:nvSpPr>
          <p:cNvPr id="4" name="Slide Number Placeholder 3"/>
          <p:cNvSpPr>
            <a:spLocks noGrp="1"/>
          </p:cNvSpPr>
          <p:nvPr>
            <p:ph type="sldNum" sz="quarter" idx="5"/>
          </p:nvPr>
        </p:nvSpPr>
        <p:spPr/>
        <p:txBody>
          <a:bodyPr/>
          <a:lstStyle/>
          <a:p>
            <a:fld id="{EF9C89DB-9D0E-47DC-BE8E-29EE1D4579BA}" type="slidenum">
              <a:rPr lang="en-US" smtClean="0"/>
              <a:t>26</a:t>
            </a:fld>
            <a:endParaRPr lang="en-US"/>
          </a:p>
        </p:txBody>
      </p:sp>
    </p:spTree>
    <p:extLst>
      <p:ext uri="{BB962C8B-B14F-4D97-AF65-F5344CB8AC3E}">
        <p14:creationId xmlns:p14="http://schemas.microsoft.com/office/powerpoint/2010/main" val="104708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3495675" algn="l"/>
              </a:tabLst>
            </a:pPr>
            <a:endParaRPr lang="hu-HU" dirty="0"/>
          </a:p>
        </p:txBody>
      </p:sp>
      <p:sp>
        <p:nvSpPr>
          <p:cNvPr id="4" name="Slide Number Placeholder 3"/>
          <p:cNvSpPr>
            <a:spLocks noGrp="1"/>
          </p:cNvSpPr>
          <p:nvPr>
            <p:ph type="sldNum" sz="quarter" idx="5"/>
          </p:nvPr>
        </p:nvSpPr>
        <p:spPr/>
        <p:txBody>
          <a:bodyPr/>
          <a:lstStyle/>
          <a:p>
            <a:fld id="{EF9C89DB-9D0E-47DC-BE8E-29EE1D4579BA}" type="slidenum">
              <a:rPr lang="en-US" smtClean="0"/>
              <a:t>30</a:t>
            </a:fld>
            <a:endParaRPr lang="en-US"/>
          </a:p>
        </p:txBody>
      </p:sp>
    </p:spTree>
    <p:extLst>
      <p:ext uri="{BB962C8B-B14F-4D97-AF65-F5344CB8AC3E}">
        <p14:creationId xmlns:p14="http://schemas.microsoft.com/office/powerpoint/2010/main" val="444809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565"/>
            <a:ext cx="7772400" cy="1690399"/>
          </a:xfrm>
        </p:spPr>
        <p:txBody>
          <a:bodyPr anchor="t">
            <a:no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a:solidFill>
                  <a:schemeClr val="accent3"/>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8" name="Triangle 13">
            <a:extLst>
              <a:ext uri="{FF2B5EF4-FFF2-40B4-BE49-F238E27FC236}">
                <a16:creationId xmlns:a16="http://schemas.microsoft.com/office/drawing/2014/main" id="{7A244CBE-9AFB-4E4B-9D7D-E1327FC70FA1}"/>
              </a:ext>
            </a:extLst>
          </p:cNvPr>
          <p:cNvSpPr/>
          <p:nvPr userDrawn="1"/>
        </p:nvSpPr>
        <p:spPr bwMode="auto">
          <a:xfrm rot="18900000">
            <a:off x="258053" y="1921803"/>
            <a:ext cx="364047" cy="180750"/>
          </a:xfrm>
          <a:prstGeom prst="triangle">
            <a:avLst>
              <a:gd name="adj" fmla="val 50000"/>
            </a:avLst>
          </a:prstGeom>
          <a:solidFill>
            <a:srgbClr val="00C4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bg1"/>
                </a:solidFill>
                <a:latin typeface="+mn-lt"/>
                <a:cs typeface="Arial" panose="020B0604020202020204" pitchFamily="34" charset="0"/>
              </a:defRPr>
            </a:lvl1pPr>
          </a:lstStyle>
          <a:p>
            <a:pPr lvl="0"/>
            <a:r>
              <a:rPr lang="en-US"/>
              <a:t>Click to edit master text styles</a:t>
            </a:r>
          </a:p>
        </p:txBody>
      </p:sp>
      <p:pic>
        <p:nvPicPr>
          <p:cNvPr id="15" name="Picture 2">
            <a:extLst>
              <a:ext uri="{FF2B5EF4-FFF2-40B4-BE49-F238E27FC236}">
                <a16:creationId xmlns:a16="http://schemas.microsoft.com/office/drawing/2014/main" id="{6726BC38-3273-4007-AA84-5EC3D7938A57}"/>
              </a:ext>
            </a:extLst>
          </p:cNvPr>
          <p:cNvPicPr>
            <a:picLocks noChangeAspect="1" noChangeArrowheads="1"/>
          </p:cNvPicPr>
          <p:nvPr userDrawn="1"/>
        </p:nvPicPr>
        <p:blipFill>
          <a:blip r:embed="rId2"/>
          <a:stretch>
            <a:fillRect/>
          </a:stretch>
        </p:blipFill>
        <p:spPr bwMode="auto">
          <a:xfrm>
            <a:off x="191029" y="6265537"/>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432200"/>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441E-28BD-4518-BC2D-01359975DCE2}"/>
              </a:ext>
            </a:extLst>
          </p:cNvPr>
          <p:cNvSpPr>
            <a:spLocks noGrp="1"/>
          </p:cNvSpPr>
          <p:nvPr>
            <p:ph type="title" hasCustomPrompt="1"/>
          </p:nvPr>
        </p:nvSpPr>
        <p:spPr>
          <a:xfrm>
            <a:off x="610204" y="365126"/>
            <a:ext cx="8201288" cy="585216"/>
          </a:xfrm>
        </p:spPr>
        <p:txBody>
          <a:bodyPr tIns="91440" anchor="t" anchorCtr="0"/>
          <a:lstStyle>
            <a:lvl1pPr>
              <a:defRPr/>
            </a:lvl1pPr>
          </a:lstStyle>
          <a:p>
            <a:r>
              <a:rPr lang="en-US"/>
              <a:t>Chart / Graph Page</a:t>
            </a:r>
          </a:p>
        </p:txBody>
      </p:sp>
      <p:sp>
        <p:nvSpPr>
          <p:cNvPr id="3" name="Slide Number Placeholder 2">
            <a:extLst>
              <a:ext uri="{FF2B5EF4-FFF2-40B4-BE49-F238E27FC236}">
                <a16:creationId xmlns:a16="http://schemas.microsoft.com/office/drawing/2014/main" id="{2F03E56E-ECB2-4F63-AE02-B0AF580E65D1}"/>
              </a:ext>
            </a:extLst>
          </p:cNvPr>
          <p:cNvSpPr>
            <a:spLocks noGrp="1"/>
          </p:cNvSpPr>
          <p:nvPr>
            <p:ph type="sldNum" sz="quarter" idx="10"/>
          </p:nvPr>
        </p:nvSpPr>
        <p:spPr>
          <a:xfrm>
            <a:off x="7943273" y="6356352"/>
            <a:ext cx="868218" cy="365125"/>
          </a:xfrm>
          <a:prstGeom prst="rect">
            <a:avLst/>
          </a:prstGeom>
        </p:spPr>
        <p:txBody>
          <a:bodyPr/>
          <a:lstStyle>
            <a:lvl1pPr>
              <a:defRPr>
                <a:latin typeface="+mn-lt"/>
              </a:defRPr>
            </a:lvl1pPr>
          </a:lstStyle>
          <a:p>
            <a:fld id="{4A4E6941-D49D-42D6-A3A8-0A050484FA74}" type="slidenum">
              <a:rPr lang="en-US" smtClean="0"/>
              <a:pPr/>
              <a:t>‹#›</a:t>
            </a:fld>
            <a:endParaRPr lang="en-US"/>
          </a:p>
        </p:txBody>
      </p:sp>
      <p:sp>
        <p:nvSpPr>
          <p:cNvPr id="4" name="Triangle 13">
            <a:extLst>
              <a:ext uri="{FF2B5EF4-FFF2-40B4-BE49-F238E27FC236}">
                <a16:creationId xmlns:a16="http://schemas.microsoft.com/office/drawing/2014/main" id="{4DAAFA78-27C2-4D01-A157-073B6D19B983}"/>
              </a:ext>
            </a:extLst>
          </p:cNvPr>
          <p:cNvSpPr/>
          <p:nvPr userDrawn="1"/>
        </p:nvSpPr>
        <p:spPr bwMode="auto">
          <a:xfrm rot="18900000">
            <a:off x="235564" y="467366"/>
            <a:ext cx="364047" cy="180750"/>
          </a:xfrm>
          <a:prstGeom prst="triangle">
            <a:avLst>
              <a:gd name="adj" fmla="val 50000"/>
            </a:avLst>
          </a:prstGeom>
          <a:solidFill>
            <a:srgbClr val="0626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6" name="Chart Placeholder 5">
            <a:extLst>
              <a:ext uri="{FF2B5EF4-FFF2-40B4-BE49-F238E27FC236}">
                <a16:creationId xmlns:a16="http://schemas.microsoft.com/office/drawing/2014/main" id="{3A7F6307-5703-40FB-9601-9CADE9D91BC7}"/>
              </a:ext>
            </a:extLst>
          </p:cNvPr>
          <p:cNvSpPr>
            <a:spLocks noGrp="1"/>
          </p:cNvSpPr>
          <p:nvPr>
            <p:ph type="chart" sz="quarter" idx="11"/>
          </p:nvPr>
        </p:nvSpPr>
        <p:spPr>
          <a:xfrm>
            <a:off x="609601" y="1082675"/>
            <a:ext cx="8202613" cy="5073650"/>
          </a:xfrm>
        </p:spPr>
        <p:txBody>
          <a:bodyPr/>
          <a:lstStyle>
            <a:lvl1pPr>
              <a:defRPr>
                <a:latin typeface="+mn-lt"/>
              </a:defRPr>
            </a:lvl1pPr>
          </a:lstStyle>
          <a:p>
            <a:endParaRPr lang="en-US"/>
          </a:p>
        </p:txBody>
      </p:sp>
      <p:pic>
        <p:nvPicPr>
          <p:cNvPr id="8" name="Picture 2">
            <a:extLst>
              <a:ext uri="{FF2B5EF4-FFF2-40B4-BE49-F238E27FC236}">
                <a16:creationId xmlns:a16="http://schemas.microsoft.com/office/drawing/2014/main" id="{EDA286CF-F095-48B6-98BC-6B4A74653AC5}"/>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9">
            <a:extLst>
              <a:ext uri="{FF2B5EF4-FFF2-40B4-BE49-F238E27FC236}">
                <a16:creationId xmlns:a16="http://schemas.microsoft.com/office/drawing/2014/main" id="{3A6AA4E1-38BC-47FE-98A2-06A7803A60D9}"/>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mn-lt"/>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Tree>
    <p:extLst>
      <p:ext uri="{BB962C8B-B14F-4D97-AF65-F5344CB8AC3E}">
        <p14:creationId xmlns:p14="http://schemas.microsoft.com/office/powerpoint/2010/main" val="111572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441E-28BD-4518-BC2D-01359975DCE2}"/>
              </a:ext>
            </a:extLst>
          </p:cNvPr>
          <p:cNvSpPr>
            <a:spLocks noGrp="1"/>
          </p:cNvSpPr>
          <p:nvPr>
            <p:ph type="title" hasCustomPrompt="1"/>
          </p:nvPr>
        </p:nvSpPr>
        <p:spPr>
          <a:xfrm>
            <a:off x="610204" y="365126"/>
            <a:ext cx="8201288" cy="585216"/>
          </a:xfrm>
        </p:spPr>
        <p:txBody>
          <a:bodyPr tIns="91440" anchor="t" anchorCtr="0"/>
          <a:lstStyle>
            <a:lvl1pPr>
              <a:defRPr/>
            </a:lvl1pPr>
          </a:lstStyle>
          <a:p>
            <a:r>
              <a:rPr lang="en-US"/>
              <a:t>Header Only</a:t>
            </a:r>
          </a:p>
        </p:txBody>
      </p:sp>
      <p:sp>
        <p:nvSpPr>
          <p:cNvPr id="3" name="Slide Number Placeholder 2">
            <a:extLst>
              <a:ext uri="{FF2B5EF4-FFF2-40B4-BE49-F238E27FC236}">
                <a16:creationId xmlns:a16="http://schemas.microsoft.com/office/drawing/2014/main" id="{2F03E56E-ECB2-4F63-AE02-B0AF580E65D1}"/>
              </a:ext>
            </a:extLst>
          </p:cNvPr>
          <p:cNvSpPr>
            <a:spLocks noGrp="1"/>
          </p:cNvSpPr>
          <p:nvPr>
            <p:ph type="sldNum" sz="quarter" idx="10"/>
          </p:nvPr>
        </p:nvSpPr>
        <p:spPr>
          <a:xfrm>
            <a:off x="7943273" y="6356352"/>
            <a:ext cx="868218" cy="365125"/>
          </a:xfrm>
          <a:prstGeom prst="rect">
            <a:avLst/>
          </a:prstGeom>
        </p:spPr>
        <p:txBody>
          <a:bodyPr/>
          <a:lstStyle>
            <a:lvl1pPr>
              <a:defRPr>
                <a:latin typeface="+mn-lt"/>
              </a:defRPr>
            </a:lvl1pPr>
          </a:lstStyle>
          <a:p>
            <a:fld id="{4A4E6941-D49D-42D6-A3A8-0A050484FA74}" type="slidenum">
              <a:rPr lang="en-US" smtClean="0"/>
              <a:pPr/>
              <a:t>‹#›</a:t>
            </a:fld>
            <a:endParaRPr lang="en-US"/>
          </a:p>
        </p:txBody>
      </p:sp>
      <p:sp>
        <p:nvSpPr>
          <p:cNvPr id="4" name="Triangle 13">
            <a:extLst>
              <a:ext uri="{FF2B5EF4-FFF2-40B4-BE49-F238E27FC236}">
                <a16:creationId xmlns:a16="http://schemas.microsoft.com/office/drawing/2014/main" id="{4DAAFA78-27C2-4D01-A157-073B6D19B983}"/>
              </a:ext>
            </a:extLst>
          </p:cNvPr>
          <p:cNvSpPr/>
          <p:nvPr userDrawn="1"/>
        </p:nvSpPr>
        <p:spPr bwMode="auto">
          <a:xfrm rot="18900000">
            <a:off x="235564" y="467366"/>
            <a:ext cx="364047" cy="180750"/>
          </a:xfrm>
          <a:prstGeom prst="triangle">
            <a:avLst>
              <a:gd name="adj" fmla="val 50000"/>
            </a:avLst>
          </a:prstGeom>
          <a:solidFill>
            <a:srgbClr val="0626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pic>
        <p:nvPicPr>
          <p:cNvPr id="6" name="Picture 2">
            <a:extLst>
              <a:ext uri="{FF2B5EF4-FFF2-40B4-BE49-F238E27FC236}">
                <a16:creationId xmlns:a16="http://schemas.microsoft.com/office/drawing/2014/main" id="{CD2EB418-6D20-4FEB-AE68-D624143CC0D7}"/>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9">
            <a:extLst>
              <a:ext uri="{FF2B5EF4-FFF2-40B4-BE49-F238E27FC236}">
                <a16:creationId xmlns:a16="http://schemas.microsoft.com/office/drawing/2014/main" id="{41B259CB-6775-4C28-B51F-0F393190B62C}"/>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mn-lt"/>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Tree>
    <p:extLst>
      <p:ext uri="{BB962C8B-B14F-4D97-AF65-F5344CB8AC3E}">
        <p14:creationId xmlns:p14="http://schemas.microsoft.com/office/powerpoint/2010/main" val="206439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Content Slide_N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803A-85FE-4FDB-BDB3-E3976A83E97D}"/>
              </a:ext>
            </a:extLst>
          </p:cNvPr>
          <p:cNvSpPr>
            <a:spLocks noGrp="1"/>
          </p:cNvSpPr>
          <p:nvPr>
            <p:ph type="title" hasCustomPrompt="1"/>
          </p:nvPr>
        </p:nvSpPr>
        <p:spPr>
          <a:xfrm>
            <a:off x="610202" y="365126"/>
            <a:ext cx="8201289" cy="585216"/>
          </a:xfrm>
        </p:spPr>
        <p:txBody>
          <a:bodyPr tIns="91440" anchor="t">
            <a:noAutofit/>
          </a:bodyPr>
          <a:lstStyle>
            <a:lvl1pPr>
              <a:defRPr/>
            </a:lvl1pPr>
          </a:lstStyle>
          <a:p>
            <a:r>
              <a:rPr lang="en-US"/>
              <a:t>Click to edit header</a:t>
            </a:r>
          </a:p>
        </p:txBody>
      </p:sp>
      <p:sp>
        <p:nvSpPr>
          <p:cNvPr id="3" name="Slide Number Placeholder 2">
            <a:extLst>
              <a:ext uri="{FF2B5EF4-FFF2-40B4-BE49-F238E27FC236}">
                <a16:creationId xmlns:a16="http://schemas.microsoft.com/office/drawing/2014/main" id="{0F4DC656-A9DB-4AB5-96BD-7EE69D67D7A8}"/>
              </a:ext>
            </a:extLst>
          </p:cNvPr>
          <p:cNvSpPr>
            <a:spLocks noGrp="1"/>
          </p:cNvSpPr>
          <p:nvPr>
            <p:ph type="sldNum" sz="quarter" idx="10"/>
          </p:nvPr>
        </p:nvSpPr>
        <p:spPr>
          <a:xfrm>
            <a:off x="7943273" y="6356352"/>
            <a:ext cx="868218" cy="365125"/>
          </a:xfrm>
          <a:prstGeom prst="rect">
            <a:avLst/>
          </a:prstGeom>
        </p:spPr>
        <p:txBody>
          <a:bodyPr/>
          <a:lstStyle/>
          <a:p>
            <a:fld id="{4A4E6941-D49D-42D6-A3A8-0A050484FA74}" type="slidenum">
              <a:rPr lang="en-US" smtClean="0"/>
              <a:pPr/>
              <a:t>‹#›</a:t>
            </a:fld>
            <a:endParaRPr lang="en-US"/>
          </a:p>
        </p:txBody>
      </p:sp>
      <p:sp>
        <p:nvSpPr>
          <p:cNvPr id="4" name="Triangle 13">
            <a:extLst>
              <a:ext uri="{FF2B5EF4-FFF2-40B4-BE49-F238E27FC236}">
                <a16:creationId xmlns:a16="http://schemas.microsoft.com/office/drawing/2014/main" id="{D84AE93F-A49F-414F-BFB2-1005728448D1}"/>
              </a:ext>
            </a:extLst>
          </p:cNvPr>
          <p:cNvSpPr/>
          <p:nvPr userDrawn="1"/>
        </p:nvSpPr>
        <p:spPr bwMode="auto">
          <a:xfrm rot="18900000">
            <a:off x="235564" y="467366"/>
            <a:ext cx="364047" cy="180750"/>
          </a:xfrm>
          <a:prstGeom prst="triangle">
            <a:avLst>
              <a:gd name="adj" fmla="val 50000"/>
            </a:avLst>
          </a:prstGeom>
          <a:solidFill>
            <a:srgbClr val="0626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6" name="Text Placeholder 5">
            <a:extLst>
              <a:ext uri="{FF2B5EF4-FFF2-40B4-BE49-F238E27FC236}">
                <a16:creationId xmlns:a16="http://schemas.microsoft.com/office/drawing/2014/main" id="{B8045283-D698-4F2D-8790-A909EF0837BB}"/>
              </a:ext>
            </a:extLst>
          </p:cNvPr>
          <p:cNvSpPr>
            <a:spLocks noGrp="1"/>
          </p:cNvSpPr>
          <p:nvPr>
            <p:ph type="body" sz="quarter" idx="11" hasCustomPrompt="1"/>
          </p:nvPr>
        </p:nvSpPr>
        <p:spPr>
          <a:xfrm>
            <a:off x="609601" y="1163638"/>
            <a:ext cx="8202613" cy="5078412"/>
          </a:xfrm>
        </p:spPr>
        <p:txBody>
          <a:bodyPr>
            <a:normAutofit/>
          </a:bodyPr>
          <a:lstStyle>
            <a:lvl1pPr marL="0" indent="0">
              <a:buSzPct val="125000"/>
              <a:buNone/>
              <a:defRPr sz="1600">
                <a:latin typeface="+mn-lt"/>
                <a:cs typeface="Arial" panose="020B0604020202020204" pitchFamily="34" charset="0"/>
              </a:defRPr>
            </a:lvl1pPr>
            <a:lvl2pPr marL="685800" indent="-228600">
              <a:buSzPct val="125000"/>
              <a:buFont typeface="Arial" panose="020B0604020202020204" pitchFamily="34" charset="0"/>
              <a:buChar char="‒"/>
              <a:defRPr sz="1600">
                <a:latin typeface="+mn-lt"/>
                <a:cs typeface="Arial" panose="020B0604020202020204" pitchFamily="34" charset="0"/>
              </a:defRPr>
            </a:lvl2pPr>
            <a:lvl3pPr marL="1143000" indent="-228600">
              <a:buSzPct val="125000"/>
              <a:buFont typeface="Wingdings" panose="05000000000000000000" pitchFamily="2" charset="2"/>
              <a:buChar char="§"/>
              <a:defRPr sz="1600">
                <a:latin typeface="+mn-lt"/>
                <a:cs typeface="Arial" panose="020B0604020202020204" pitchFamily="34" charset="0"/>
              </a:defRPr>
            </a:lvl3pPr>
            <a:lvl4pPr marL="1600200" indent="-228600">
              <a:buFont typeface="Courier New" panose="02070309020205020404" pitchFamily="49" charset="0"/>
              <a:buChar char="o"/>
              <a:defRPr sz="1600">
                <a:latin typeface="+mn-lt"/>
                <a:cs typeface="Arial" panose="020B0604020202020204" pitchFamily="34" charset="0"/>
              </a:defRPr>
            </a:lvl4pPr>
            <a:lvl5pPr>
              <a:buSzPct val="125000"/>
              <a:defRPr sz="1600">
                <a:latin typeface="+mn-lt"/>
                <a:cs typeface="Arial" panose="020B0604020202020204" pitchFamily="34" charset="0"/>
              </a:defRPr>
            </a:lvl5pPr>
          </a:lstStyle>
          <a:p>
            <a:pPr lvl="0"/>
            <a:r>
              <a:rPr lang="en-US"/>
              <a:t>Click here to edit text. This slide would be used for content without bullet points.</a:t>
            </a:r>
          </a:p>
        </p:txBody>
      </p:sp>
      <p:pic>
        <p:nvPicPr>
          <p:cNvPr id="8" name="Picture 2">
            <a:extLst>
              <a:ext uri="{FF2B5EF4-FFF2-40B4-BE49-F238E27FC236}">
                <a16:creationId xmlns:a16="http://schemas.microsoft.com/office/drawing/2014/main" id="{4B8318A5-B8AF-4677-9045-3C5549DD4B67}"/>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F64C2C4F-C2BC-4D6C-9F60-66D6C0A08A38}"/>
              </a:ext>
            </a:extLst>
          </p:cNvPr>
          <p:cNvSpPr>
            <a:spLocks noGrp="1"/>
          </p:cNvSpPr>
          <p:nvPr>
            <p:ph type="body" sz="quarter" idx="12" hasCustomPrompt="1"/>
          </p:nvPr>
        </p:nvSpPr>
        <p:spPr>
          <a:xfrm>
            <a:off x="1744663" y="6356350"/>
            <a:ext cx="6042025" cy="365125"/>
          </a:xfrm>
        </p:spPr>
        <p:txBody>
          <a:bodyPr anchor="ctr">
            <a:normAutofit/>
          </a:bodyPr>
          <a:lstStyle>
            <a:lvl1pPr marL="0" indent="0">
              <a:buNone/>
              <a:defRPr sz="800"/>
            </a:lvl1pPr>
          </a:lstStyle>
          <a:p>
            <a:pPr lvl="0"/>
            <a:r>
              <a:rPr lang="en-US" sz="800"/>
              <a:t>Click here to add disclosures or footnotes</a:t>
            </a:r>
            <a:endParaRPr lang="en-US"/>
          </a:p>
        </p:txBody>
      </p:sp>
    </p:spTree>
    <p:extLst>
      <p:ext uri="{BB962C8B-B14F-4D97-AF65-F5344CB8AC3E}">
        <p14:creationId xmlns:p14="http://schemas.microsoft.com/office/powerpoint/2010/main" val="4186793487"/>
      </p:ext>
    </p:extLst>
  </p:cSld>
  <p:clrMapOvr>
    <a:masterClrMapping/>
  </p:clrMapOvr>
  <p:extLst>
    <p:ext uri="{DCECCB84-F9BA-43D5-87BE-67443E8EF086}">
      <p15:sldGuideLst xmlns:p15="http://schemas.microsoft.com/office/powerpoint/2012/main">
        <p15:guide id="1" orient="horz" pos="312">
          <p15:clr>
            <a:srgbClr val="FBAE40"/>
          </p15:clr>
        </p15:guide>
        <p15:guide id="2" pos="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565"/>
            <a:ext cx="7772400" cy="1690399"/>
          </a:xfrm>
        </p:spPr>
        <p:txBody>
          <a:bodyPr anchor="t">
            <a:no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cap="none"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8" name="Triangle 13">
            <a:extLst>
              <a:ext uri="{FF2B5EF4-FFF2-40B4-BE49-F238E27FC236}">
                <a16:creationId xmlns:a16="http://schemas.microsoft.com/office/drawing/2014/main" id="{7A244CBE-9AFB-4E4B-9D7D-E1327FC70FA1}"/>
              </a:ext>
            </a:extLst>
          </p:cNvPr>
          <p:cNvSpPr/>
          <p:nvPr userDrawn="1"/>
        </p:nvSpPr>
        <p:spPr bwMode="auto">
          <a:xfrm rot="18900000">
            <a:off x="258053" y="1921803"/>
            <a:ext cx="364047" cy="180750"/>
          </a:xfrm>
          <a:prstGeom prst="triangle">
            <a:avLst>
              <a:gd name="adj" fmla="val 50000"/>
            </a:avLst>
          </a:prstGeom>
          <a:solidFill>
            <a:srgbClr val="00C4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bg1"/>
                </a:solidFill>
                <a:latin typeface="+mn-lt"/>
                <a:cs typeface="Arial" panose="020B0604020202020204" pitchFamily="34" charset="0"/>
              </a:defRPr>
            </a:lvl1pPr>
          </a:lstStyle>
          <a:p>
            <a:pPr lvl="0"/>
            <a:r>
              <a:rPr lang="en-US"/>
              <a:t>Click to edit master text styles</a:t>
            </a:r>
          </a:p>
        </p:txBody>
      </p:sp>
      <p:pic>
        <p:nvPicPr>
          <p:cNvPr id="15" name="Picture 2">
            <a:extLst>
              <a:ext uri="{FF2B5EF4-FFF2-40B4-BE49-F238E27FC236}">
                <a16:creationId xmlns:a16="http://schemas.microsoft.com/office/drawing/2014/main" id="{6726BC38-3273-4007-AA84-5EC3D7938A57}"/>
              </a:ext>
            </a:extLst>
          </p:cNvPr>
          <p:cNvPicPr>
            <a:picLocks noChangeAspect="1" noChangeArrowheads="1"/>
          </p:cNvPicPr>
          <p:nvPr userDrawn="1"/>
        </p:nvPicPr>
        <p:blipFill>
          <a:blip r:embed="rId2"/>
          <a:stretch>
            <a:fillRect/>
          </a:stretch>
        </p:blipFill>
        <p:spPr bwMode="auto">
          <a:xfrm>
            <a:off x="191029" y="6265537"/>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516916"/>
      </p:ext>
    </p:extLst>
  </p:cSld>
  <p:clrMapOvr>
    <a:masterClrMapping/>
  </p:clrMapOvr>
  <p:extLst>
    <p:ext uri="{DCECCB84-F9BA-43D5-87BE-67443E8EF086}">
      <p15:sldGuideLst xmlns:p15="http://schemas.microsoft.com/office/powerpoint/2012/main">
        <p15:guide id="1" orient="horz" pos="1224">
          <p15:clr>
            <a:srgbClr val="FBAE40"/>
          </p15:clr>
        </p15:guide>
        <p15:guide id="2"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ver">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565"/>
            <a:ext cx="7772400" cy="1690399"/>
          </a:xfrm>
        </p:spPr>
        <p:txBody>
          <a:bodyPr anchor="t">
            <a:no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cap="none" baseline="0">
                <a:solidFill>
                  <a:schemeClr val="tx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8" name="Triangle 13">
            <a:extLst>
              <a:ext uri="{FF2B5EF4-FFF2-40B4-BE49-F238E27FC236}">
                <a16:creationId xmlns:a16="http://schemas.microsoft.com/office/drawing/2014/main" id="{7A244CBE-9AFB-4E4B-9D7D-E1327FC70FA1}"/>
              </a:ext>
            </a:extLst>
          </p:cNvPr>
          <p:cNvSpPr/>
          <p:nvPr userDrawn="1"/>
        </p:nvSpPr>
        <p:spPr bwMode="auto">
          <a:xfrm rot="18900000">
            <a:off x="258053" y="1921803"/>
            <a:ext cx="364047" cy="180750"/>
          </a:xfrm>
          <a:prstGeom prst="triangle">
            <a:avLst>
              <a:gd name="adj" fmla="val 5000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bg1"/>
                </a:solidFill>
                <a:latin typeface="+mn-lt"/>
                <a:cs typeface="Arial" panose="020B0604020202020204" pitchFamily="34" charset="0"/>
              </a:defRPr>
            </a:lvl1pPr>
          </a:lstStyle>
          <a:p>
            <a:pPr lvl="0"/>
            <a:r>
              <a:rPr lang="en-US"/>
              <a:t>Click to edit master text styles</a:t>
            </a:r>
          </a:p>
        </p:txBody>
      </p:sp>
      <p:pic>
        <p:nvPicPr>
          <p:cNvPr id="15" name="Picture 2">
            <a:extLst>
              <a:ext uri="{FF2B5EF4-FFF2-40B4-BE49-F238E27FC236}">
                <a16:creationId xmlns:a16="http://schemas.microsoft.com/office/drawing/2014/main" id="{6726BC38-3273-4007-AA84-5EC3D7938A57}"/>
              </a:ext>
            </a:extLst>
          </p:cNvPr>
          <p:cNvPicPr>
            <a:picLocks noChangeAspect="1" noChangeArrowheads="1"/>
          </p:cNvPicPr>
          <p:nvPr userDrawn="1"/>
        </p:nvPicPr>
        <p:blipFill>
          <a:blip r:embed="rId2"/>
          <a:stretch>
            <a:fillRect/>
          </a:stretch>
        </p:blipFill>
        <p:spPr bwMode="auto">
          <a:xfrm>
            <a:off x="191029" y="6265537"/>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121054"/>
      </p:ext>
    </p:extLst>
  </p:cSld>
  <p:clrMapOvr>
    <a:masterClrMapping/>
  </p:clrMapOvr>
  <p:extLst>
    <p:ext uri="{DCECCB84-F9BA-43D5-87BE-67443E8EF086}">
      <p15:sldGuideLst xmlns:p15="http://schemas.microsoft.com/office/powerpoint/2012/main">
        <p15:guide id="1" orient="horz" pos="1224">
          <p15:clr>
            <a:srgbClr val="FBAE40"/>
          </p15:clr>
        </p15:guide>
        <p15:guide id="2" pos="2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24921"/>
            <a:ext cx="7772400" cy="1685043"/>
          </a:xfrm>
        </p:spPr>
        <p:txBody>
          <a:bodyPr anchor="t">
            <a:no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a:solidFill>
                  <a:schemeClr val="accent2"/>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8" name="Triangle 13">
            <a:extLst>
              <a:ext uri="{FF2B5EF4-FFF2-40B4-BE49-F238E27FC236}">
                <a16:creationId xmlns:a16="http://schemas.microsoft.com/office/drawing/2014/main" id="{7A244CBE-9AFB-4E4B-9D7D-E1327FC70FA1}"/>
              </a:ext>
            </a:extLst>
          </p:cNvPr>
          <p:cNvSpPr/>
          <p:nvPr userDrawn="1"/>
        </p:nvSpPr>
        <p:spPr bwMode="auto">
          <a:xfrm rot="18900000">
            <a:off x="248090" y="1927159"/>
            <a:ext cx="364047" cy="180750"/>
          </a:xfrm>
          <a:prstGeom prst="triangle">
            <a:avLst>
              <a:gd name="adj" fmla="val 5000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accent2"/>
              </a:solidFill>
              <a:effectLst/>
              <a:latin typeface="Arial" panose="020B0604020202020204" pitchFamily="34" charset="0"/>
              <a:ea typeface="Microsoft YaHei" panose="020B0503020204020204" pitchFamily="34" charset="-122"/>
            </a:endParaRP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bg1"/>
                </a:solidFill>
                <a:latin typeface="+mn-lt"/>
                <a:cs typeface="Arial" panose="020B0604020202020204" pitchFamily="34" charset="0"/>
              </a:defRPr>
            </a:lvl1pPr>
          </a:lstStyle>
          <a:p>
            <a:pPr lvl="0"/>
            <a:r>
              <a:rPr lang="en-US"/>
              <a:t>Click to edit master text styles</a:t>
            </a:r>
          </a:p>
        </p:txBody>
      </p:sp>
      <p:pic>
        <p:nvPicPr>
          <p:cNvPr id="15" name="Picture 2">
            <a:extLst>
              <a:ext uri="{FF2B5EF4-FFF2-40B4-BE49-F238E27FC236}">
                <a16:creationId xmlns:a16="http://schemas.microsoft.com/office/drawing/2014/main" id="{6726BC38-3273-4007-AA84-5EC3D7938A57}"/>
              </a:ext>
            </a:extLst>
          </p:cNvPr>
          <p:cNvPicPr>
            <a:picLocks noChangeAspect="1" noChangeArrowheads="1"/>
          </p:cNvPicPr>
          <p:nvPr userDrawn="1"/>
        </p:nvPicPr>
        <p:blipFill>
          <a:blip r:embed="rId2"/>
          <a:stretch>
            <a:fillRect/>
          </a:stretch>
        </p:blipFill>
        <p:spPr bwMode="auto">
          <a:xfrm>
            <a:off x="190615" y="6262565"/>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561398"/>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565"/>
            <a:ext cx="7772400" cy="1690399"/>
          </a:xfrm>
        </p:spPr>
        <p:txBody>
          <a:bodyPr anchor="t">
            <a:no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a:solidFill>
                  <a:schemeClr val="tx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bg1"/>
                </a:solidFill>
                <a:latin typeface="+mn-lt"/>
                <a:cs typeface="Arial" panose="020B0604020202020204" pitchFamily="34" charset="0"/>
              </a:defRPr>
            </a:lvl1pPr>
          </a:lstStyle>
          <a:p>
            <a:pPr lvl="0"/>
            <a:r>
              <a:rPr lang="en-US"/>
              <a:t>Click to edit master text styles</a:t>
            </a:r>
          </a:p>
        </p:txBody>
      </p:sp>
      <p:sp>
        <p:nvSpPr>
          <p:cNvPr id="9" name="Triangle 13">
            <a:extLst>
              <a:ext uri="{FF2B5EF4-FFF2-40B4-BE49-F238E27FC236}">
                <a16:creationId xmlns:a16="http://schemas.microsoft.com/office/drawing/2014/main" id="{1A308695-4821-4761-A676-C15EF1851922}"/>
              </a:ext>
            </a:extLst>
          </p:cNvPr>
          <p:cNvSpPr/>
          <p:nvPr userDrawn="1"/>
        </p:nvSpPr>
        <p:spPr bwMode="auto">
          <a:xfrm rot="18900000">
            <a:off x="248090" y="1921804"/>
            <a:ext cx="364047" cy="180750"/>
          </a:xfrm>
          <a:prstGeom prst="triangle">
            <a:avLst>
              <a:gd name="adj" fmla="val 5000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pic>
        <p:nvPicPr>
          <p:cNvPr id="10" name="Picture 2">
            <a:extLst>
              <a:ext uri="{FF2B5EF4-FFF2-40B4-BE49-F238E27FC236}">
                <a16:creationId xmlns:a16="http://schemas.microsoft.com/office/drawing/2014/main" id="{BE40A3F7-BCB2-4306-B9A9-975437AE392B}"/>
              </a:ext>
            </a:extLst>
          </p:cNvPr>
          <p:cNvPicPr>
            <a:picLocks noChangeAspect="1" noChangeArrowheads="1"/>
          </p:cNvPicPr>
          <p:nvPr userDrawn="1"/>
        </p:nvPicPr>
        <p:blipFill>
          <a:blip r:embed="rId2"/>
          <a:stretch>
            <a:fillRect/>
          </a:stretch>
        </p:blipFill>
        <p:spPr bwMode="auto">
          <a:xfrm>
            <a:off x="189869" y="6260774"/>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95469"/>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p:bg>
      <p:bgPr>
        <a:solidFill>
          <a:srgbClr val="D5D7D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1091"/>
            <a:ext cx="7772400" cy="1708872"/>
          </a:xfrm>
        </p:spPr>
        <p:txBody>
          <a:bodyPr anchor="t">
            <a:no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685800" y="3602038"/>
            <a:ext cx="7772400" cy="646689"/>
          </a:xfrm>
        </p:spPr>
        <p:txBody>
          <a:bodyPr>
            <a:noAutofit/>
          </a:bodyPr>
          <a:lstStyle>
            <a:lvl1pPr marL="0" indent="0" algn="l">
              <a:buNone/>
              <a:defRPr sz="2400" b="1">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TextBox 6">
            <a:extLst>
              <a:ext uri="{FF2B5EF4-FFF2-40B4-BE49-F238E27FC236}">
                <a16:creationId xmlns:a16="http://schemas.microsoft.com/office/drawing/2014/main" id="{4A400895-E902-4D27-BD1F-D0B6292721E0}"/>
              </a:ext>
            </a:extLst>
          </p:cNvPr>
          <p:cNvSpPr txBox="1"/>
          <p:nvPr userDrawn="1"/>
        </p:nvSpPr>
        <p:spPr>
          <a:xfrm>
            <a:off x="5983326" y="6547166"/>
            <a:ext cx="2987785" cy="184593"/>
          </a:xfrm>
          <a:prstGeom prst="rect">
            <a:avLst/>
          </a:prstGeom>
          <a:noFill/>
        </p:spPr>
        <p:txBody>
          <a:bodyPr wrap="none" lIns="0" tIns="0" rIns="0" bIns="0" rtlCol="0">
            <a:no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 2019 MSCI Inc. All rights reserved. </a:t>
            </a:r>
          </a:p>
          <a:p>
            <a:pPr marL="0" marR="0" indent="0" algn="r" defTabSz="457189" rtl="0" eaLnBrk="1" fontAlgn="auto" latinLnBrk="0" hangingPunct="1">
              <a:lnSpc>
                <a:spcPct val="100000"/>
              </a:lnSpc>
              <a:spcBef>
                <a:spcPts val="0"/>
              </a:spcBef>
              <a:spcAft>
                <a:spcPts val="0"/>
              </a:spcAft>
              <a:buClrTx/>
              <a:buSzTx/>
              <a:buFontTx/>
              <a:buNone/>
              <a:tabLst/>
              <a:defRPr/>
            </a:pPr>
            <a:r>
              <a:rPr lang="en-GB" sz="600" b="0" i="0" u="none" strike="noStrike" kern="1200" baseline="0">
                <a:solidFill>
                  <a:schemeClr val="bg1"/>
                </a:solidFill>
                <a:latin typeface="Roboto" pitchFamily="2" charset="0"/>
                <a:ea typeface="Roboto" pitchFamily="2" charset="0"/>
                <a:cs typeface="+mn-cs"/>
              </a:rPr>
              <a:t>Please refer to the disclaimer at the end of this document.</a:t>
            </a:r>
          </a:p>
        </p:txBody>
      </p:sp>
      <p:sp>
        <p:nvSpPr>
          <p:cNvPr id="14" name="Text Placeholder 13">
            <a:extLst>
              <a:ext uri="{FF2B5EF4-FFF2-40B4-BE49-F238E27FC236}">
                <a16:creationId xmlns:a16="http://schemas.microsoft.com/office/drawing/2014/main" id="{8DFE2979-89E9-40FF-B8D8-32F39F36B90D}"/>
              </a:ext>
            </a:extLst>
          </p:cNvPr>
          <p:cNvSpPr>
            <a:spLocks noGrp="1"/>
          </p:cNvSpPr>
          <p:nvPr>
            <p:ph type="body" sz="quarter" idx="10" hasCustomPrompt="1"/>
          </p:nvPr>
        </p:nvSpPr>
        <p:spPr>
          <a:xfrm>
            <a:off x="685800" y="4336125"/>
            <a:ext cx="7772400" cy="646112"/>
          </a:xfrm>
        </p:spPr>
        <p:txBody>
          <a:bodyPr>
            <a:noAutofit/>
          </a:bodyPr>
          <a:lstStyle>
            <a:lvl1pPr marL="0" indent="0">
              <a:buNone/>
              <a:defRPr sz="2400">
                <a:solidFill>
                  <a:schemeClr val="tx1"/>
                </a:solidFill>
                <a:latin typeface="+mn-lt"/>
                <a:cs typeface="Arial" panose="020B0604020202020204" pitchFamily="34" charset="0"/>
              </a:defRPr>
            </a:lvl1pPr>
          </a:lstStyle>
          <a:p>
            <a:pPr lvl="0"/>
            <a:r>
              <a:rPr lang="en-US"/>
              <a:t>Click to edit master text styles</a:t>
            </a:r>
          </a:p>
        </p:txBody>
      </p:sp>
      <p:sp>
        <p:nvSpPr>
          <p:cNvPr id="9" name="Triangle 13">
            <a:extLst>
              <a:ext uri="{FF2B5EF4-FFF2-40B4-BE49-F238E27FC236}">
                <a16:creationId xmlns:a16="http://schemas.microsoft.com/office/drawing/2014/main" id="{1A308695-4821-4761-A676-C15EF1851922}"/>
              </a:ext>
            </a:extLst>
          </p:cNvPr>
          <p:cNvSpPr/>
          <p:nvPr userDrawn="1"/>
        </p:nvSpPr>
        <p:spPr bwMode="auto">
          <a:xfrm rot="18900000">
            <a:off x="248818" y="1903332"/>
            <a:ext cx="364047" cy="180750"/>
          </a:xfrm>
          <a:prstGeom prst="triangle">
            <a:avLst>
              <a:gd name="adj" fmla="val 50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accent1"/>
              </a:solidFill>
              <a:effectLst/>
              <a:latin typeface="Arial" panose="020B0604020202020204" pitchFamily="34" charset="0"/>
              <a:ea typeface="Microsoft YaHei" panose="020B0503020204020204" pitchFamily="34" charset="-122"/>
            </a:endParaRPr>
          </a:p>
        </p:txBody>
      </p:sp>
      <p:pic>
        <p:nvPicPr>
          <p:cNvPr id="8" name="Picture 2">
            <a:extLst>
              <a:ext uri="{FF2B5EF4-FFF2-40B4-BE49-F238E27FC236}">
                <a16:creationId xmlns:a16="http://schemas.microsoft.com/office/drawing/2014/main" id="{4A7C6E9B-8B66-4050-B170-B178CBBF07A4}"/>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973995"/>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60269"/>
            <a:ext cx="7772400" cy="1685043"/>
          </a:xfrm>
        </p:spPr>
        <p:txBody>
          <a:bodyPr anchor="b" anchorCtr="0">
            <a:noAutofit/>
          </a:bodyPr>
          <a:lstStyle>
            <a:lvl1pPr algn="l">
              <a:defRPr sz="4400">
                <a:solidFill>
                  <a:schemeClr val="bg1"/>
                </a:solidFill>
              </a:defRPr>
            </a:lvl1pPr>
          </a:lstStyle>
          <a:p>
            <a:r>
              <a:rPr lang="en-US"/>
              <a:t>Section header / divider title slide</a:t>
            </a:r>
          </a:p>
        </p:txBody>
      </p:sp>
      <p:sp>
        <p:nvSpPr>
          <p:cNvPr id="3" name="Subtitle 2"/>
          <p:cNvSpPr>
            <a:spLocks noGrp="1"/>
          </p:cNvSpPr>
          <p:nvPr>
            <p:ph type="subTitle" idx="1" hasCustomPrompt="1"/>
          </p:nvPr>
        </p:nvSpPr>
        <p:spPr>
          <a:xfrm>
            <a:off x="685800" y="3602038"/>
            <a:ext cx="7772400" cy="646689"/>
          </a:xfrm>
        </p:spPr>
        <p:txBody>
          <a:bodyPr tIns="91440">
            <a:noAutofit/>
          </a:bodyPr>
          <a:lstStyle>
            <a:lvl1pPr marL="0" indent="0" algn="l">
              <a:buNone/>
              <a:defRPr sz="20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divider subtitle</a:t>
            </a:r>
          </a:p>
        </p:txBody>
      </p:sp>
      <p:pic>
        <p:nvPicPr>
          <p:cNvPr id="15" name="Picture 2">
            <a:extLst>
              <a:ext uri="{FF2B5EF4-FFF2-40B4-BE49-F238E27FC236}">
                <a16:creationId xmlns:a16="http://schemas.microsoft.com/office/drawing/2014/main" id="{6726BC38-3273-4007-AA84-5EC3D7938A57}"/>
              </a:ext>
            </a:extLst>
          </p:cNvPr>
          <p:cNvPicPr>
            <a:picLocks noChangeAspect="1" noChangeArrowheads="1"/>
          </p:cNvPicPr>
          <p:nvPr userDrawn="1"/>
        </p:nvPicPr>
        <p:blipFill>
          <a:blip r:embed="rId2"/>
          <a:stretch>
            <a:fillRect/>
          </a:stretch>
        </p:blipFill>
        <p:spPr bwMode="auto">
          <a:xfrm>
            <a:off x="189869" y="6260774"/>
            <a:ext cx="1553255" cy="5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id="{1E341E69-9BA2-4F43-81AA-B5EF12E38580}"/>
              </a:ext>
            </a:extLst>
          </p:cNvPr>
          <p:cNvCxnSpPr>
            <a:cxnSpLocks/>
          </p:cNvCxnSpPr>
          <p:nvPr userDrawn="1"/>
        </p:nvCxnSpPr>
        <p:spPr>
          <a:xfrm>
            <a:off x="796634" y="3528434"/>
            <a:ext cx="54864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7C61CEDC-22E0-4B18-A675-6E2E497E0BC9}"/>
              </a:ext>
            </a:extLst>
          </p:cNvPr>
          <p:cNvSpPr>
            <a:spLocks noGrp="1"/>
          </p:cNvSpPr>
          <p:nvPr>
            <p:ph type="sldNum" sz="quarter" idx="10"/>
          </p:nvPr>
        </p:nvSpPr>
        <p:spPr>
          <a:xfrm>
            <a:off x="7943273" y="6356352"/>
            <a:ext cx="868218" cy="365125"/>
          </a:xfrm>
          <a:prstGeom prst="rect">
            <a:avLst/>
          </a:prstGeom>
        </p:spPr>
        <p:txBody>
          <a:bodyPr/>
          <a:lstStyle>
            <a:lvl1pPr>
              <a:defRPr>
                <a:solidFill>
                  <a:schemeClr val="bg1"/>
                </a:solidFill>
              </a:defRPr>
            </a:lvl1pPr>
          </a:lstStyle>
          <a:p>
            <a:fld id="{4A4E6941-D49D-42D6-A3A8-0A050484FA74}" type="slidenum">
              <a:rPr lang="en-US" smtClean="0"/>
              <a:pPr/>
              <a:t>‹#›</a:t>
            </a:fld>
            <a:endParaRPr lang="en-US"/>
          </a:p>
        </p:txBody>
      </p:sp>
    </p:spTree>
    <p:extLst>
      <p:ext uri="{BB962C8B-B14F-4D97-AF65-F5344CB8AC3E}">
        <p14:creationId xmlns:p14="http://schemas.microsoft.com/office/powerpoint/2010/main" val="1868485783"/>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803A-85FE-4FDB-BDB3-E3976A83E97D}"/>
              </a:ext>
            </a:extLst>
          </p:cNvPr>
          <p:cNvSpPr>
            <a:spLocks noGrp="1"/>
          </p:cNvSpPr>
          <p:nvPr>
            <p:ph type="title" hasCustomPrompt="1"/>
          </p:nvPr>
        </p:nvSpPr>
        <p:spPr>
          <a:xfrm>
            <a:off x="610202" y="365126"/>
            <a:ext cx="8201289" cy="585216"/>
          </a:xfrm>
        </p:spPr>
        <p:txBody>
          <a:bodyPr tIns="91440" anchor="t">
            <a:noAutofit/>
          </a:bodyPr>
          <a:lstStyle>
            <a:lvl1pPr>
              <a:defRPr/>
            </a:lvl1pPr>
          </a:lstStyle>
          <a:p>
            <a:r>
              <a:rPr lang="en-US"/>
              <a:t>Click to edit header</a:t>
            </a:r>
          </a:p>
        </p:txBody>
      </p:sp>
      <p:sp>
        <p:nvSpPr>
          <p:cNvPr id="3" name="Slide Number Placeholder 2">
            <a:extLst>
              <a:ext uri="{FF2B5EF4-FFF2-40B4-BE49-F238E27FC236}">
                <a16:creationId xmlns:a16="http://schemas.microsoft.com/office/drawing/2014/main" id="{0F4DC656-A9DB-4AB5-96BD-7EE69D67D7A8}"/>
              </a:ext>
            </a:extLst>
          </p:cNvPr>
          <p:cNvSpPr>
            <a:spLocks noGrp="1"/>
          </p:cNvSpPr>
          <p:nvPr>
            <p:ph type="sldNum" sz="quarter" idx="10"/>
          </p:nvPr>
        </p:nvSpPr>
        <p:spPr>
          <a:xfrm>
            <a:off x="7943273" y="6356352"/>
            <a:ext cx="868218" cy="365125"/>
          </a:xfrm>
          <a:prstGeom prst="rect">
            <a:avLst/>
          </a:prstGeom>
        </p:spPr>
        <p:txBody>
          <a:bodyPr/>
          <a:lstStyle>
            <a:lvl1pPr>
              <a:defRPr>
                <a:latin typeface="+mn-lt"/>
              </a:defRPr>
            </a:lvl1pPr>
          </a:lstStyle>
          <a:p>
            <a:fld id="{4A4E6941-D49D-42D6-A3A8-0A050484FA74}" type="slidenum">
              <a:rPr lang="en-US" smtClean="0"/>
              <a:pPr/>
              <a:t>‹#›</a:t>
            </a:fld>
            <a:endParaRPr lang="en-US"/>
          </a:p>
        </p:txBody>
      </p:sp>
      <p:sp>
        <p:nvSpPr>
          <p:cNvPr id="4" name="Triangle 13">
            <a:extLst>
              <a:ext uri="{FF2B5EF4-FFF2-40B4-BE49-F238E27FC236}">
                <a16:creationId xmlns:a16="http://schemas.microsoft.com/office/drawing/2014/main" id="{D84AE93F-A49F-414F-BFB2-1005728448D1}"/>
              </a:ext>
            </a:extLst>
          </p:cNvPr>
          <p:cNvSpPr/>
          <p:nvPr userDrawn="1"/>
        </p:nvSpPr>
        <p:spPr bwMode="auto">
          <a:xfrm rot="18900000">
            <a:off x="235564" y="467366"/>
            <a:ext cx="364047" cy="180750"/>
          </a:xfrm>
          <a:prstGeom prst="triangle">
            <a:avLst>
              <a:gd name="adj" fmla="val 50000"/>
            </a:avLst>
          </a:prstGeom>
          <a:solidFill>
            <a:srgbClr val="0626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6" name="Text Placeholder 5">
            <a:extLst>
              <a:ext uri="{FF2B5EF4-FFF2-40B4-BE49-F238E27FC236}">
                <a16:creationId xmlns:a16="http://schemas.microsoft.com/office/drawing/2014/main" id="{B8045283-D698-4F2D-8790-A909EF0837BB}"/>
              </a:ext>
            </a:extLst>
          </p:cNvPr>
          <p:cNvSpPr>
            <a:spLocks noGrp="1"/>
          </p:cNvSpPr>
          <p:nvPr>
            <p:ph type="body" sz="quarter" idx="11"/>
          </p:nvPr>
        </p:nvSpPr>
        <p:spPr>
          <a:xfrm>
            <a:off x="609601" y="1163638"/>
            <a:ext cx="8202613" cy="5078412"/>
          </a:xfrm>
        </p:spPr>
        <p:txBody>
          <a:bodyPr>
            <a:normAutofit/>
          </a:bodyPr>
          <a:lstStyle>
            <a:lvl1pPr>
              <a:buSzPct val="125000"/>
              <a:defRPr sz="1600">
                <a:latin typeface="+mn-lt"/>
                <a:cs typeface="Arial" panose="020B0604020202020204" pitchFamily="34" charset="0"/>
              </a:defRPr>
            </a:lvl1pPr>
            <a:lvl2pPr marL="685800" indent="-228600">
              <a:buSzPct val="125000"/>
              <a:buFont typeface="Calibri" panose="020F0502020204030204" pitchFamily="34" charset="0"/>
              <a:buChar char="‒"/>
              <a:defRPr sz="1600">
                <a:latin typeface="+mn-lt"/>
                <a:cs typeface="Arial" panose="020B0604020202020204" pitchFamily="34" charset="0"/>
              </a:defRPr>
            </a:lvl2pPr>
            <a:lvl3pPr marL="1143000" indent="-228600">
              <a:buSzPct val="125000"/>
              <a:buFont typeface="Wingdings" panose="05000000000000000000" pitchFamily="2" charset="2"/>
              <a:buChar char="§"/>
              <a:defRPr sz="1600">
                <a:latin typeface="+mn-lt"/>
                <a:cs typeface="Arial" panose="020B0604020202020204" pitchFamily="34" charset="0"/>
              </a:defRPr>
            </a:lvl3pPr>
            <a:lvl4pPr marL="1600200" indent="-228600">
              <a:buSzPct val="100000"/>
              <a:buFont typeface="Courier New" panose="02070309020205020404" pitchFamily="49" charset="0"/>
              <a:buChar char="o"/>
              <a:defRPr sz="1600">
                <a:latin typeface="+mn-lt"/>
                <a:cs typeface="Arial" panose="020B0604020202020204" pitchFamily="34" charset="0"/>
              </a:defRPr>
            </a:lvl4pPr>
            <a:lvl5pPr>
              <a:buSzPct val="125000"/>
              <a:defRPr sz="160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4B8318A5-B8AF-4677-9045-3C5549DD4B67}"/>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a:extLst>
              <a:ext uri="{FF2B5EF4-FFF2-40B4-BE49-F238E27FC236}">
                <a16:creationId xmlns:a16="http://schemas.microsoft.com/office/drawing/2014/main" id="{811C658E-8DEA-493C-B089-63D9F2E3FE88}"/>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mn-lt"/>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Tree>
    <p:extLst>
      <p:ext uri="{BB962C8B-B14F-4D97-AF65-F5344CB8AC3E}">
        <p14:creationId xmlns:p14="http://schemas.microsoft.com/office/powerpoint/2010/main" val="1475535721"/>
      </p:ext>
    </p:extLst>
  </p:cSld>
  <p:clrMapOvr>
    <a:masterClrMapping/>
  </p:clrMapOvr>
  <p:extLst>
    <p:ext uri="{DCECCB84-F9BA-43D5-87BE-67443E8EF086}">
      <p15:sldGuideLst xmlns:p15="http://schemas.microsoft.com/office/powerpoint/2012/main">
        <p15:guide id="1" orient="horz" pos="312" userDrawn="1">
          <p15:clr>
            <a:srgbClr val="FBAE40"/>
          </p15:clr>
        </p15:guide>
        <p15:guide id="2" pos="3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441E-28BD-4518-BC2D-01359975DCE2}"/>
              </a:ext>
            </a:extLst>
          </p:cNvPr>
          <p:cNvSpPr>
            <a:spLocks noGrp="1"/>
          </p:cNvSpPr>
          <p:nvPr>
            <p:ph type="title" hasCustomPrompt="1"/>
          </p:nvPr>
        </p:nvSpPr>
        <p:spPr>
          <a:xfrm>
            <a:off x="610204" y="365126"/>
            <a:ext cx="8201288" cy="585216"/>
          </a:xfrm>
        </p:spPr>
        <p:txBody>
          <a:bodyPr tIns="91440" anchor="t" anchorCtr="0"/>
          <a:lstStyle>
            <a:lvl1pPr>
              <a:defRPr/>
            </a:lvl1pPr>
          </a:lstStyle>
          <a:p>
            <a:r>
              <a:rPr lang="en-US"/>
              <a:t>2 Column Content</a:t>
            </a:r>
          </a:p>
        </p:txBody>
      </p:sp>
      <p:sp>
        <p:nvSpPr>
          <p:cNvPr id="3" name="Slide Number Placeholder 2">
            <a:extLst>
              <a:ext uri="{FF2B5EF4-FFF2-40B4-BE49-F238E27FC236}">
                <a16:creationId xmlns:a16="http://schemas.microsoft.com/office/drawing/2014/main" id="{2F03E56E-ECB2-4F63-AE02-B0AF580E65D1}"/>
              </a:ext>
            </a:extLst>
          </p:cNvPr>
          <p:cNvSpPr>
            <a:spLocks noGrp="1"/>
          </p:cNvSpPr>
          <p:nvPr>
            <p:ph type="sldNum" sz="quarter" idx="10"/>
          </p:nvPr>
        </p:nvSpPr>
        <p:spPr>
          <a:xfrm>
            <a:off x="7943273" y="6356352"/>
            <a:ext cx="868218" cy="365125"/>
          </a:xfrm>
          <a:prstGeom prst="rect">
            <a:avLst/>
          </a:prstGeom>
        </p:spPr>
        <p:txBody>
          <a:bodyPr/>
          <a:lstStyle>
            <a:lvl1pPr>
              <a:defRPr>
                <a:latin typeface="+mn-lt"/>
              </a:defRPr>
            </a:lvl1pPr>
          </a:lstStyle>
          <a:p>
            <a:fld id="{4A4E6941-D49D-42D6-A3A8-0A050484FA74}" type="slidenum">
              <a:rPr lang="en-US" smtClean="0"/>
              <a:pPr/>
              <a:t>‹#›</a:t>
            </a:fld>
            <a:endParaRPr lang="en-US"/>
          </a:p>
        </p:txBody>
      </p:sp>
      <p:sp>
        <p:nvSpPr>
          <p:cNvPr id="4" name="Triangle 13">
            <a:extLst>
              <a:ext uri="{FF2B5EF4-FFF2-40B4-BE49-F238E27FC236}">
                <a16:creationId xmlns:a16="http://schemas.microsoft.com/office/drawing/2014/main" id="{4DAAFA78-27C2-4D01-A157-073B6D19B983}"/>
              </a:ext>
            </a:extLst>
          </p:cNvPr>
          <p:cNvSpPr/>
          <p:nvPr userDrawn="1"/>
        </p:nvSpPr>
        <p:spPr bwMode="auto">
          <a:xfrm rot="18900000">
            <a:off x="235564" y="467366"/>
            <a:ext cx="364047" cy="180750"/>
          </a:xfrm>
          <a:prstGeom prst="triangle">
            <a:avLst>
              <a:gd name="adj" fmla="val 50000"/>
            </a:avLst>
          </a:prstGeom>
          <a:solidFill>
            <a:srgbClr val="0626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52"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7" name="Text Placeholder 6">
            <a:extLst>
              <a:ext uri="{FF2B5EF4-FFF2-40B4-BE49-F238E27FC236}">
                <a16:creationId xmlns:a16="http://schemas.microsoft.com/office/drawing/2014/main" id="{4D63474F-746C-4C97-876B-B90E71BC5780}"/>
              </a:ext>
            </a:extLst>
          </p:cNvPr>
          <p:cNvSpPr>
            <a:spLocks noGrp="1"/>
          </p:cNvSpPr>
          <p:nvPr>
            <p:ph type="body" sz="quarter" idx="11"/>
          </p:nvPr>
        </p:nvSpPr>
        <p:spPr>
          <a:xfrm>
            <a:off x="609601" y="1073152"/>
            <a:ext cx="3982867" cy="5178425"/>
          </a:xfrm>
        </p:spPr>
        <p:txBody>
          <a:bodyPr>
            <a:normAutofit/>
          </a:bodyPr>
          <a:lstStyle>
            <a:lvl1pPr>
              <a:buSzPct val="125000"/>
              <a:defRPr sz="1600">
                <a:latin typeface="+mn-lt"/>
                <a:cs typeface="Arial" panose="020B0604020202020204" pitchFamily="34" charset="0"/>
              </a:defRPr>
            </a:lvl1pPr>
            <a:lvl2pPr marL="685800" indent="-228600">
              <a:buSzPct val="125000"/>
              <a:buFont typeface="Arial" panose="020B0604020202020204" pitchFamily="34" charset="0"/>
              <a:buChar char="‒"/>
              <a:defRPr sz="1600">
                <a:latin typeface="+mn-lt"/>
                <a:cs typeface="Arial" panose="020B0604020202020204" pitchFamily="34" charset="0"/>
              </a:defRPr>
            </a:lvl2pPr>
            <a:lvl3pPr marL="1143000" indent="-228600">
              <a:buSzPct val="125000"/>
              <a:buFont typeface="Wingdings" panose="05000000000000000000" pitchFamily="2" charset="2"/>
              <a:buChar char="§"/>
              <a:defRPr sz="1600">
                <a:latin typeface="+mn-lt"/>
                <a:cs typeface="Arial" panose="020B0604020202020204" pitchFamily="34" charset="0"/>
              </a:defRPr>
            </a:lvl3pPr>
            <a:lvl4pPr marL="1600200" indent="-228600">
              <a:buFont typeface="Courier New" panose="02070309020205020404" pitchFamily="49" charset="0"/>
              <a:buChar char="o"/>
              <a:defRPr sz="1600">
                <a:latin typeface="+mn-lt"/>
                <a:cs typeface="Arial" panose="020B0604020202020204" pitchFamily="34" charset="0"/>
              </a:defRPr>
            </a:lvl4pPr>
            <a:lvl5pPr>
              <a:buSzPct val="125000"/>
              <a:defRPr sz="160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0AFEFCF4-A342-43FC-B90B-C2A19F04D6BF}"/>
              </a:ext>
            </a:extLst>
          </p:cNvPr>
          <p:cNvSpPr>
            <a:spLocks noGrp="1"/>
          </p:cNvSpPr>
          <p:nvPr>
            <p:ph type="body" sz="quarter" idx="12"/>
          </p:nvPr>
        </p:nvSpPr>
        <p:spPr>
          <a:xfrm>
            <a:off x="4821240" y="1064135"/>
            <a:ext cx="3982867" cy="5178425"/>
          </a:xfrm>
        </p:spPr>
        <p:txBody>
          <a:bodyPr>
            <a:normAutofit/>
          </a:bodyPr>
          <a:lstStyle>
            <a:lvl1pPr>
              <a:buSzPct val="125000"/>
              <a:defRPr sz="1600">
                <a:latin typeface="+mn-lt"/>
                <a:cs typeface="Arial" panose="020B0604020202020204" pitchFamily="34" charset="0"/>
              </a:defRPr>
            </a:lvl1pPr>
            <a:lvl2pPr marL="685800" indent="-228600">
              <a:buSzPct val="125000"/>
              <a:buFont typeface="Arial" panose="020B0604020202020204" pitchFamily="34" charset="0"/>
              <a:buChar char="‒"/>
              <a:defRPr sz="1600">
                <a:latin typeface="+mn-lt"/>
                <a:cs typeface="Arial" panose="020B0604020202020204" pitchFamily="34" charset="0"/>
              </a:defRPr>
            </a:lvl2pPr>
            <a:lvl3pPr marL="1143000" indent="-228600">
              <a:buSzPct val="125000"/>
              <a:buFont typeface="Wingdings" panose="05000000000000000000" pitchFamily="2" charset="2"/>
              <a:buChar char="§"/>
              <a:defRPr sz="1600">
                <a:latin typeface="+mn-lt"/>
                <a:cs typeface="Arial" panose="020B0604020202020204" pitchFamily="34" charset="0"/>
              </a:defRPr>
            </a:lvl3pPr>
            <a:lvl4pPr marL="1600200" indent="-228600">
              <a:buFont typeface="Courier New" panose="02070309020205020404" pitchFamily="49" charset="0"/>
              <a:buChar char="o"/>
              <a:defRPr sz="1600">
                <a:latin typeface="+mn-lt"/>
                <a:cs typeface="Arial" panose="020B0604020202020204" pitchFamily="34" charset="0"/>
              </a:defRPr>
            </a:lvl4pPr>
            <a:lvl5pPr>
              <a:buSzPct val="125000"/>
              <a:defRPr sz="160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a:extLst>
              <a:ext uri="{FF2B5EF4-FFF2-40B4-BE49-F238E27FC236}">
                <a16:creationId xmlns:a16="http://schemas.microsoft.com/office/drawing/2014/main" id="{4DB2F160-4D06-4DC3-A9C6-2CE553241E8F}"/>
              </a:ext>
            </a:extLst>
          </p:cNvPr>
          <p:cNvPicPr>
            <a:picLocks noChangeAspect="1" noChangeArrowheads="1"/>
          </p:cNvPicPr>
          <p:nvPr userDrawn="1"/>
        </p:nvPicPr>
        <p:blipFill>
          <a:blip r:embed="rId2"/>
          <a:stretch>
            <a:fillRect/>
          </a:stretch>
        </p:blipFill>
        <p:spPr bwMode="auto">
          <a:xfrm>
            <a:off x="192044" y="6261894"/>
            <a:ext cx="1553255" cy="5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9">
            <a:extLst>
              <a:ext uri="{FF2B5EF4-FFF2-40B4-BE49-F238E27FC236}">
                <a16:creationId xmlns:a16="http://schemas.microsoft.com/office/drawing/2014/main" id="{D248B33E-CD26-4A77-A7B5-FE5C556FC783}"/>
              </a:ext>
            </a:extLst>
          </p:cNvPr>
          <p:cNvSpPr>
            <a:spLocks noGrp="1"/>
          </p:cNvSpPr>
          <p:nvPr>
            <p:ph type="body" sz="quarter" idx="13" hasCustomPrompt="1"/>
          </p:nvPr>
        </p:nvSpPr>
        <p:spPr>
          <a:xfrm>
            <a:off x="1744663" y="6356350"/>
            <a:ext cx="5980176" cy="365125"/>
          </a:xfrm>
        </p:spPr>
        <p:txBody>
          <a:bodyPr anchor="ctr" anchorCtr="0">
            <a:noAutofit/>
          </a:bodyPr>
          <a:lstStyle>
            <a:lvl1pPr marL="0" indent="0">
              <a:buNone/>
              <a:defRPr sz="800">
                <a:latin typeface="+mn-lt"/>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Tree>
    <p:extLst>
      <p:ext uri="{BB962C8B-B14F-4D97-AF65-F5344CB8AC3E}">
        <p14:creationId xmlns:p14="http://schemas.microsoft.com/office/powerpoint/2010/main" val="29713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220" y="365126"/>
            <a:ext cx="8451272" cy="585216"/>
          </a:xfrm>
          <a:prstGeom prst="rect">
            <a:avLst/>
          </a:prstGeom>
        </p:spPr>
        <p:txBody>
          <a:bodyPr vert="horz" lIns="91440" tIns="9144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60220" y="1136073"/>
            <a:ext cx="8451272" cy="50408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8943AD9-747F-470F-9257-26DA86D26916}"/>
              </a:ext>
            </a:extLst>
          </p:cNvPr>
          <p:cNvSpPr>
            <a:spLocks noGrp="1"/>
          </p:cNvSpPr>
          <p:nvPr>
            <p:ph type="sldNum" sz="quarter" idx="4"/>
          </p:nvPr>
        </p:nvSpPr>
        <p:spPr>
          <a:xfrm>
            <a:off x="7871792" y="6356352"/>
            <a:ext cx="939699" cy="365125"/>
          </a:xfrm>
          <a:prstGeom prst="rect">
            <a:avLst/>
          </a:prstGeom>
        </p:spPr>
        <p:txBody>
          <a:bodyPr vert="horz" lIns="91440" tIns="45720" rIns="91440" bIns="45720" rtlCol="0" anchor="ctr"/>
          <a:lstStyle>
            <a:lvl1pPr algn="r">
              <a:defRPr sz="1000">
                <a:solidFill>
                  <a:schemeClr val="tx1"/>
                </a:solidFill>
                <a:latin typeface="+mj-lt"/>
                <a:cs typeface="Arial" panose="020B0604020202020204" pitchFamily="34" charset="0"/>
              </a:defRPr>
            </a:lvl1pPr>
          </a:lstStyle>
          <a:p>
            <a:fld id="{1F7396BB-DFF4-4D49-9643-D0E956503452}" type="slidenum">
              <a:rPr lang="en-US" smtClean="0"/>
              <a:pPr/>
              <a:t>‹#›</a:t>
            </a:fld>
            <a:endParaRPr lang="en-US"/>
          </a:p>
        </p:txBody>
      </p:sp>
    </p:spTree>
    <p:extLst>
      <p:ext uri="{BB962C8B-B14F-4D97-AF65-F5344CB8AC3E}">
        <p14:creationId xmlns:p14="http://schemas.microsoft.com/office/powerpoint/2010/main" val="3751904081"/>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83" r:id="rId3"/>
    <p:sldLayoutId id="2147483673" r:id="rId4"/>
    <p:sldLayoutId id="2147483674" r:id="rId5"/>
    <p:sldLayoutId id="2147483676" r:id="rId6"/>
    <p:sldLayoutId id="2147483678" r:id="rId7"/>
    <p:sldLayoutId id="2147483672" r:id="rId8"/>
    <p:sldLayoutId id="2147483680" r:id="rId9"/>
    <p:sldLayoutId id="2147483679" r:id="rId10"/>
    <p:sldLayoutId id="2147483681" r:id="rId11"/>
    <p:sldLayoutId id="2147483684" r:id="rId12"/>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120.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8.xml"/><Relationship Id="rId4" Type="http://schemas.openxmlformats.org/officeDocument/2006/relationships/image" Target="../media/image3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hyperlink" Target="http://www.msci.com/"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E5DD-B81D-441E-AF2F-5EE6F0CB74F3}"/>
              </a:ext>
            </a:extLst>
          </p:cNvPr>
          <p:cNvSpPr>
            <a:spLocks noGrp="1"/>
          </p:cNvSpPr>
          <p:nvPr>
            <p:ph type="ctrTitle"/>
          </p:nvPr>
        </p:nvSpPr>
        <p:spPr>
          <a:xfrm>
            <a:off x="471340" y="1870168"/>
            <a:ext cx="8672660" cy="2813968"/>
          </a:xfrm>
        </p:spPr>
        <p:txBody>
          <a:bodyPr/>
          <a:lstStyle/>
          <a:p>
            <a:r>
              <a:rPr lang="en-US" dirty="0"/>
              <a:t>Synthetic CDOs and the Gaussian Copula</a:t>
            </a:r>
            <a:endParaRPr lang="hu-HU" dirty="0"/>
          </a:p>
        </p:txBody>
      </p:sp>
      <p:sp>
        <p:nvSpPr>
          <p:cNvPr id="3" name="Subtitle 2">
            <a:extLst>
              <a:ext uri="{FF2B5EF4-FFF2-40B4-BE49-F238E27FC236}">
                <a16:creationId xmlns:a16="http://schemas.microsoft.com/office/drawing/2014/main" id="{60B0C6A1-3180-4A22-93E9-31DA5A3E4A6E}"/>
              </a:ext>
            </a:extLst>
          </p:cNvPr>
          <p:cNvSpPr>
            <a:spLocks noGrp="1"/>
          </p:cNvSpPr>
          <p:nvPr>
            <p:ph type="subTitle" idx="1"/>
          </p:nvPr>
        </p:nvSpPr>
        <p:spPr>
          <a:xfrm>
            <a:off x="685800" y="4360792"/>
            <a:ext cx="7772400" cy="646689"/>
          </a:xfrm>
        </p:spPr>
        <p:txBody>
          <a:bodyPr/>
          <a:lstStyle/>
          <a:p>
            <a:r>
              <a:rPr lang="en-US" dirty="0" err="1"/>
              <a:t>Almási</a:t>
            </a:r>
            <a:r>
              <a:rPr lang="en-US" dirty="0"/>
              <a:t> </a:t>
            </a:r>
            <a:r>
              <a:rPr lang="en-US" dirty="0" err="1"/>
              <a:t>Gábor</a:t>
            </a:r>
            <a:br>
              <a:rPr lang="en-US" dirty="0"/>
            </a:br>
            <a:r>
              <a:rPr lang="en-US" dirty="0"/>
              <a:t>Gabor.Almasi@msci.com</a:t>
            </a:r>
            <a:endParaRPr lang="hu-HU" dirty="0"/>
          </a:p>
        </p:txBody>
      </p:sp>
      <p:sp>
        <p:nvSpPr>
          <p:cNvPr id="4" name="Text Placeholder 3">
            <a:extLst>
              <a:ext uri="{FF2B5EF4-FFF2-40B4-BE49-F238E27FC236}">
                <a16:creationId xmlns:a16="http://schemas.microsoft.com/office/drawing/2014/main" id="{48938F29-1C80-4686-9717-248D2A891776}"/>
              </a:ext>
            </a:extLst>
          </p:cNvPr>
          <p:cNvSpPr>
            <a:spLocks noGrp="1"/>
          </p:cNvSpPr>
          <p:nvPr>
            <p:ph type="body" sz="quarter" idx="10"/>
          </p:nvPr>
        </p:nvSpPr>
        <p:spPr>
          <a:xfrm>
            <a:off x="685800" y="5094879"/>
            <a:ext cx="7772400" cy="646112"/>
          </a:xfrm>
        </p:spPr>
        <p:txBody>
          <a:bodyPr/>
          <a:lstStyle/>
          <a:p>
            <a:r>
              <a:rPr lang="en-US" dirty="0"/>
              <a:t>October</a:t>
            </a:r>
            <a:r>
              <a:rPr lang="hu-HU" dirty="0"/>
              <a:t> </a:t>
            </a:r>
            <a:r>
              <a:rPr lang="en-US" dirty="0"/>
              <a:t>12</a:t>
            </a:r>
            <a:r>
              <a:rPr lang="hu-HU" dirty="0"/>
              <a:t>, 2021 </a:t>
            </a:r>
          </a:p>
        </p:txBody>
      </p:sp>
    </p:spTree>
    <p:extLst>
      <p:ext uri="{BB962C8B-B14F-4D97-AF65-F5344CB8AC3E}">
        <p14:creationId xmlns:p14="http://schemas.microsoft.com/office/powerpoint/2010/main" val="411395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5362-17BC-4225-9150-2D2B53ED63C3}"/>
              </a:ext>
            </a:extLst>
          </p:cNvPr>
          <p:cNvSpPr>
            <a:spLocks noGrp="1"/>
          </p:cNvSpPr>
          <p:nvPr>
            <p:ph type="ctrTitle"/>
          </p:nvPr>
        </p:nvSpPr>
        <p:spPr/>
        <p:txBody>
          <a:bodyPr/>
          <a:lstStyle/>
          <a:p>
            <a:r>
              <a:rPr lang="en-US" dirty="0"/>
              <a:t>The Synthetic CDO market</a:t>
            </a:r>
          </a:p>
        </p:txBody>
      </p:sp>
      <p:sp>
        <p:nvSpPr>
          <p:cNvPr id="3" name="Subtitle 2">
            <a:extLst>
              <a:ext uri="{FF2B5EF4-FFF2-40B4-BE49-F238E27FC236}">
                <a16:creationId xmlns:a16="http://schemas.microsoft.com/office/drawing/2014/main" id="{14BC9992-5BDD-47B4-BAA6-FE4882279F1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9B4EA0E-4626-4118-92B7-4E35D43ED2DE}"/>
              </a:ext>
            </a:extLst>
          </p:cNvPr>
          <p:cNvSpPr>
            <a:spLocks noGrp="1"/>
          </p:cNvSpPr>
          <p:nvPr>
            <p:ph type="sldNum" sz="quarter" idx="10"/>
          </p:nvPr>
        </p:nvSpPr>
        <p:spPr/>
        <p:txBody>
          <a:bodyPr/>
          <a:lstStyle/>
          <a:p>
            <a:fld id="{4A4E6941-D49D-42D6-A3A8-0A050484FA74}" type="slidenum">
              <a:rPr lang="en-US" smtClean="0"/>
              <a:pPr/>
              <a:t>10</a:t>
            </a:fld>
            <a:endParaRPr lang="en-US"/>
          </a:p>
        </p:txBody>
      </p:sp>
    </p:spTree>
    <p:extLst>
      <p:ext uri="{BB962C8B-B14F-4D97-AF65-F5344CB8AC3E}">
        <p14:creationId xmlns:p14="http://schemas.microsoft.com/office/powerpoint/2010/main" val="289762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7852B00-F761-44D8-A6BF-32E13F913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60" y="2409983"/>
            <a:ext cx="7695376" cy="3551712"/>
          </a:xfrm>
          <a:prstGeom prst="rect">
            <a:avLst/>
          </a:prstGeom>
        </p:spPr>
      </p:pic>
      <p:sp>
        <p:nvSpPr>
          <p:cNvPr id="2" name="Title 1">
            <a:extLst>
              <a:ext uri="{FF2B5EF4-FFF2-40B4-BE49-F238E27FC236}">
                <a16:creationId xmlns:a16="http://schemas.microsoft.com/office/drawing/2014/main" id="{4B3A4DEA-8EE2-46B8-AE79-8B6FE4859A2B}"/>
              </a:ext>
            </a:extLst>
          </p:cNvPr>
          <p:cNvSpPr>
            <a:spLocks noGrp="1"/>
          </p:cNvSpPr>
          <p:nvPr>
            <p:ph type="title"/>
          </p:nvPr>
        </p:nvSpPr>
        <p:spPr/>
        <p:txBody>
          <a:bodyPr/>
          <a:lstStyle/>
          <a:p>
            <a:r>
              <a:rPr lang="en-US" dirty="0"/>
              <a:t>Hunt for yield:</a:t>
            </a:r>
            <a:r>
              <a:rPr lang="en-US" i="1" dirty="0"/>
              <a:t> Synthetic CDOs Are Back</a:t>
            </a:r>
            <a:endParaRPr lang="en-US" dirty="0"/>
          </a:p>
        </p:txBody>
      </p:sp>
      <p:sp>
        <p:nvSpPr>
          <p:cNvPr id="3" name="Slide Number Placeholder 2">
            <a:extLst>
              <a:ext uri="{FF2B5EF4-FFF2-40B4-BE49-F238E27FC236}">
                <a16:creationId xmlns:a16="http://schemas.microsoft.com/office/drawing/2014/main" id="{166721DE-E70A-4F9E-8B66-CBF37C255447}"/>
              </a:ext>
            </a:extLst>
          </p:cNvPr>
          <p:cNvSpPr>
            <a:spLocks noGrp="1"/>
          </p:cNvSpPr>
          <p:nvPr>
            <p:ph type="sldNum" sz="quarter" idx="10"/>
          </p:nvPr>
        </p:nvSpPr>
        <p:spPr/>
        <p:txBody>
          <a:bodyPr/>
          <a:lstStyle/>
          <a:p>
            <a:fld id="{4A4E6941-D49D-42D6-A3A8-0A050484FA74}" type="slidenum">
              <a:rPr lang="en-US" smtClean="0"/>
              <a:pPr/>
              <a:t>11</a:t>
            </a:fld>
            <a:endParaRPr lang="en-US" dirty="0"/>
          </a:p>
        </p:txBody>
      </p:sp>
      <p:sp>
        <p:nvSpPr>
          <p:cNvPr id="4" name="Text Placeholder 3">
            <a:extLst>
              <a:ext uri="{FF2B5EF4-FFF2-40B4-BE49-F238E27FC236}">
                <a16:creationId xmlns:a16="http://schemas.microsoft.com/office/drawing/2014/main" id="{3B92238F-20F4-46AE-8226-2C3079862F11}"/>
              </a:ext>
            </a:extLst>
          </p:cNvPr>
          <p:cNvSpPr>
            <a:spLocks noGrp="1"/>
          </p:cNvSpPr>
          <p:nvPr>
            <p:ph type="body" sz="quarter" idx="12"/>
          </p:nvPr>
        </p:nvSpPr>
        <p:spPr/>
        <p:txBody>
          <a:bodyPr/>
          <a:lstStyle/>
          <a:p>
            <a:endParaRPr lang="en-US"/>
          </a:p>
        </p:txBody>
      </p:sp>
      <p:cxnSp>
        <p:nvCxnSpPr>
          <p:cNvPr id="9" name="Straight Arrow Connector 8">
            <a:extLst>
              <a:ext uri="{FF2B5EF4-FFF2-40B4-BE49-F238E27FC236}">
                <a16:creationId xmlns:a16="http://schemas.microsoft.com/office/drawing/2014/main" id="{4304A0A7-F3C2-42D9-8E75-3CD190E0122A}"/>
              </a:ext>
            </a:extLst>
          </p:cNvPr>
          <p:cNvCxnSpPr>
            <a:cxnSpLocks/>
          </p:cNvCxnSpPr>
          <p:nvPr/>
        </p:nvCxnSpPr>
        <p:spPr>
          <a:xfrm flipV="1">
            <a:off x="4078845" y="3234232"/>
            <a:ext cx="2960782" cy="1368318"/>
          </a:xfrm>
          <a:prstGeom prst="straightConnector1">
            <a:avLst/>
          </a:prstGeom>
          <a:ln w="63500">
            <a:solidFill>
              <a:schemeClr val="accent3"/>
            </a:solidFill>
            <a:tailEnd type="triangle"/>
          </a:ln>
        </p:spPr>
        <p:style>
          <a:lnRef idx="3">
            <a:schemeClr val="accent6"/>
          </a:lnRef>
          <a:fillRef idx="0">
            <a:schemeClr val="accent6"/>
          </a:fillRef>
          <a:effectRef idx="2">
            <a:schemeClr val="accent6"/>
          </a:effectRef>
          <a:fontRef idx="minor">
            <a:schemeClr val="tx1"/>
          </a:fontRef>
        </p:style>
      </p:cxnSp>
      <p:sp>
        <p:nvSpPr>
          <p:cNvPr id="12" name="Rectangle 11">
            <a:extLst>
              <a:ext uri="{FF2B5EF4-FFF2-40B4-BE49-F238E27FC236}">
                <a16:creationId xmlns:a16="http://schemas.microsoft.com/office/drawing/2014/main" id="{A7F0C797-FD7D-410C-B117-0F0FD3FE2B10}"/>
              </a:ext>
            </a:extLst>
          </p:cNvPr>
          <p:cNvSpPr/>
          <p:nvPr/>
        </p:nvSpPr>
        <p:spPr>
          <a:xfrm>
            <a:off x="746449" y="1195141"/>
            <a:ext cx="6885992" cy="523220"/>
          </a:xfrm>
          <a:prstGeom prst="rect">
            <a:avLst/>
          </a:prstGeom>
        </p:spPr>
        <p:txBody>
          <a:bodyPr wrap="square">
            <a:spAutoFit/>
          </a:bodyPr>
          <a:lstStyle/>
          <a:p>
            <a:r>
              <a:rPr lang="en-US" i="1" dirty="0"/>
              <a:t>“Investors </a:t>
            </a:r>
            <a:r>
              <a:rPr lang="en-US" b="1" i="1" dirty="0">
                <a:solidFill>
                  <a:srgbClr val="FF0000"/>
                </a:solidFill>
              </a:rPr>
              <a:t>flock back </a:t>
            </a:r>
            <a:r>
              <a:rPr lang="en-US" i="1" dirty="0"/>
              <a:t>to credit product blamed in financial crisis”</a:t>
            </a:r>
            <a:br>
              <a:rPr lang="en-US" i="1" dirty="0"/>
            </a:br>
            <a:r>
              <a:rPr lang="en-US" sz="1000" i="1" dirty="0"/>
              <a:t>FT, May 2019</a:t>
            </a:r>
            <a:endParaRPr lang="en-US" i="1" dirty="0"/>
          </a:p>
        </p:txBody>
      </p:sp>
      <p:sp>
        <p:nvSpPr>
          <p:cNvPr id="13" name="Rectangle 12">
            <a:extLst>
              <a:ext uri="{FF2B5EF4-FFF2-40B4-BE49-F238E27FC236}">
                <a16:creationId xmlns:a16="http://schemas.microsoft.com/office/drawing/2014/main" id="{F5BF5B3B-87B8-4102-9C6E-A3983C9E5543}"/>
              </a:ext>
            </a:extLst>
          </p:cNvPr>
          <p:cNvSpPr/>
          <p:nvPr/>
        </p:nvSpPr>
        <p:spPr>
          <a:xfrm>
            <a:off x="2341983" y="1756361"/>
            <a:ext cx="6802017" cy="523220"/>
          </a:xfrm>
          <a:prstGeom prst="rect">
            <a:avLst/>
          </a:prstGeom>
        </p:spPr>
        <p:txBody>
          <a:bodyPr wrap="square">
            <a:spAutoFit/>
          </a:bodyPr>
          <a:lstStyle/>
          <a:p>
            <a:r>
              <a:rPr lang="en-US" i="1" dirty="0"/>
              <a:t>Investors are </a:t>
            </a:r>
            <a:r>
              <a:rPr lang="en-US" b="1" i="1" dirty="0">
                <a:solidFill>
                  <a:srgbClr val="FF0000"/>
                </a:solidFill>
              </a:rPr>
              <a:t>pouring money</a:t>
            </a:r>
            <a:r>
              <a:rPr lang="en-US" i="1" dirty="0">
                <a:solidFill>
                  <a:srgbClr val="FF0000"/>
                </a:solidFill>
              </a:rPr>
              <a:t> </a:t>
            </a:r>
            <a:r>
              <a:rPr lang="en-US" i="1" dirty="0"/>
              <a:t>into so called “bespoke tranches”</a:t>
            </a:r>
          </a:p>
          <a:p>
            <a:r>
              <a:rPr lang="en-US" sz="1000" i="1" dirty="0">
                <a:solidFill>
                  <a:srgbClr val="011B2B"/>
                </a:solidFill>
              </a:rPr>
              <a:t>FT, November 2017</a:t>
            </a:r>
            <a:endParaRPr lang="en-US" i="1" dirty="0"/>
          </a:p>
        </p:txBody>
      </p:sp>
      <p:sp>
        <p:nvSpPr>
          <p:cNvPr id="10" name="Text Placeholder 3">
            <a:extLst>
              <a:ext uri="{FF2B5EF4-FFF2-40B4-BE49-F238E27FC236}">
                <a16:creationId xmlns:a16="http://schemas.microsoft.com/office/drawing/2014/main" id="{ACCA751D-D669-4260-8738-ED16D6AFCBB9}"/>
              </a:ext>
            </a:extLst>
          </p:cNvPr>
          <p:cNvSpPr txBox="1">
            <a:spLocks/>
          </p:cNvSpPr>
          <p:nvPr/>
        </p:nvSpPr>
        <p:spPr>
          <a:xfrm>
            <a:off x="6171289" y="6020575"/>
            <a:ext cx="1461152" cy="20537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Data source: DTCC</a:t>
            </a:r>
          </a:p>
        </p:txBody>
      </p:sp>
    </p:spTree>
    <p:extLst>
      <p:ext uri="{BB962C8B-B14F-4D97-AF65-F5344CB8AC3E}">
        <p14:creationId xmlns:p14="http://schemas.microsoft.com/office/powerpoint/2010/main" val="297684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The Past and Present of Synthetic CDOs</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12</a:t>
            </a:fld>
            <a:endParaRPr lang="en-US" dirty="0"/>
          </a:p>
        </p:txBody>
      </p:sp>
      <p:sp>
        <p:nvSpPr>
          <p:cNvPr id="5" name="Text Placeholder 4">
            <a:extLst>
              <a:ext uri="{FF2B5EF4-FFF2-40B4-BE49-F238E27FC236}">
                <a16:creationId xmlns:a16="http://schemas.microsoft.com/office/drawing/2014/main" id="{E07273B5-3EEA-4CB3-9F15-FEAF843E05E8}"/>
              </a:ext>
            </a:extLst>
          </p:cNvPr>
          <p:cNvSpPr>
            <a:spLocks noGrp="1"/>
          </p:cNvSpPr>
          <p:nvPr>
            <p:ph type="body" sz="quarter" idx="12"/>
          </p:nvPr>
        </p:nvSpPr>
        <p:spPr/>
        <p:txBody>
          <a:bodyPr/>
          <a:lstStyle/>
          <a:p>
            <a:endParaRPr lang="en-US"/>
          </a:p>
        </p:txBody>
      </p:sp>
      <p:sp>
        <p:nvSpPr>
          <p:cNvPr id="12" name="Rectangle 11">
            <a:extLst>
              <a:ext uri="{FF2B5EF4-FFF2-40B4-BE49-F238E27FC236}">
                <a16:creationId xmlns:a16="http://schemas.microsoft.com/office/drawing/2014/main" id="{30CF2DCA-1774-4ADF-BC2E-17533A8A7FF3}"/>
              </a:ext>
            </a:extLst>
          </p:cNvPr>
          <p:cNvSpPr/>
          <p:nvPr/>
        </p:nvSpPr>
        <p:spPr>
          <a:xfrm>
            <a:off x="610202" y="1183190"/>
            <a:ext cx="3619902" cy="369332"/>
          </a:xfrm>
          <a:prstGeom prst="rect">
            <a:avLst/>
          </a:prstGeom>
        </p:spPr>
        <p:txBody>
          <a:bodyPr wrap="none">
            <a:spAutoFit/>
          </a:bodyPr>
          <a:lstStyle/>
          <a:p>
            <a:r>
              <a:rPr lang="en-US" b="1" dirty="0"/>
              <a:t>Abacus 2004-1 (Goldman Sachs)</a:t>
            </a:r>
          </a:p>
        </p:txBody>
      </p:sp>
      <p:sp>
        <p:nvSpPr>
          <p:cNvPr id="13" name="Rectangle 12">
            <a:extLst>
              <a:ext uri="{FF2B5EF4-FFF2-40B4-BE49-F238E27FC236}">
                <a16:creationId xmlns:a16="http://schemas.microsoft.com/office/drawing/2014/main" id="{4A410EEA-E0E3-4DE7-8641-C472AA84027A}"/>
              </a:ext>
            </a:extLst>
          </p:cNvPr>
          <p:cNvSpPr/>
          <p:nvPr/>
        </p:nvSpPr>
        <p:spPr>
          <a:xfrm>
            <a:off x="4976892" y="1183190"/>
            <a:ext cx="3736920" cy="369332"/>
          </a:xfrm>
          <a:prstGeom prst="rect">
            <a:avLst/>
          </a:prstGeom>
        </p:spPr>
        <p:txBody>
          <a:bodyPr wrap="none">
            <a:spAutoFit/>
          </a:bodyPr>
          <a:lstStyle/>
          <a:p>
            <a:r>
              <a:rPr lang="en-US" b="1" dirty="0"/>
              <a:t>CDX NA HY Series 33 (IHS Markit)</a:t>
            </a:r>
          </a:p>
        </p:txBody>
      </p:sp>
      <p:sp>
        <p:nvSpPr>
          <p:cNvPr id="14" name="Rectangle 13">
            <a:extLst>
              <a:ext uri="{FF2B5EF4-FFF2-40B4-BE49-F238E27FC236}">
                <a16:creationId xmlns:a16="http://schemas.microsoft.com/office/drawing/2014/main" id="{A2923044-07F1-423F-98EE-EF505734CB49}"/>
              </a:ext>
            </a:extLst>
          </p:cNvPr>
          <p:cNvSpPr/>
          <p:nvPr/>
        </p:nvSpPr>
        <p:spPr>
          <a:xfrm>
            <a:off x="5297796" y="1736754"/>
            <a:ext cx="3292037" cy="4524315"/>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4"/>
                </a:solidFill>
              </a:rPr>
              <a:t>Underlying names</a:t>
            </a:r>
            <a:r>
              <a:rPr lang="en-US" dirty="0">
                <a:solidFill>
                  <a:schemeClr val="accent4"/>
                </a:solidFill>
              </a:rPr>
              <a:t>:</a:t>
            </a:r>
          </a:p>
          <a:p>
            <a:pPr marL="742950" lvl="1" indent="-285750">
              <a:buFont typeface="Arial" panose="020B0604020202020204" pitchFamily="34" charset="0"/>
              <a:buChar char="•"/>
            </a:pPr>
            <a:r>
              <a:rPr lang="en-US" dirty="0"/>
              <a:t>Most liquid corporate credit default swaps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6"/>
                </a:solidFill>
              </a:rPr>
              <a:t>Linked to</a:t>
            </a:r>
            <a:r>
              <a:rPr lang="en-US" dirty="0"/>
              <a:t> to highly liquid</a:t>
            </a:r>
            <a:br>
              <a:rPr lang="en-US" dirty="0"/>
            </a:br>
            <a:r>
              <a:rPr lang="en-US" dirty="0"/>
              <a:t>USD /EUR corporates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3"/>
                </a:solidFill>
              </a:rPr>
              <a:t>Default probabilities </a:t>
            </a:r>
            <a:r>
              <a:rPr lang="en-US" dirty="0"/>
              <a:t>are daily quoted and readily known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1"/>
                </a:solidFill>
              </a:rPr>
              <a:t>Exposure</a:t>
            </a:r>
            <a:r>
              <a:rPr lang="en-US" dirty="0">
                <a:solidFill>
                  <a:schemeClr val="accent3"/>
                </a:solidFill>
              </a:rPr>
              <a:t> </a:t>
            </a:r>
            <a:r>
              <a:rPr lang="en-US" dirty="0"/>
              <a:t>to all sectors of the economy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47537D81-E690-4D39-8F0E-3794AC2294DB}"/>
              </a:ext>
            </a:extLst>
          </p:cNvPr>
          <p:cNvSpPr/>
          <p:nvPr/>
        </p:nvSpPr>
        <p:spPr>
          <a:xfrm>
            <a:off x="752767" y="1738532"/>
            <a:ext cx="3062749" cy="4524315"/>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4"/>
                </a:solidFill>
              </a:rPr>
              <a:t>Underlying names:</a:t>
            </a:r>
          </a:p>
          <a:p>
            <a:pPr marL="742950" lvl="1" indent="-285750">
              <a:buFont typeface="Arial" panose="020B0604020202020204" pitchFamily="34" charset="0"/>
              <a:buChar char="•"/>
            </a:pPr>
            <a:r>
              <a:rPr lang="en-US" dirty="0"/>
              <a:t>Residential MBSs</a:t>
            </a:r>
          </a:p>
          <a:p>
            <a:pPr marL="742950" lvl="1" indent="-285750">
              <a:buFont typeface="Arial" panose="020B0604020202020204" pitchFamily="34" charset="0"/>
              <a:buChar char="•"/>
            </a:pPr>
            <a:r>
              <a:rPr lang="en-US" dirty="0"/>
              <a:t>Existing CDOs</a:t>
            </a:r>
          </a:p>
          <a:p>
            <a:pPr marL="742950" lvl="1" indent="-285750">
              <a:buFont typeface="Arial" panose="020B0604020202020204" pitchFamily="34" charset="0"/>
              <a:buChar char="•"/>
            </a:pPr>
            <a:r>
              <a:rPr lang="en-US" dirty="0"/>
              <a:t>Commercial MBSs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6"/>
                </a:solidFill>
              </a:rPr>
              <a:t>Linked to </a:t>
            </a:r>
            <a:r>
              <a:rPr lang="en-US" dirty="0"/>
              <a:t>opaque, illiquid mortgage baskets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3"/>
                </a:solidFill>
              </a:rPr>
              <a:t>Default probabilities </a:t>
            </a:r>
            <a:r>
              <a:rPr lang="en-US" dirty="0"/>
              <a:t>are hard to estimate, let alone default correlation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1"/>
                </a:solidFill>
              </a:rPr>
              <a:t>Exposure</a:t>
            </a:r>
            <a:r>
              <a:rPr lang="en-US" dirty="0">
                <a:solidFill>
                  <a:schemeClr val="accent3"/>
                </a:solidFill>
              </a:rPr>
              <a:t> </a:t>
            </a:r>
            <a:r>
              <a:rPr lang="en-US" dirty="0"/>
              <a:t>to the mortgage market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7" name="Arrow: Left-Right 16">
            <a:extLst>
              <a:ext uri="{FF2B5EF4-FFF2-40B4-BE49-F238E27FC236}">
                <a16:creationId xmlns:a16="http://schemas.microsoft.com/office/drawing/2014/main" id="{C4568F75-6999-4802-AC52-96806EAAD169}"/>
              </a:ext>
            </a:extLst>
          </p:cNvPr>
          <p:cNvSpPr/>
          <p:nvPr/>
        </p:nvSpPr>
        <p:spPr>
          <a:xfrm>
            <a:off x="4095135" y="3167428"/>
            <a:ext cx="953729" cy="4381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Right 21">
            <a:extLst>
              <a:ext uri="{FF2B5EF4-FFF2-40B4-BE49-F238E27FC236}">
                <a16:creationId xmlns:a16="http://schemas.microsoft.com/office/drawing/2014/main" id="{AF22E1C7-532D-4839-A733-BA845DF58782}"/>
              </a:ext>
            </a:extLst>
          </p:cNvPr>
          <p:cNvSpPr/>
          <p:nvPr/>
        </p:nvSpPr>
        <p:spPr>
          <a:xfrm>
            <a:off x="4095135" y="4117334"/>
            <a:ext cx="953729" cy="4381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Right 24">
            <a:extLst>
              <a:ext uri="{FF2B5EF4-FFF2-40B4-BE49-F238E27FC236}">
                <a16:creationId xmlns:a16="http://schemas.microsoft.com/office/drawing/2014/main" id="{0926D6E5-D42B-461F-B330-8078E5DA2D5B}"/>
              </a:ext>
            </a:extLst>
          </p:cNvPr>
          <p:cNvSpPr/>
          <p:nvPr/>
        </p:nvSpPr>
        <p:spPr>
          <a:xfrm>
            <a:off x="4095135" y="5075722"/>
            <a:ext cx="953729" cy="4381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5BEED6F-B63D-4916-AFD7-E6833C49B5D6}"/>
              </a:ext>
            </a:extLst>
          </p:cNvPr>
          <p:cNvSpPr/>
          <p:nvPr/>
        </p:nvSpPr>
        <p:spPr>
          <a:xfrm>
            <a:off x="285135" y="950342"/>
            <a:ext cx="8672052" cy="499817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B2D6937-0C9E-4C54-BA3F-857C21931F3E}"/>
              </a:ext>
            </a:extLst>
          </p:cNvPr>
          <p:cNvCxnSpPr>
            <a:cxnSpLocks/>
          </p:cNvCxnSpPr>
          <p:nvPr/>
        </p:nvCxnSpPr>
        <p:spPr>
          <a:xfrm flipV="1">
            <a:off x="285135" y="1582309"/>
            <a:ext cx="8672052" cy="16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C43524-F623-4293-91EF-E0580941371F}"/>
              </a:ext>
            </a:extLst>
          </p:cNvPr>
          <p:cNvCxnSpPr>
            <a:cxnSpLocks/>
            <a:stCxn id="23" idx="0"/>
          </p:cNvCxnSpPr>
          <p:nvPr/>
        </p:nvCxnSpPr>
        <p:spPr>
          <a:xfrm>
            <a:off x="4621161" y="950342"/>
            <a:ext cx="0" cy="1950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6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4DEA-8EE2-46B8-AE79-8B6FE4859A2B}"/>
              </a:ext>
            </a:extLst>
          </p:cNvPr>
          <p:cNvSpPr>
            <a:spLocks noGrp="1"/>
          </p:cNvSpPr>
          <p:nvPr>
            <p:ph type="title"/>
          </p:nvPr>
        </p:nvSpPr>
        <p:spPr/>
        <p:txBody>
          <a:bodyPr/>
          <a:lstStyle/>
          <a:p>
            <a:r>
              <a:rPr lang="en-US" dirty="0"/>
              <a:t>What’s in the basket?</a:t>
            </a:r>
          </a:p>
        </p:txBody>
      </p:sp>
      <p:sp>
        <p:nvSpPr>
          <p:cNvPr id="3" name="Slide Number Placeholder 2">
            <a:extLst>
              <a:ext uri="{FF2B5EF4-FFF2-40B4-BE49-F238E27FC236}">
                <a16:creationId xmlns:a16="http://schemas.microsoft.com/office/drawing/2014/main" id="{166721DE-E70A-4F9E-8B66-CBF37C255447}"/>
              </a:ext>
            </a:extLst>
          </p:cNvPr>
          <p:cNvSpPr>
            <a:spLocks noGrp="1"/>
          </p:cNvSpPr>
          <p:nvPr>
            <p:ph type="sldNum" sz="quarter" idx="10"/>
          </p:nvPr>
        </p:nvSpPr>
        <p:spPr/>
        <p:txBody>
          <a:bodyPr/>
          <a:lstStyle/>
          <a:p>
            <a:fld id="{4A4E6941-D49D-42D6-A3A8-0A050484FA74}" type="slidenum">
              <a:rPr lang="en-US" smtClean="0"/>
              <a:pPr/>
              <a:t>13</a:t>
            </a:fld>
            <a:endParaRPr lang="en-US" dirty="0"/>
          </a:p>
        </p:txBody>
      </p:sp>
      <p:graphicFrame>
        <p:nvGraphicFramePr>
          <p:cNvPr id="6" name="Chart Placeholder 5">
            <a:extLst>
              <a:ext uri="{FF2B5EF4-FFF2-40B4-BE49-F238E27FC236}">
                <a16:creationId xmlns:a16="http://schemas.microsoft.com/office/drawing/2014/main" id="{B775D7FB-3B33-449C-B002-3382B892417B}"/>
              </a:ext>
            </a:extLst>
          </p:cNvPr>
          <p:cNvGraphicFramePr>
            <a:graphicFrameLocks noGrp="1"/>
          </p:cNvGraphicFramePr>
          <p:nvPr>
            <p:ph type="chart" sz="quarter" idx="11"/>
          </p:nvPr>
        </p:nvGraphicFramePr>
        <p:xfrm>
          <a:off x="542247" y="1419224"/>
          <a:ext cx="8202613" cy="5073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3B92238F-20F4-46AE-8226-2C3079862F11}"/>
              </a:ext>
            </a:extLst>
          </p:cNvPr>
          <p:cNvSpPr>
            <a:spLocks noGrp="1"/>
          </p:cNvSpPr>
          <p:nvPr>
            <p:ph type="body" sz="quarter" idx="12"/>
          </p:nvPr>
        </p:nvSpPr>
        <p:spPr/>
        <p:txBody>
          <a:bodyPr/>
          <a:lstStyle/>
          <a:p>
            <a:endParaRPr lang="en-US"/>
          </a:p>
        </p:txBody>
      </p:sp>
      <p:sp>
        <p:nvSpPr>
          <p:cNvPr id="8" name="Text Placeholder 3">
            <a:extLst>
              <a:ext uri="{FF2B5EF4-FFF2-40B4-BE49-F238E27FC236}">
                <a16:creationId xmlns:a16="http://schemas.microsoft.com/office/drawing/2014/main" id="{E28AE83A-0F54-4331-B966-0CBC9B8B2F93}"/>
              </a:ext>
            </a:extLst>
          </p:cNvPr>
          <p:cNvSpPr txBox="1">
            <a:spLocks/>
          </p:cNvSpPr>
          <p:nvPr/>
        </p:nvSpPr>
        <p:spPr>
          <a:xfrm>
            <a:off x="542247" y="1032873"/>
            <a:ext cx="8337201" cy="772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200150" indent="-285750" algn="l" defTabSz="914400" rtl="0" eaLnBrk="1" latinLnBrk="0" hangingPunct="1">
              <a:lnSpc>
                <a:spcPct val="90000"/>
              </a:lnSpc>
              <a:spcBef>
                <a:spcPts val="500"/>
              </a:spcBef>
              <a:buClr>
                <a:schemeClr val="tx2"/>
              </a:buClr>
              <a:buSzPct val="125000"/>
              <a:buFont typeface="Wingdings" panose="05000000000000000000" pitchFamily="2" charset="2"/>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 Synthetic CDO transactions are based on major corporate credit indexes</a:t>
            </a:r>
          </a:p>
          <a:p>
            <a:r>
              <a:rPr lang="en-US" dirty="0"/>
              <a:t>Bespoke tranches have a share of around 10% </a:t>
            </a:r>
          </a:p>
        </p:txBody>
      </p:sp>
      <p:sp>
        <p:nvSpPr>
          <p:cNvPr id="9" name="Text Placeholder 3">
            <a:extLst>
              <a:ext uri="{FF2B5EF4-FFF2-40B4-BE49-F238E27FC236}">
                <a16:creationId xmlns:a16="http://schemas.microsoft.com/office/drawing/2014/main" id="{21304C3D-2827-42E9-82ED-1E69242CA73C}"/>
              </a:ext>
            </a:extLst>
          </p:cNvPr>
          <p:cNvSpPr txBox="1">
            <a:spLocks/>
          </p:cNvSpPr>
          <p:nvPr/>
        </p:nvSpPr>
        <p:spPr>
          <a:xfrm>
            <a:off x="4986782" y="5903198"/>
            <a:ext cx="3535050" cy="4490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Data source: DTCC</a:t>
            </a:r>
          </a:p>
          <a:p>
            <a:pPr marL="0" indent="0">
              <a:buFont typeface="Arial" panose="020B0604020202020204" pitchFamily="34" charset="0"/>
              <a:buNone/>
            </a:pPr>
            <a:r>
              <a:rPr lang="en-US" sz="1100" dirty="0"/>
              <a:t>Aggregated for all available SCDO transactions since 2014 </a:t>
            </a:r>
          </a:p>
        </p:txBody>
      </p:sp>
    </p:spTree>
    <p:extLst>
      <p:ext uri="{BB962C8B-B14F-4D97-AF65-F5344CB8AC3E}">
        <p14:creationId xmlns:p14="http://schemas.microsoft.com/office/powerpoint/2010/main" val="35193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5362-17BC-4225-9150-2D2B53ED63C3}"/>
              </a:ext>
            </a:extLst>
          </p:cNvPr>
          <p:cNvSpPr>
            <a:spLocks noGrp="1"/>
          </p:cNvSpPr>
          <p:nvPr>
            <p:ph type="ctrTitle"/>
          </p:nvPr>
        </p:nvSpPr>
        <p:spPr/>
        <p:txBody>
          <a:bodyPr/>
          <a:lstStyle/>
          <a:p>
            <a:r>
              <a:rPr lang="en-US" dirty="0"/>
              <a:t>Modeling Synthetic CDOs I.</a:t>
            </a:r>
          </a:p>
        </p:txBody>
      </p:sp>
      <p:sp>
        <p:nvSpPr>
          <p:cNvPr id="3" name="Subtitle 2">
            <a:extLst>
              <a:ext uri="{FF2B5EF4-FFF2-40B4-BE49-F238E27FC236}">
                <a16:creationId xmlns:a16="http://schemas.microsoft.com/office/drawing/2014/main" id="{14BC9992-5BDD-47B4-BAA6-FE4882279F19}"/>
              </a:ext>
            </a:extLst>
          </p:cNvPr>
          <p:cNvSpPr>
            <a:spLocks noGrp="1"/>
          </p:cNvSpPr>
          <p:nvPr>
            <p:ph type="subTitle" idx="1"/>
          </p:nvPr>
        </p:nvSpPr>
        <p:spPr/>
        <p:txBody>
          <a:bodyPr/>
          <a:lstStyle/>
          <a:p>
            <a:r>
              <a:rPr lang="en-US" dirty="0"/>
              <a:t>CDS pricing and obtaining default probabilities</a:t>
            </a:r>
          </a:p>
        </p:txBody>
      </p:sp>
      <p:sp>
        <p:nvSpPr>
          <p:cNvPr id="4" name="Slide Number Placeholder 3">
            <a:extLst>
              <a:ext uri="{FF2B5EF4-FFF2-40B4-BE49-F238E27FC236}">
                <a16:creationId xmlns:a16="http://schemas.microsoft.com/office/drawing/2014/main" id="{59B4EA0E-4626-4118-92B7-4E35D43ED2DE}"/>
              </a:ext>
            </a:extLst>
          </p:cNvPr>
          <p:cNvSpPr>
            <a:spLocks noGrp="1"/>
          </p:cNvSpPr>
          <p:nvPr>
            <p:ph type="sldNum" sz="quarter" idx="10"/>
          </p:nvPr>
        </p:nvSpPr>
        <p:spPr/>
        <p:txBody>
          <a:bodyPr/>
          <a:lstStyle/>
          <a:p>
            <a:fld id="{4A4E6941-D49D-42D6-A3A8-0A050484FA74}" type="slidenum">
              <a:rPr lang="en-US" smtClean="0"/>
              <a:pPr/>
              <a:t>14</a:t>
            </a:fld>
            <a:endParaRPr lang="en-US"/>
          </a:p>
        </p:txBody>
      </p:sp>
    </p:spTree>
    <p:extLst>
      <p:ext uri="{BB962C8B-B14F-4D97-AF65-F5344CB8AC3E}">
        <p14:creationId xmlns:p14="http://schemas.microsoft.com/office/powerpoint/2010/main" val="285777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B46E-071E-48AE-AD20-0CCE379A3735}"/>
              </a:ext>
            </a:extLst>
          </p:cNvPr>
          <p:cNvSpPr>
            <a:spLocks noGrp="1"/>
          </p:cNvSpPr>
          <p:nvPr>
            <p:ph type="title"/>
          </p:nvPr>
        </p:nvSpPr>
        <p:spPr/>
        <p:txBody>
          <a:bodyPr/>
          <a:lstStyle/>
          <a:p>
            <a:r>
              <a:rPr lang="hu-HU" dirty="0"/>
              <a:t>CDS </a:t>
            </a:r>
            <a:r>
              <a:rPr lang="en-US" dirty="0"/>
              <a:t>spreads: measure of default risk</a:t>
            </a:r>
            <a:endParaRPr lang="hu-HU" dirty="0"/>
          </a:p>
        </p:txBody>
      </p:sp>
      <p:sp>
        <p:nvSpPr>
          <p:cNvPr id="3" name="Slide Number Placeholder 2">
            <a:extLst>
              <a:ext uri="{FF2B5EF4-FFF2-40B4-BE49-F238E27FC236}">
                <a16:creationId xmlns:a16="http://schemas.microsoft.com/office/drawing/2014/main" id="{F43D09FF-CE88-4BA8-9595-6B7C73A525ED}"/>
              </a:ext>
            </a:extLst>
          </p:cNvPr>
          <p:cNvSpPr>
            <a:spLocks noGrp="1"/>
          </p:cNvSpPr>
          <p:nvPr>
            <p:ph type="sldNum" sz="quarter" idx="10"/>
          </p:nvPr>
        </p:nvSpPr>
        <p:spPr/>
        <p:txBody>
          <a:bodyPr/>
          <a:lstStyle/>
          <a:p>
            <a:fld id="{4A4E6941-D49D-42D6-A3A8-0A050484FA74}" type="slidenum">
              <a:rPr lang="hu-HU" smtClean="0"/>
              <a:pPr/>
              <a:t>15</a:t>
            </a:fld>
            <a:endParaRPr lang="hu-HU"/>
          </a:p>
        </p:txBody>
      </p:sp>
      <p:sp>
        <p:nvSpPr>
          <p:cNvPr id="4" name="Text Placeholder 3">
            <a:extLst>
              <a:ext uri="{FF2B5EF4-FFF2-40B4-BE49-F238E27FC236}">
                <a16:creationId xmlns:a16="http://schemas.microsoft.com/office/drawing/2014/main" id="{76705DC0-7894-4A8D-A46B-730C640B8B22}"/>
              </a:ext>
            </a:extLst>
          </p:cNvPr>
          <p:cNvSpPr>
            <a:spLocks noGrp="1"/>
          </p:cNvSpPr>
          <p:nvPr>
            <p:ph type="body" sz="quarter" idx="11"/>
          </p:nvPr>
        </p:nvSpPr>
        <p:spPr>
          <a:xfrm>
            <a:off x="609601" y="5477164"/>
            <a:ext cx="8202613" cy="764886"/>
          </a:xfrm>
        </p:spPr>
        <p:txBody>
          <a:bodyPr/>
          <a:lstStyle/>
          <a:p>
            <a:endParaRPr lang="hu-HU"/>
          </a:p>
        </p:txBody>
      </p:sp>
      <p:sp>
        <p:nvSpPr>
          <p:cNvPr id="5" name="Text Placeholder 4">
            <a:extLst>
              <a:ext uri="{FF2B5EF4-FFF2-40B4-BE49-F238E27FC236}">
                <a16:creationId xmlns:a16="http://schemas.microsoft.com/office/drawing/2014/main" id="{98F3DA6F-431E-4DFE-A29C-362142B8C7E1}"/>
              </a:ext>
            </a:extLst>
          </p:cNvPr>
          <p:cNvSpPr>
            <a:spLocks noGrp="1"/>
          </p:cNvSpPr>
          <p:nvPr>
            <p:ph type="body" sz="quarter" idx="12"/>
          </p:nvPr>
        </p:nvSpPr>
        <p:spPr/>
        <p:txBody>
          <a:bodyPr/>
          <a:lstStyle/>
          <a:p>
            <a:endParaRPr lang="hu-HU"/>
          </a:p>
        </p:txBody>
      </p:sp>
      <p:pic>
        <p:nvPicPr>
          <p:cNvPr id="8" name="Picture 7">
            <a:extLst>
              <a:ext uri="{FF2B5EF4-FFF2-40B4-BE49-F238E27FC236}">
                <a16:creationId xmlns:a16="http://schemas.microsoft.com/office/drawing/2014/main" id="{EC1F1F82-94B2-48DD-8332-55D3D31C202D}"/>
              </a:ext>
            </a:extLst>
          </p:cNvPr>
          <p:cNvPicPr>
            <a:picLocks noChangeAspect="1"/>
          </p:cNvPicPr>
          <p:nvPr/>
        </p:nvPicPr>
        <p:blipFill>
          <a:blip r:embed="rId2"/>
          <a:stretch>
            <a:fillRect/>
          </a:stretch>
        </p:blipFill>
        <p:spPr>
          <a:xfrm>
            <a:off x="833396" y="950342"/>
            <a:ext cx="7978095" cy="4402143"/>
          </a:xfrm>
          <a:prstGeom prst="rect">
            <a:avLst/>
          </a:prstGeom>
        </p:spPr>
      </p:pic>
    </p:spTree>
    <p:extLst>
      <p:ext uri="{BB962C8B-B14F-4D97-AF65-F5344CB8AC3E}">
        <p14:creationId xmlns:p14="http://schemas.microsoft.com/office/powerpoint/2010/main" val="78334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CDS modeling workflow</a:t>
            </a:r>
            <a:endParaRPr lang="hu-HU" dirty="0"/>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hu-HU" smtClean="0"/>
              <a:pPr/>
              <a:t>16</a:t>
            </a:fld>
            <a:endParaRPr lang="hu-HU"/>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hu-HU" sz="800">
                <a:latin typeface="Arial" panose="020B0604020202020204" pitchFamily="34" charset="0"/>
                <a:cs typeface="Arial" panose="020B0604020202020204" pitchFamily="34" charset="0"/>
              </a:rPr>
              <a:t>Click to add footnotes or disclosures.</a:t>
            </a:r>
            <a:endParaRPr lang="hu-HU"/>
          </a:p>
        </p:txBody>
      </p:sp>
      <p:sp>
        <p:nvSpPr>
          <p:cNvPr id="6" name="Content Placeholder 1">
            <a:extLst>
              <a:ext uri="{FF2B5EF4-FFF2-40B4-BE49-F238E27FC236}">
                <a16:creationId xmlns:a16="http://schemas.microsoft.com/office/drawing/2014/main" id="{7057440B-B086-4051-B60B-986A3859E249}"/>
              </a:ext>
            </a:extLst>
          </p:cNvPr>
          <p:cNvSpPr txBox="1">
            <a:spLocks/>
          </p:cNvSpPr>
          <p:nvPr/>
        </p:nvSpPr>
        <p:spPr>
          <a:xfrm>
            <a:off x="0" y="1914722"/>
            <a:ext cx="9003153" cy="193172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7300" lvl="2" indent="-342900">
              <a:buFont typeface="+mj-lt"/>
              <a:buAutoNum type="arabicPeriod"/>
            </a:pPr>
            <a:r>
              <a:rPr lang="en-US" sz="2400" dirty="0"/>
              <a:t>Obtaining CDS spreads</a:t>
            </a:r>
          </a:p>
          <a:p>
            <a:pPr marL="1257300" lvl="2" indent="-342900">
              <a:buFont typeface="+mj-lt"/>
              <a:buAutoNum type="arabicPeriod"/>
            </a:pPr>
            <a:endParaRPr lang="hu-HU" sz="2400" dirty="0"/>
          </a:p>
          <a:p>
            <a:pPr marL="1257300" lvl="2" indent="-342900">
              <a:buFont typeface="+mj-lt"/>
              <a:buAutoNum type="arabicPeriod"/>
            </a:pPr>
            <a:r>
              <a:rPr lang="en-US" sz="2400" dirty="0"/>
              <a:t>Determination of default intensities and probabilities</a:t>
            </a:r>
            <a:br>
              <a:rPr lang="hu-HU" sz="2400" dirty="0"/>
            </a:br>
            <a:endParaRPr lang="hu-HU" sz="2400" dirty="0"/>
          </a:p>
          <a:p>
            <a:pPr marL="1257300" lvl="2" indent="-342900">
              <a:buFont typeface="+mj-lt"/>
              <a:buAutoNum type="arabicPeriod"/>
            </a:pPr>
            <a:r>
              <a:rPr lang="en-US" sz="2400" dirty="0"/>
              <a:t>Asset pricing + further analysis</a:t>
            </a:r>
            <a:endParaRPr lang="hu-HU" sz="2400" dirty="0"/>
          </a:p>
        </p:txBody>
      </p:sp>
    </p:spTree>
    <p:extLst>
      <p:ext uri="{BB962C8B-B14F-4D97-AF65-F5344CB8AC3E}">
        <p14:creationId xmlns:p14="http://schemas.microsoft.com/office/powerpoint/2010/main" val="182104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Obtaining CDS spreads</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17</a:t>
            </a:fld>
            <a:endParaRPr lang="en-US"/>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
        <p:nvSpPr>
          <p:cNvPr id="6" name="Content Placeholder 1">
            <a:extLst>
              <a:ext uri="{FF2B5EF4-FFF2-40B4-BE49-F238E27FC236}">
                <a16:creationId xmlns:a16="http://schemas.microsoft.com/office/drawing/2014/main" id="{7057440B-B086-4051-B60B-986A3859E249}"/>
              </a:ext>
            </a:extLst>
          </p:cNvPr>
          <p:cNvSpPr txBox="1">
            <a:spLocks/>
          </p:cNvSpPr>
          <p:nvPr/>
        </p:nvSpPr>
        <p:spPr>
          <a:xfrm>
            <a:off x="-113211" y="1101962"/>
            <a:ext cx="9003153" cy="2128917"/>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000" dirty="0"/>
              <a:t>Through market data</a:t>
            </a:r>
          </a:p>
          <a:p>
            <a:pPr lvl="2"/>
            <a:r>
              <a:rPr lang="en-US" sz="2000" dirty="0"/>
              <a:t>Through modeling</a:t>
            </a:r>
          </a:p>
          <a:p>
            <a:pPr lvl="3"/>
            <a:r>
              <a:rPr lang="en-US" sz="2000" dirty="0"/>
              <a:t>Past market movements</a:t>
            </a:r>
          </a:p>
          <a:p>
            <a:pPr lvl="3"/>
            <a:r>
              <a:rPr lang="en-US" sz="2000" dirty="0"/>
              <a:t>Empirical predictions</a:t>
            </a:r>
          </a:p>
          <a:p>
            <a:pPr lvl="3"/>
            <a:r>
              <a:rPr lang="en-US" sz="2000" dirty="0"/>
              <a:t>Simulated trajectories (assuming a certain dynamics, e.g., GBM)</a:t>
            </a:r>
            <a:r>
              <a:rPr lang="hu-HU" sz="2000" dirty="0"/>
              <a:t>	</a:t>
            </a:r>
            <a:br>
              <a:rPr lang="hu-HU" sz="2000" dirty="0"/>
            </a:br>
            <a:endParaRPr lang="hu-HU" sz="2000" dirty="0"/>
          </a:p>
        </p:txBody>
      </p:sp>
      <p:pic>
        <p:nvPicPr>
          <p:cNvPr id="2050" name="Picture 2" descr="See the source image">
            <a:extLst>
              <a:ext uri="{FF2B5EF4-FFF2-40B4-BE49-F238E27FC236}">
                <a16:creationId xmlns:a16="http://schemas.microsoft.com/office/drawing/2014/main" id="{FB78BD4C-60ED-481A-A539-88FE91CD6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702" y="3017165"/>
            <a:ext cx="5267325" cy="276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7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Modeling default probabilities</a:t>
            </a:r>
            <a:endParaRPr lang="hu-HU" dirty="0"/>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18</a:t>
            </a:fld>
            <a:endParaRPr lang="en-US" dirty="0"/>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en-US" sz="800" dirty="0">
                <a:latin typeface="Arial" panose="020B0604020202020204" pitchFamily="34" charset="0"/>
                <a:cs typeface="Arial" panose="020B0604020202020204" pitchFamily="34" charset="0"/>
              </a:rPr>
              <a:t>Click to add footnotes or disclosures.</a:t>
            </a:r>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7057440B-B086-4051-B60B-986A3859E249}"/>
                  </a:ext>
                </a:extLst>
              </p:cNvPr>
              <p:cNvSpPr txBox="1">
                <a:spLocks/>
              </p:cNvSpPr>
              <p:nvPr/>
            </p:nvSpPr>
            <p:spPr>
              <a:xfrm>
                <a:off x="140847" y="910870"/>
                <a:ext cx="8836005" cy="493395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dirty="0"/>
                  <a:t>Notation</a:t>
                </a:r>
              </a:p>
              <a:p>
                <a:pPr lvl="3"/>
                <a14:m>
                  <m:oMath xmlns:m="http://schemas.openxmlformats.org/officeDocument/2006/math">
                    <m:r>
                      <a:rPr lang="en-US" b="0" i="1" smtClean="0">
                        <a:latin typeface="Cambria Math" panose="02040503050406030204" pitchFamily="18" charset="0"/>
                      </a:rPr>
                      <m:t>𝜏</m:t>
                    </m:r>
                  </m:oMath>
                </a14:m>
                <a:r>
                  <a:rPr lang="en-US" dirty="0"/>
                  <a:t>: Time of default</a:t>
                </a:r>
              </a:p>
              <a:p>
                <a:pPr lvl="2"/>
                <a:r>
                  <a:rPr lang="en-US" dirty="0"/>
                  <a:t>Default indicator:</a:t>
                </a:r>
              </a:p>
              <a:p>
                <a:pPr lvl="2"/>
                <a:endParaRPr lang="en-US" dirty="0"/>
              </a:p>
              <a:p>
                <a:pPr lvl="2"/>
                <a:endParaRPr lang="en-US" dirty="0"/>
              </a:p>
              <a:p>
                <a:pPr lvl="2"/>
                <a:endParaRPr lang="en-US" dirty="0"/>
              </a:p>
              <a:p>
                <a:pPr lvl="2"/>
                <a:r>
                  <a:rPr lang="en-US" dirty="0"/>
                  <a:t>Default probability up to time </a:t>
                </a:r>
                <a14:m>
                  <m:oMath xmlns:m="http://schemas.openxmlformats.org/officeDocument/2006/math">
                    <m:r>
                      <a:rPr lang="en-US" b="0" i="1" smtClean="0">
                        <a:latin typeface="Cambria Math" panose="02040503050406030204" pitchFamily="18" charset="0"/>
                      </a:rPr>
                      <m:t>𝑇</m:t>
                    </m:r>
                  </m:oMath>
                </a14:m>
                <a:r>
                  <a:rPr lang="en-US" dirty="0"/>
                  <a:t>, assuming there was no default up to time </a:t>
                </a:r>
                <a14:m>
                  <m:oMath xmlns:m="http://schemas.openxmlformats.org/officeDocument/2006/math">
                    <m:r>
                      <a:rPr lang="en-US" b="0" i="1" smtClean="0">
                        <a:latin typeface="Cambria Math" panose="02040503050406030204" pitchFamily="18" charset="0"/>
                      </a:rPr>
                      <m:t>𝑡</m:t>
                    </m:r>
                  </m:oMath>
                </a14:m>
                <a:r>
                  <a:rPr lang="en-US" dirty="0"/>
                  <a:t>:</a:t>
                </a:r>
              </a:p>
              <a:p>
                <a:pPr marL="914400" lvl="2" indent="0">
                  <a:buNone/>
                </a:pPr>
                <a:endParaRPr lang="en-US" dirty="0"/>
              </a:p>
              <a:p>
                <a:pPr marL="2286000" lvl="5"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smtClean="0">
                              <a:latin typeface="Cambria Math" panose="02040503050406030204" pitchFamily="18" charset="0"/>
                            </a:rPr>
                          </m:ctrlPr>
                        </m:dPr>
                        <m:e>
                          <m:r>
                            <a:rPr lang="en-US" i="1" smtClean="0">
                              <a:latin typeface="Cambria Math" panose="02040503050406030204" pitchFamily="18" charset="0"/>
                            </a:rPr>
                            <m:t>𝑡</m:t>
                          </m:r>
                          <m:r>
                            <a:rPr lang="en-US" i="1" smtClean="0">
                              <a:latin typeface="Cambria Math" panose="02040503050406030204" pitchFamily="18" charset="0"/>
                            </a:rPr>
                            <m:t>, </m:t>
                          </m:r>
                          <m:r>
                            <a:rPr lang="en-US" i="1" smtClean="0">
                              <a:latin typeface="Cambria Math" panose="02040503050406030204" pitchFamily="18" charset="0"/>
                            </a:rPr>
                            <m:t>𝑇</m:t>
                          </m:r>
                        </m:e>
                      </m:d>
                      <m:r>
                        <a:rPr lang="en-US" i="1" smtClean="0">
                          <a:latin typeface="Cambria Math" panose="02040503050406030204" pitchFamily="18" charset="0"/>
                        </a:rPr>
                        <m:t>=</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𝑡</m:t>
                          </m:r>
                        </m:sub>
                      </m:sSub>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𝟙</m:t>
                              </m:r>
                            </m:e>
                            <m:sub>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𝜏</m:t>
                                  </m:r>
                                  <m:r>
                                    <a:rPr lang="en-US" i="1" smtClean="0">
                                      <a:latin typeface="Cambria Math" panose="02040503050406030204" pitchFamily="18" charset="0"/>
                                    </a:rPr>
                                    <m:t>≤</m:t>
                                  </m:r>
                                  <m:r>
                                    <a:rPr lang="en-US" b="0" i="1" smtClean="0">
                                      <a:latin typeface="Cambria Math" panose="02040503050406030204" pitchFamily="18" charset="0"/>
                                    </a:rPr>
                                    <m:t>𝑇</m:t>
                                  </m:r>
                                </m:e>
                              </m:d>
                            </m:sub>
                          </m:sSub>
                          <m:r>
                            <a:rPr lang="en-US" b="0" i="1" smtClean="0">
                              <a:latin typeface="Cambria Math" panose="02040503050406030204" pitchFamily="18" charset="0"/>
                            </a:rPr>
                            <m:t>| </m:t>
                          </m:r>
                          <m:r>
                            <a:rPr lang="en-US" b="0" i="1" smtClean="0">
                              <a:latin typeface="Cambria Math" panose="02040503050406030204" pitchFamily="18" charset="0"/>
                            </a:rPr>
                            <m:t>𝜏</m:t>
                          </m:r>
                          <m:r>
                            <a:rPr lang="en-US" b="0" i="1" smtClean="0">
                              <a:latin typeface="Cambria Math" panose="02040503050406030204" pitchFamily="18" charset="0"/>
                            </a:rPr>
                            <m:t>&gt;</m:t>
                          </m:r>
                          <m:r>
                            <a:rPr lang="en-US" b="0" i="1" smtClean="0">
                              <a:latin typeface="Cambria Math" panose="02040503050406030204" pitchFamily="18" charset="0"/>
                            </a:rPr>
                            <m:t>𝑡</m:t>
                          </m:r>
                        </m:e>
                      </m:d>
                    </m:oMath>
                  </m:oMathPara>
                </a14:m>
                <a:endParaRPr lang="en-US" dirty="0"/>
              </a:p>
              <a:p>
                <a:pPr marL="1371600" lvl="3" indent="0">
                  <a:buNone/>
                </a:pPr>
                <a:endParaRPr lang="en-US" dirty="0"/>
              </a:p>
              <a:p>
                <a:pPr lvl="2"/>
                <a:r>
                  <a:rPr lang="en-US" dirty="0"/>
                  <a:t>Since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is strictly increasing, furthermore </a:t>
                </a:r>
                <a14:m>
                  <m:oMath xmlns:m="http://schemas.openxmlformats.org/officeDocument/2006/math">
                    <m:r>
                      <a:rPr lang="en-US" i="1" smtClean="0">
                        <a:latin typeface="Cambria Math" panose="02040503050406030204" pitchFamily="18" charset="0"/>
                      </a:rPr>
                      <m:t>𝐹</m:t>
                    </m:r>
                    <m:d>
                      <m:dPr>
                        <m:ctrlPr>
                          <a:rPr lang="en-US" i="1" smtClean="0">
                            <a:latin typeface="Cambria Math" panose="02040503050406030204" pitchFamily="18" charset="0"/>
                          </a:rPr>
                        </m:ctrlPr>
                      </m:dPr>
                      <m:e>
                        <m:r>
                          <a:rPr lang="en-US" i="1" smtClean="0">
                            <a:latin typeface="Cambria Math" panose="02040503050406030204" pitchFamily="18" charset="0"/>
                          </a:rPr>
                          <m:t>𝑡</m:t>
                        </m:r>
                        <m:r>
                          <a:rPr lang="en-US" i="1" smtClean="0">
                            <a:latin typeface="Cambria Math" panose="02040503050406030204" pitchFamily="18" charset="0"/>
                          </a:rPr>
                          <m:t>,</m:t>
                        </m:r>
                        <m:r>
                          <a:rPr lang="en-US" i="1" smtClean="0">
                            <a:latin typeface="Cambria Math" panose="02040503050406030204" pitchFamily="18" charset="0"/>
                          </a:rPr>
                          <m:t>𝑇</m:t>
                        </m:r>
                      </m:e>
                    </m:d>
                    <m:r>
                      <a:rPr lang="en-US" b="0" i="1" smtClean="0">
                        <a:latin typeface="Cambria Math" panose="02040503050406030204" pitchFamily="18" charset="0"/>
                      </a:rPr>
                      <m:t>≤1,</m:t>
                    </m:r>
                  </m:oMath>
                </a14:m>
                <a:r>
                  <a:rPr lang="en-US" dirty="0"/>
                  <a:t> we can express </a:t>
                </a:r>
                <a:r>
                  <a:rPr lang="en-US" i="1" dirty="0"/>
                  <a:t>F</a:t>
                </a:r>
                <a:r>
                  <a:rPr lang="en-US" dirty="0"/>
                  <a:t> with a default intensity or hazard rate </a:t>
                </a:r>
                <a:r>
                  <a:rPr lang="en-US" i="1" dirty="0"/>
                  <a:t>h(s) </a:t>
                </a:r>
                <a:r>
                  <a:rPr lang="en-US" dirty="0"/>
                  <a:t>:</a:t>
                </a:r>
              </a:p>
              <a:p>
                <a:pPr lvl="2"/>
                <a:endParaRPr lang="en-US" dirty="0"/>
              </a:p>
              <a:p>
                <a:pPr marL="2286000" lvl="5"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i="1" smtClean="0">
                          <a:latin typeface="Cambria Math" panose="02040503050406030204" pitchFamily="18" charset="0"/>
                        </a:rPr>
                        <m:t>𝐹</m:t>
                      </m:r>
                      <m:d>
                        <m:dPr>
                          <m:ctrlPr>
                            <a:rPr lang="en-US" i="1" smtClean="0">
                              <a:latin typeface="Cambria Math" panose="02040503050406030204" pitchFamily="18" charset="0"/>
                            </a:rPr>
                          </m:ctrlPr>
                        </m:dPr>
                        <m:e>
                          <m:r>
                            <a:rPr lang="en-US" i="1" smtClean="0">
                              <a:latin typeface="Cambria Math" panose="02040503050406030204" pitchFamily="18" charset="0"/>
                            </a:rPr>
                            <m:t>𝑡</m:t>
                          </m:r>
                          <m:r>
                            <a:rPr lang="en-US" i="1" smtClean="0">
                              <a:latin typeface="Cambria Math" panose="02040503050406030204" pitchFamily="18" charset="0"/>
                            </a:rPr>
                            <m:t>, </m:t>
                          </m:r>
                          <m:r>
                            <a:rPr lang="en-US" i="1" smtClean="0">
                              <a:latin typeface="Cambria Math" panose="02040503050406030204" pitchFamily="18" charset="0"/>
                            </a:rPr>
                            <m:t>𝑇</m:t>
                          </m:r>
                        </m:e>
                      </m:d>
                      <m:r>
                        <a:rPr lang="en-US"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r>
                                    <a:rPr lang="en-US" b="0" i="1" smtClean="0">
                                      <a:latin typeface="Cambria Math" panose="02040503050406030204" pitchFamily="18" charset="0"/>
                                    </a:rPr>
                                    <m:t>𝑇</m:t>
                                  </m:r>
                                </m:sup>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𝑑𝑠</m:t>
                                  </m:r>
                                </m:e>
                              </m:nary>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e>
                          </m:d>
                        </m:e>
                      </m:func>
                    </m:oMath>
                  </m:oMathPara>
                </a14:m>
                <a:endParaRPr lang="en-US" dirty="0"/>
              </a:p>
            </p:txBody>
          </p:sp>
        </mc:Choice>
        <mc:Fallback xmlns="">
          <p:sp>
            <p:nvSpPr>
              <p:cNvPr id="6" name="Content Placeholder 1">
                <a:extLst>
                  <a:ext uri="{FF2B5EF4-FFF2-40B4-BE49-F238E27FC236}">
                    <a16:creationId xmlns:a16="http://schemas.microsoft.com/office/drawing/2014/main" id="{7057440B-B086-4051-B60B-986A3859E249}"/>
                  </a:ext>
                </a:extLst>
              </p:cNvPr>
              <p:cNvSpPr txBox="1">
                <a:spLocks noRot="1" noChangeAspect="1" noMove="1" noResize="1" noEditPoints="1" noAdjustHandles="1" noChangeArrowheads="1" noChangeShapeType="1" noTextEdit="1"/>
              </p:cNvSpPr>
              <p:nvPr/>
            </p:nvSpPr>
            <p:spPr>
              <a:xfrm>
                <a:off x="140847" y="910870"/>
                <a:ext cx="8836005" cy="4933950"/>
              </a:xfrm>
              <a:prstGeom prst="rect">
                <a:avLst/>
              </a:prstGeom>
              <a:blipFill>
                <a:blip r:embed="rId3"/>
                <a:stretch>
                  <a:fillRect t="-1111" r="-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66BC90A-8BB1-453D-BE0C-36316CD7A807}"/>
                  </a:ext>
                </a:extLst>
              </p:cNvPr>
              <p:cNvSpPr/>
              <p:nvPr/>
            </p:nvSpPr>
            <p:spPr>
              <a:xfrm>
                <a:off x="1744663" y="1908299"/>
                <a:ext cx="6447992" cy="71019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hu-HU" i="1" smtClean="0">
                              <a:latin typeface="Cambria Math" panose="02040503050406030204" pitchFamily="18" charset="0"/>
                            </a:rPr>
                          </m:ctrlPr>
                        </m:sSubPr>
                        <m:e>
                          <m:r>
                            <a:rPr lang="hu-HU" i="1">
                              <a:latin typeface="Cambria Math" panose="02040503050406030204" pitchFamily="18" charset="0"/>
                            </a:rPr>
                            <m:t>𝟙</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𝑡</m:t>
                              </m:r>
                            </m:e>
                          </m:d>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there</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default</m:t>
                              </m:r>
                              <m:r>
                                <a:rPr lang="en-US" b="0" i="0" smtClean="0">
                                  <a:latin typeface="Cambria Math" panose="02040503050406030204" pitchFamily="18" charset="0"/>
                                </a:rPr>
                                <m:t> </m:t>
                              </m:r>
                              <m:r>
                                <m:rPr>
                                  <m:sty m:val="p"/>
                                </m:rPr>
                                <a:rPr lang="en-US" b="0" i="0" smtClean="0">
                                  <a:latin typeface="Cambria Math" panose="02040503050406030204" pitchFamily="18" charset="0"/>
                                </a:rPr>
                                <m:t>up</m:t>
                              </m:r>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r>
                                <m:rPr>
                                  <m:sty m:val="p"/>
                                </m:rPr>
                                <a:rPr lang="en-US" b="0" i="0" smtClean="0">
                                  <a:latin typeface="Cambria Math" panose="02040503050406030204" pitchFamily="18" charset="0"/>
                                </a:rPr>
                                <m:t>time</m:t>
                              </m:r>
                              <m:r>
                                <a:rPr lang="en-US" b="0" i="0"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oMath>
                  </m:oMathPara>
                </a14:m>
                <a:endParaRPr lang="hu-HU" dirty="0"/>
              </a:p>
            </p:txBody>
          </p:sp>
        </mc:Choice>
        <mc:Fallback xmlns="">
          <p:sp>
            <p:nvSpPr>
              <p:cNvPr id="3" name="Rectangle 2">
                <a:extLst>
                  <a:ext uri="{FF2B5EF4-FFF2-40B4-BE49-F238E27FC236}">
                    <a16:creationId xmlns:a16="http://schemas.microsoft.com/office/drawing/2014/main" id="{E66BC90A-8BB1-453D-BE0C-36316CD7A807}"/>
                  </a:ext>
                </a:extLst>
              </p:cNvPr>
              <p:cNvSpPr>
                <a:spLocks noRot="1" noChangeAspect="1" noMove="1" noResize="1" noEditPoints="1" noAdjustHandles="1" noChangeArrowheads="1" noChangeShapeType="1" noTextEdit="1"/>
              </p:cNvSpPr>
              <p:nvPr/>
            </p:nvSpPr>
            <p:spPr>
              <a:xfrm>
                <a:off x="1744663" y="1908299"/>
                <a:ext cx="6447992" cy="71019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251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Calibrating hazard rates</a:t>
            </a:r>
            <a:endParaRPr lang="hu-HU" dirty="0"/>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hu-HU" smtClean="0"/>
              <a:pPr/>
              <a:t>19</a:t>
            </a:fld>
            <a:endParaRPr lang="hu-HU"/>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hu-HU" sz="800">
                <a:latin typeface="Arial" panose="020B0604020202020204" pitchFamily="34" charset="0"/>
                <a:cs typeface="Arial" panose="020B0604020202020204" pitchFamily="34" charset="0"/>
              </a:rPr>
              <a:t>Click to add footnotes or disclosures.</a:t>
            </a:r>
            <a:endParaRPr lang="hu-HU"/>
          </a:p>
        </p:txBody>
      </p:sp>
      <p:cxnSp>
        <p:nvCxnSpPr>
          <p:cNvPr id="23" name="Straight Arrow Connector 22">
            <a:extLst>
              <a:ext uri="{FF2B5EF4-FFF2-40B4-BE49-F238E27FC236}">
                <a16:creationId xmlns:a16="http://schemas.microsoft.com/office/drawing/2014/main" id="{92D75E0C-F81F-418E-9479-0603C277A905}"/>
              </a:ext>
            </a:extLst>
          </p:cNvPr>
          <p:cNvCxnSpPr/>
          <p:nvPr/>
        </p:nvCxnSpPr>
        <p:spPr>
          <a:xfrm flipV="1">
            <a:off x="588921" y="1722622"/>
            <a:ext cx="0" cy="23744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51D6F2EA-94E9-47DA-A5D2-65C98A54938A}"/>
              </a:ext>
            </a:extLst>
          </p:cNvPr>
          <p:cNvCxnSpPr/>
          <p:nvPr/>
        </p:nvCxnSpPr>
        <p:spPr>
          <a:xfrm>
            <a:off x="588921" y="4097063"/>
            <a:ext cx="23114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08CCB37D-B1A8-497D-86FA-D5B8F9AF2438}"/>
              </a:ext>
            </a:extLst>
          </p:cNvPr>
          <p:cNvCxnSpPr/>
          <p:nvPr/>
        </p:nvCxnSpPr>
        <p:spPr>
          <a:xfrm>
            <a:off x="588921" y="3530435"/>
            <a:ext cx="440711" cy="0"/>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B529BB5F-E0FF-4137-AD5E-7684D1492120}"/>
              </a:ext>
            </a:extLst>
          </p:cNvPr>
          <p:cNvCxnSpPr/>
          <p:nvPr/>
        </p:nvCxnSpPr>
        <p:spPr>
          <a:xfrm>
            <a:off x="1029632" y="3285537"/>
            <a:ext cx="638581" cy="0"/>
          </a:xfrm>
          <a:prstGeom prst="line">
            <a:avLst/>
          </a:prstGeom>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CE88310-F669-4CE6-8E91-B5CE378100F2}"/>
              </a:ext>
            </a:extLst>
          </p:cNvPr>
          <p:cNvCxnSpPr/>
          <p:nvPr/>
        </p:nvCxnSpPr>
        <p:spPr>
          <a:xfrm>
            <a:off x="1695195" y="2738955"/>
            <a:ext cx="845445" cy="0"/>
          </a:xfrm>
          <a:prstGeom prst="line">
            <a:avLst/>
          </a:prstGeom>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ED01E30-6A17-4D8F-A980-2646A45A927D}"/>
              </a:ext>
            </a:extLst>
          </p:cNvPr>
          <p:cNvCxnSpPr/>
          <p:nvPr/>
        </p:nvCxnSpPr>
        <p:spPr>
          <a:xfrm flipV="1">
            <a:off x="1029632" y="3980140"/>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32C5322F-453F-4E0B-B809-BE2FCCD4A676}"/>
              </a:ext>
            </a:extLst>
          </p:cNvPr>
          <p:cNvCxnSpPr/>
          <p:nvPr/>
        </p:nvCxnSpPr>
        <p:spPr>
          <a:xfrm flipV="1">
            <a:off x="1695195" y="3980139"/>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84D93C3E-38AF-454D-B334-3B980BDA1D52}"/>
              </a:ext>
            </a:extLst>
          </p:cNvPr>
          <p:cNvCxnSpPr/>
          <p:nvPr/>
        </p:nvCxnSpPr>
        <p:spPr>
          <a:xfrm flipV="1">
            <a:off x="2594106" y="3980138"/>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4E926184-9E84-41BE-A8E8-80027CD2A341}"/>
              </a:ext>
            </a:extLst>
          </p:cNvPr>
          <p:cNvCxnSpPr>
            <a:cxnSpLocks/>
          </p:cNvCxnSpPr>
          <p:nvPr/>
        </p:nvCxnSpPr>
        <p:spPr>
          <a:xfrm flipV="1">
            <a:off x="2172921" y="3980140"/>
            <a:ext cx="0" cy="224852"/>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940DA36-A2B7-43E1-A90F-3496B354A855}"/>
                  </a:ext>
                </a:extLst>
              </p:cNvPr>
              <p:cNvSpPr txBox="1"/>
              <p:nvPr/>
            </p:nvSpPr>
            <p:spPr>
              <a:xfrm>
                <a:off x="260636" y="3407324"/>
                <a:ext cx="25545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h</m:t>
                          </m:r>
                        </m:e>
                        <m:sub>
                          <m:r>
                            <a:rPr lang="en-US" sz="1600" b="0" i="1" smtClean="0">
                              <a:solidFill>
                                <a:schemeClr val="tx1"/>
                              </a:solidFill>
                              <a:latin typeface="Cambria Math" panose="02040503050406030204" pitchFamily="18" charset="0"/>
                            </a:rPr>
                            <m:t>1</m:t>
                          </m:r>
                        </m:sub>
                      </m:sSub>
                    </m:oMath>
                  </m:oMathPara>
                </a14:m>
                <a:endParaRPr lang="en-US" sz="1600" dirty="0" err="1">
                  <a:solidFill>
                    <a:schemeClr val="tx1"/>
                  </a:solidFill>
                </a:endParaRPr>
              </a:p>
            </p:txBody>
          </p:sp>
        </mc:Choice>
        <mc:Fallback xmlns="">
          <p:sp>
            <p:nvSpPr>
              <p:cNvPr id="32" name="TextBox 31">
                <a:extLst>
                  <a:ext uri="{FF2B5EF4-FFF2-40B4-BE49-F238E27FC236}">
                    <a16:creationId xmlns:a16="http://schemas.microsoft.com/office/drawing/2014/main" id="{F940DA36-A2B7-43E1-A90F-3496B354A855}"/>
                  </a:ext>
                </a:extLst>
              </p:cNvPr>
              <p:cNvSpPr txBox="1">
                <a:spLocks noRot="1" noChangeAspect="1" noMove="1" noResize="1" noEditPoints="1" noAdjustHandles="1" noChangeArrowheads="1" noChangeShapeType="1" noTextEdit="1"/>
              </p:cNvSpPr>
              <p:nvPr/>
            </p:nvSpPr>
            <p:spPr>
              <a:xfrm>
                <a:off x="260636" y="3407324"/>
                <a:ext cx="255455" cy="246221"/>
              </a:xfrm>
              <a:prstGeom prst="rect">
                <a:avLst/>
              </a:prstGeom>
              <a:blipFill>
                <a:blip r:embed="rId3"/>
                <a:stretch>
                  <a:fillRect l="-19048" r="-2381"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2752FF5-BDC5-4B69-8BA4-FE4FC2DFF6EE}"/>
                  </a:ext>
                </a:extLst>
              </p:cNvPr>
              <p:cNvSpPr txBox="1"/>
              <p:nvPr/>
            </p:nvSpPr>
            <p:spPr>
              <a:xfrm>
                <a:off x="740449" y="3159328"/>
                <a:ext cx="2601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h</m:t>
                          </m:r>
                        </m:e>
                        <m:sub>
                          <m:r>
                            <a:rPr lang="en-US" sz="1600" b="0" i="1" smtClean="0">
                              <a:solidFill>
                                <a:schemeClr val="tx1"/>
                              </a:solidFill>
                              <a:latin typeface="Cambria Math" panose="02040503050406030204" pitchFamily="18" charset="0"/>
                            </a:rPr>
                            <m:t>2</m:t>
                          </m:r>
                        </m:sub>
                      </m:sSub>
                    </m:oMath>
                  </m:oMathPara>
                </a14:m>
                <a:endParaRPr lang="en-US" sz="1600" dirty="0" err="1">
                  <a:solidFill>
                    <a:schemeClr val="tx1"/>
                  </a:solidFill>
                </a:endParaRPr>
              </a:p>
            </p:txBody>
          </p:sp>
        </mc:Choice>
        <mc:Fallback xmlns="">
          <p:sp>
            <p:nvSpPr>
              <p:cNvPr id="33" name="TextBox 32">
                <a:extLst>
                  <a:ext uri="{FF2B5EF4-FFF2-40B4-BE49-F238E27FC236}">
                    <a16:creationId xmlns:a16="http://schemas.microsoft.com/office/drawing/2014/main" id="{12752FF5-BDC5-4B69-8BA4-FE4FC2DFF6EE}"/>
                  </a:ext>
                </a:extLst>
              </p:cNvPr>
              <p:cNvSpPr txBox="1">
                <a:spLocks noRot="1" noChangeAspect="1" noMove="1" noResize="1" noEditPoints="1" noAdjustHandles="1" noChangeArrowheads="1" noChangeShapeType="1" noTextEdit="1"/>
              </p:cNvSpPr>
              <p:nvPr/>
            </p:nvSpPr>
            <p:spPr>
              <a:xfrm>
                <a:off x="740449" y="3159328"/>
                <a:ext cx="260199" cy="246221"/>
              </a:xfrm>
              <a:prstGeom prst="rect">
                <a:avLst/>
              </a:prstGeom>
              <a:blipFill>
                <a:blip r:embed="rId4"/>
                <a:stretch>
                  <a:fillRect l="-18605" r="-2326" b="-1463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A985492-6316-41BB-AD0B-19E0B2D5BB57}"/>
                  </a:ext>
                </a:extLst>
              </p:cNvPr>
              <p:cNvSpPr txBox="1"/>
              <p:nvPr/>
            </p:nvSpPr>
            <p:spPr>
              <a:xfrm>
                <a:off x="1402756" y="2590935"/>
                <a:ext cx="2601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h</m:t>
                          </m:r>
                        </m:e>
                        <m:sub>
                          <m:r>
                            <a:rPr lang="en-US" sz="1600" b="0" i="1" smtClean="0">
                              <a:solidFill>
                                <a:schemeClr val="tx1"/>
                              </a:solidFill>
                              <a:latin typeface="Cambria Math" panose="02040503050406030204" pitchFamily="18" charset="0"/>
                            </a:rPr>
                            <m:t>3</m:t>
                          </m:r>
                        </m:sub>
                      </m:sSub>
                    </m:oMath>
                  </m:oMathPara>
                </a14:m>
                <a:endParaRPr lang="en-US" sz="1600" dirty="0" err="1">
                  <a:solidFill>
                    <a:schemeClr val="tx1"/>
                  </a:solidFill>
                </a:endParaRPr>
              </a:p>
            </p:txBody>
          </p:sp>
        </mc:Choice>
        <mc:Fallback xmlns="">
          <p:sp>
            <p:nvSpPr>
              <p:cNvPr id="34" name="TextBox 33">
                <a:extLst>
                  <a:ext uri="{FF2B5EF4-FFF2-40B4-BE49-F238E27FC236}">
                    <a16:creationId xmlns:a16="http://schemas.microsoft.com/office/drawing/2014/main" id="{1A985492-6316-41BB-AD0B-19E0B2D5BB57}"/>
                  </a:ext>
                </a:extLst>
              </p:cNvPr>
              <p:cNvSpPr txBox="1">
                <a:spLocks noRot="1" noChangeAspect="1" noMove="1" noResize="1" noEditPoints="1" noAdjustHandles="1" noChangeArrowheads="1" noChangeShapeType="1" noTextEdit="1"/>
              </p:cNvSpPr>
              <p:nvPr/>
            </p:nvSpPr>
            <p:spPr>
              <a:xfrm>
                <a:off x="1402756" y="2590935"/>
                <a:ext cx="260199" cy="246221"/>
              </a:xfrm>
              <a:prstGeom prst="rect">
                <a:avLst/>
              </a:prstGeom>
              <a:blipFill>
                <a:blip r:embed="rId5"/>
                <a:stretch>
                  <a:fillRect l="-18605" r="-2326"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0C57058-18C5-4F42-875A-C5CD5C036AF4}"/>
                  </a:ext>
                </a:extLst>
              </p:cNvPr>
              <p:cNvSpPr txBox="1"/>
              <p:nvPr/>
            </p:nvSpPr>
            <p:spPr>
              <a:xfrm>
                <a:off x="904613" y="4144325"/>
                <a:ext cx="22922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𝐴</m:t>
                          </m:r>
                        </m:sub>
                      </m:sSub>
                    </m:oMath>
                  </m:oMathPara>
                </a14:m>
                <a:endParaRPr lang="en-US" sz="1600" dirty="0" err="1">
                  <a:solidFill>
                    <a:schemeClr val="tx1"/>
                  </a:solidFill>
                </a:endParaRPr>
              </a:p>
            </p:txBody>
          </p:sp>
        </mc:Choice>
        <mc:Fallback xmlns="">
          <p:sp>
            <p:nvSpPr>
              <p:cNvPr id="35" name="TextBox 34">
                <a:extLst>
                  <a:ext uri="{FF2B5EF4-FFF2-40B4-BE49-F238E27FC236}">
                    <a16:creationId xmlns:a16="http://schemas.microsoft.com/office/drawing/2014/main" id="{B0C57058-18C5-4F42-875A-C5CD5C036AF4}"/>
                  </a:ext>
                </a:extLst>
              </p:cNvPr>
              <p:cNvSpPr txBox="1">
                <a:spLocks noRot="1" noChangeAspect="1" noMove="1" noResize="1" noEditPoints="1" noAdjustHandles="1" noChangeArrowheads="1" noChangeShapeType="1" noTextEdit="1"/>
              </p:cNvSpPr>
              <p:nvPr/>
            </p:nvSpPr>
            <p:spPr>
              <a:xfrm>
                <a:off x="904613" y="4144325"/>
                <a:ext cx="229229" cy="246221"/>
              </a:xfrm>
              <a:prstGeom prst="rect">
                <a:avLst/>
              </a:prstGeom>
              <a:blipFill>
                <a:blip r:embed="rId6"/>
                <a:stretch>
                  <a:fillRect l="-15789" r="-2632"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EAE9CD8-A15A-4C33-A48C-875DF623D4D4}"/>
                  </a:ext>
                </a:extLst>
              </p:cNvPr>
              <p:cNvSpPr txBox="1"/>
              <p:nvPr/>
            </p:nvSpPr>
            <p:spPr>
              <a:xfrm>
                <a:off x="1576949" y="4153850"/>
                <a:ext cx="245931"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𝐵</m:t>
                          </m:r>
                        </m:sub>
                      </m:sSub>
                    </m:oMath>
                  </m:oMathPara>
                </a14:m>
                <a:endParaRPr lang="en-US" sz="1600" dirty="0" err="1">
                  <a:solidFill>
                    <a:schemeClr val="tx1"/>
                  </a:solidFill>
                </a:endParaRPr>
              </a:p>
            </p:txBody>
          </p:sp>
        </mc:Choice>
        <mc:Fallback xmlns="">
          <p:sp>
            <p:nvSpPr>
              <p:cNvPr id="36" name="TextBox 35">
                <a:extLst>
                  <a:ext uri="{FF2B5EF4-FFF2-40B4-BE49-F238E27FC236}">
                    <a16:creationId xmlns:a16="http://schemas.microsoft.com/office/drawing/2014/main" id="{0EAE9CD8-A15A-4C33-A48C-875DF623D4D4}"/>
                  </a:ext>
                </a:extLst>
              </p:cNvPr>
              <p:cNvSpPr txBox="1">
                <a:spLocks noRot="1" noChangeAspect="1" noMove="1" noResize="1" noEditPoints="1" noAdjustHandles="1" noChangeArrowheads="1" noChangeShapeType="1" noTextEdit="1"/>
              </p:cNvSpPr>
              <p:nvPr/>
            </p:nvSpPr>
            <p:spPr>
              <a:xfrm>
                <a:off x="1576949" y="4153850"/>
                <a:ext cx="245931" cy="246221"/>
              </a:xfrm>
              <a:prstGeom prst="rect">
                <a:avLst/>
              </a:prstGeom>
              <a:blipFill>
                <a:blip r:embed="rId7"/>
                <a:stretch>
                  <a:fillRect l="-17500" r="-2500" b="-1463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D3F1C4E-E624-4F6F-99A3-22047BDC4210}"/>
                  </a:ext>
                </a:extLst>
              </p:cNvPr>
              <p:cNvSpPr txBox="1"/>
              <p:nvPr/>
            </p:nvSpPr>
            <p:spPr>
              <a:xfrm>
                <a:off x="2040192" y="4193189"/>
                <a:ext cx="27366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𝑀</m:t>
                          </m:r>
                        </m:sub>
                      </m:sSub>
                    </m:oMath>
                  </m:oMathPara>
                </a14:m>
                <a:endParaRPr lang="en-US" sz="1600" dirty="0" err="1">
                  <a:solidFill>
                    <a:schemeClr val="tx1"/>
                  </a:solidFill>
                </a:endParaRPr>
              </a:p>
            </p:txBody>
          </p:sp>
        </mc:Choice>
        <mc:Fallback xmlns="">
          <p:sp>
            <p:nvSpPr>
              <p:cNvPr id="37" name="TextBox 36">
                <a:extLst>
                  <a:ext uri="{FF2B5EF4-FFF2-40B4-BE49-F238E27FC236}">
                    <a16:creationId xmlns:a16="http://schemas.microsoft.com/office/drawing/2014/main" id="{9D3F1C4E-E624-4F6F-99A3-22047BDC4210}"/>
                  </a:ext>
                </a:extLst>
              </p:cNvPr>
              <p:cNvSpPr txBox="1">
                <a:spLocks noRot="1" noChangeAspect="1" noMove="1" noResize="1" noEditPoints="1" noAdjustHandles="1" noChangeArrowheads="1" noChangeShapeType="1" noTextEdit="1"/>
              </p:cNvSpPr>
              <p:nvPr/>
            </p:nvSpPr>
            <p:spPr>
              <a:xfrm>
                <a:off x="2040192" y="4193189"/>
                <a:ext cx="273665" cy="246221"/>
              </a:xfrm>
              <a:prstGeom prst="rect">
                <a:avLst/>
              </a:prstGeom>
              <a:blipFill>
                <a:blip r:embed="rId8"/>
                <a:stretch>
                  <a:fillRect l="-15556" r="-2222"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D883488-E781-447A-9DDE-9685F6671290}"/>
                  </a:ext>
                </a:extLst>
              </p:cNvPr>
              <p:cNvSpPr txBox="1"/>
              <p:nvPr/>
            </p:nvSpPr>
            <p:spPr>
              <a:xfrm>
                <a:off x="2488442" y="4153850"/>
                <a:ext cx="2364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𝐶</m:t>
                          </m:r>
                        </m:sub>
                      </m:sSub>
                    </m:oMath>
                  </m:oMathPara>
                </a14:m>
                <a:endParaRPr lang="en-US" sz="1600" dirty="0" err="1">
                  <a:solidFill>
                    <a:schemeClr val="tx1"/>
                  </a:solidFill>
                </a:endParaRPr>
              </a:p>
            </p:txBody>
          </p:sp>
        </mc:Choice>
        <mc:Fallback xmlns="">
          <p:sp>
            <p:nvSpPr>
              <p:cNvPr id="38" name="TextBox 37">
                <a:extLst>
                  <a:ext uri="{FF2B5EF4-FFF2-40B4-BE49-F238E27FC236}">
                    <a16:creationId xmlns:a16="http://schemas.microsoft.com/office/drawing/2014/main" id="{8D883488-E781-447A-9DDE-9685F6671290}"/>
                  </a:ext>
                </a:extLst>
              </p:cNvPr>
              <p:cNvSpPr txBox="1">
                <a:spLocks noRot="1" noChangeAspect="1" noMove="1" noResize="1" noEditPoints="1" noAdjustHandles="1" noChangeArrowheads="1" noChangeShapeType="1" noTextEdit="1"/>
              </p:cNvSpPr>
              <p:nvPr/>
            </p:nvSpPr>
            <p:spPr>
              <a:xfrm>
                <a:off x="2488442" y="4153850"/>
                <a:ext cx="236475" cy="246221"/>
              </a:xfrm>
              <a:prstGeom prst="rect">
                <a:avLst/>
              </a:prstGeom>
              <a:blipFill>
                <a:blip r:embed="rId9"/>
                <a:stretch>
                  <a:fillRect l="-15385" r="-2564" b="-14634"/>
                </a:stretch>
              </a:blipFill>
            </p:spPr>
            <p:txBody>
              <a:bodyPr/>
              <a:lstStyle/>
              <a:p>
                <a:r>
                  <a:rPr lang="hu-HU">
                    <a:noFill/>
                  </a:rPr>
                  <a:t> </a:t>
                </a:r>
              </a:p>
            </p:txBody>
          </p:sp>
        </mc:Fallback>
      </mc:AlternateContent>
      <p:cxnSp>
        <p:nvCxnSpPr>
          <p:cNvPr id="39" name="Straight Arrow Connector 38">
            <a:extLst>
              <a:ext uri="{FF2B5EF4-FFF2-40B4-BE49-F238E27FC236}">
                <a16:creationId xmlns:a16="http://schemas.microsoft.com/office/drawing/2014/main" id="{2393AA17-E38C-487E-9660-E6917E5D98E4}"/>
              </a:ext>
            </a:extLst>
          </p:cNvPr>
          <p:cNvCxnSpPr/>
          <p:nvPr/>
        </p:nvCxnSpPr>
        <p:spPr>
          <a:xfrm>
            <a:off x="3048000" y="3078753"/>
            <a:ext cx="849745" cy="0"/>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
        <p:nvSpPr>
          <p:cNvPr id="40" name="Rectangle 39">
            <a:extLst>
              <a:ext uri="{FF2B5EF4-FFF2-40B4-BE49-F238E27FC236}">
                <a16:creationId xmlns:a16="http://schemas.microsoft.com/office/drawing/2014/main" id="{0333B008-3244-41BB-B28D-892BDEA0BE64}"/>
              </a:ext>
            </a:extLst>
          </p:cNvPr>
          <p:cNvSpPr/>
          <p:nvPr/>
        </p:nvSpPr>
        <p:spPr>
          <a:xfrm>
            <a:off x="610202" y="1393216"/>
            <a:ext cx="2985113" cy="369332"/>
          </a:xfrm>
          <a:prstGeom prst="rect">
            <a:avLst/>
          </a:prstGeom>
        </p:spPr>
        <p:txBody>
          <a:bodyPr wrap="none">
            <a:spAutoFit/>
          </a:bodyPr>
          <a:lstStyle/>
          <a:p>
            <a:r>
              <a:rPr lang="en-US" dirty="0"/>
              <a:t>Assumed hazard rate curve</a:t>
            </a:r>
            <a:endParaRPr lang="hu-HU" dirty="0"/>
          </a:p>
        </p:txBody>
      </p:sp>
      <p:sp>
        <p:nvSpPr>
          <p:cNvPr id="41" name="Rectangle 40">
            <a:extLst>
              <a:ext uri="{FF2B5EF4-FFF2-40B4-BE49-F238E27FC236}">
                <a16:creationId xmlns:a16="http://schemas.microsoft.com/office/drawing/2014/main" id="{AB577757-1D2F-4DA9-9784-B0C49E40D9C4}"/>
              </a:ext>
            </a:extLst>
          </p:cNvPr>
          <p:cNvSpPr/>
          <p:nvPr/>
        </p:nvSpPr>
        <p:spPr>
          <a:xfrm>
            <a:off x="3924220" y="2891976"/>
            <a:ext cx="898003" cy="369332"/>
          </a:xfrm>
          <a:prstGeom prst="rect">
            <a:avLst/>
          </a:prstGeom>
          <a:ln w="28575">
            <a:solidFill>
              <a:schemeClr val="tx1"/>
            </a:solidFill>
          </a:ln>
        </p:spPr>
        <p:txBody>
          <a:bodyPr wrap="none">
            <a:spAutoFit/>
          </a:bodyPr>
          <a:lstStyle/>
          <a:p>
            <a:r>
              <a:rPr lang="en-US" dirty="0"/>
              <a:t>Pricing</a:t>
            </a:r>
            <a:endParaRPr lang="hu-HU" dirty="0"/>
          </a:p>
        </p:txBody>
      </p:sp>
      <p:cxnSp>
        <p:nvCxnSpPr>
          <p:cNvPr id="42" name="Straight Arrow Connector 41">
            <a:extLst>
              <a:ext uri="{FF2B5EF4-FFF2-40B4-BE49-F238E27FC236}">
                <a16:creationId xmlns:a16="http://schemas.microsoft.com/office/drawing/2014/main" id="{8A841682-6081-4CB4-B152-4D491EDD606C}"/>
              </a:ext>
            </a:extLst>
          </p:cNvPr>
          <p:cNvCxnSpPr/>
          <p:nvPr/>
        </p:nvCxnSpPr>
        <p:spPr>
          <a:xfrm>
            <a:off x="4877271" y="3094508"/>
            <a:ext cx="849745" cy="0"/>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cxnSp>
        <p:nvCxnSpPr>
          <p:cNvPr id="43" name="Straight Arrow Connector 42">
            <a:extLst>
              <a:ext uri="{FF2B5EF4-FFF2-40B4-BE49-F238E27FC236}">
                <a16:creationId xmlns:a16="http://schemas.microsoft.com/office/drawing/2014/main" id="{9270097A-9C17-41D1-AE0D-B21D7903685D}"/>
              </a:ext>
            </a:extLst>
          </p:cNvPr>
          <p:cNvCxnSpPr/>
          <p:nvPr/>
        </p:nvCxnSpPr>
        <p:spPr>
          <a:xfrm flipV="1">
            <a:off x="6102483" y="1804652"/>
            <a:ext cx="0" cy="23744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469EB316-4C81-4A1B-A985-8FEDEBF61BF2}"/>
              </a:ext>
            </a:extLst>
          </p:cNvPr>
          <p:cNvCxnSpPr/>
          <p:nvPr/>
        </p:nvCxnSpPr>
        <p:spPr>
          <a:xfrm>
            <a:off x="6102483" y="4179093"/>
            <a:ext cx="23114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C648FAA8-AE45-41C9-969B-1DD4F0ABA3FB}"/>
              </a:ext>
            </a:extLst>
          </p:cNvPr>
          <p:cNvCxnSpPr/>
          <p:nvPr/>
        </p:nvCxnSpPr>
        <p:spPr>
          <a:xfrm flipV="1">
            <a:off x="6543194" y="4062170"/>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FF1E84D6-E50A-49D4-A602-9E128CF113A3}"/>
              </a:ext>
            </a:extLst>
          </p:cNvPr>
          <p:cNvCxnSpPr/>
          <p:nvPr/>
        </p:nvCxnSpPr>
        <p:spPr>
          <a:xfrm flipV="1">
            <a:off x="7208757" y="4062169"/>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A9C210CC-F0E1-4F66-AF06-115CB4570CFF}"/>
              </a:ext>
            </a:extLst>
          </p:cNvPr>
          <p:cNvCxnSpPr/>
          <p:nvPr/>
        </p:nvCxnSpPr>
        <p:spPr>
          <a:xfrm flipV="1">
            <a:off x="8107668" y="4062168"/>
            <a:ext cx="0" cy="224853"/>
          </a:xfrm>
          <a:prstGeom prst="line">
            <a:avLst/>
          </a:prstGeom>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3EC8059D-18CC-4948-A392-B604507C26E9}"/>
              </a:ext>
            </a:extLst>
          </p:cNvPr>
          <p:cNvCxnSpPr>
            <a:cxnSpLocks/>
          </p:cNvCxnSpPr>
          <p:nvPr/>
        </p:nvCxnSpPr>
        <p:spPr>
          <a:xfrm flipV="1">
            <a:off x="7686483" y="4062170"/>
            <a:ext cx="0" cy="224852"/>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4FD5596-E6DC-46FD-A319-EC8965FA4479}"/>
                  </a:ext>
                </a:extLst>
              </p:cNvPr>
              <p:cNvSpPr txBox="1"/>
              <p:nvPr/>
            </p:nvSpPr>
            <p:spPr>
              <a:xfrm>
                <a:off x="6254011" y="3241358"/>
                <a:ext cx="2504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𝐴</m:t>
                          </m:r>
                        </m:sub>
                      </m:sSub>
                    </m:oMath>
                  </m:oMathPara>
                </a14:m>
                <a:endParaRPr lang="en-US" sz="1600" dirty="0" err="1">
                  <a:solidFill>
                    <a:schemeClr val="tx1"/>
                  </a:solidFill>
                </a:endParaRPr>
              </a:p>
            </p:txBody>
          </p:sp>
        </mc:Choice>
        <mc:Fallback xmlns="">
          <p:sp>
            <p:nvSpPr>
              <p:cNvPr id="53" name="TextBox 52">
                <a:extLst>
                  <a:ext uri="{FF2B5EF4-FFF2-40B4-BE49-F238E27FC236}">
                    <a16:creationId xmlns:a16="http://schemas.microsoft.com/office/drawing/2014/main" id="{74FD5596-E6DC-46FD-A319-EC8965FA4479}"/>
                  </a:ext>
                </a:extLst>
              </p:cNvPr>
              <p:cNvSpPr txBox="1">
                <a:spLocks noRot="1" noChangeAspect="1" noMove="1" noResize="1" noEditPoints="1" noAdjustHandles="1" noChangeArrowheads="1" noChangeShapeType="1" noTextEdit="1"/>
              </p:cNvSpPr>
              <p:nvPr/>
            </p:nvSpPr>
            <p:spPr>
              <a:xfrm>
                <a:off x="6254011" y="3241358"/>
                <a:ext cx="250453" cy="246221"/>
              </a:xfrm>
              <a:prstGeom prst="rect">
                <a:avLst/>
              </a:prstGeom>
              <a:blipFill>
                <a:blip r:embed="rId10"/>
                <a:stretch>
                  <a:fillRect l="-19512" r="-2439"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666F3FA-48D8-4D89-8DF5-B0B19EB3A4D5}"/>
                  </a:ext>
                </a:extLst>
              </p:cNvPr>
              <p:cNvSpPr txBox="1"/>
              <p:nvPr/>
            </p:nvSpPr>
            <p:spPr>
              <a:xfrm>
                <a:off x="6762075" y="2774522"/>
                <a:ext cx="2648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𝐵</m:t>
                          </m:r>
                        </m:sub>
                      </m:sSub>
                    </m:oMath>
                  </m:oMathPara>
                </a14:m>
                <a:endParaRPr lang="en-US" sz="1600" dirty="0" err="1">
                  <a:solidFill>
                    <a:schemeClr val="tx1"/>
                  </a:solidFill>
                </a:endParaRPr>
              </a:p>
            </p:txBody>
          </p:sp>
        </mc:Choice>
        <mc:Fallback xmlns="">
          <p:sp>
            <p:nvSpPr>
              <p:cNvPr id="54" name="TextBox 53">
                <a:extLst>
                  <a:ext uri="{FF2B5EF4-FFF2-40B4-BE49-F238E27FC236}">
                    <a16:creationId xmlns:a16="http://schemas.microsoft.com/office/drawing/2014/main" id="{5666F3FA-48D8-4D89-8DF5-B0B19EB3A4D5}"/>
                  </a:ext>
                </a:extLst>
              </p:cNvPr>
              <p:cNvSpPr txBox="1">
                <a:spLocks noRot="1" noChangeAspect="1" noMove="1" noResize="1" noEditPoints="1" noAdjustHandles="1" noChangeArrowheads="1" noChangeShapeType="1" noTextEdit="1"/>
              </p:cNvSpPr>
              <p:nvPr/>
            </p:nvSpPr>
            <p:spPr>
              <a:xfrm>
                <a:off x="6762075" y="2774522"/>
                <a:ext cx="264816" cy="246221"/>
              </a:xfrm>
              <a:prstGeom prst="rect">
                <a:avLst/>
              </a:prstGeom>
              <a:blipFill>
                <a:blip r:embed="rId11"/>
                <a:stretch>
                  <a:fillRect l="-15909" b="-1463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24090E0-D884-491C-B584-B457C6781CAE}"/>
                  </a:ext>
                </a:extLst>
              </p:cNvPr>
              <p:cNvSpPr txBox="1"/>
              <p:nvPr/>
            </p:nvSpPr>
            <p:spPr>
              <a:xfrm>
                <a:off x="6418175" y="4226355"/>
                <a:ext cx="22922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𝐴</m:t>
                          </m:r>
                        </m:sub>
                      </m:sSub>
                    </m:oMath>
                  </m:oMathPara>
                </a14:m>
                <a:endParaRPr lang="en-US" sz="1600" dirty="0" err="1">
                  <a:solidFill>
                    <a:schemeClr val="tx1"/>
                  </a:solidFill>
                </a:endParaRPr>
              </a:p>
            </p:txBody>
          </p:sp>
        </mc:Choice>
        <mc:Fallback xmlns="">
          <p:sp>
            <p:nvSpPr>
              <p:cNvPr id="55" name="TextBox 54">
                <a:extLst>
                  <a:ext uri="{FF2B5EF4-FFF2-40B4-BE49-F238E27FC236}">
                    <a16:creationId xmlns:a16="http://schemas.microsoft.com/office/drawing/2014/main" id="{224090E0-D884-491C-B584-B457C6781CAE}"/>
                  </a:ext>
                </a:extLst>
              </p:cNvPr>
              <p:cNvSpPr txBox="1">
                <a:spLocks noRot="1" noChangeAspect="1" noMove="1" noResize="1" noEditPoints="1" noAdjustHandles="1" noChangeArrowheads="1" noChangeShapeType="1" noTextEdit="1"/>
              </p:cNvSpPr>
              <p:nvPr/>
            </p:nvSpPr>
            <p:spPr>
              <a:xfrm>
                <a:off x="6418175" y="4226355"/>
                <a:ext cx="229229" cy="246221"/>
              </a:xfrm>
              <a:prstGeom prst="rect">
                <a:avLst/>
              </a:prstGeom>
              <a:blipFill>
                <a:blip r:embed="rId12"/>
                <a:stretch>
                  <a:fillRect l="-18919" r="-5405" b="-1463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D6AB50B-0FFE-40D0-8A50-0EB7AEF33BCA}"/>
                  </a:ext>
                </a:extLst>
              </p:cNvPr>
              <p:cNvSpPr txBox="1"/>
              <p:nvPr/>
            </p:nvSpPr>
            <p:spPr>
              <a:xfrm>
                <a:off x="7090511" y="4235880"/>
                <a:ext cx="245931"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𝐵</m:t>
                          </m:r>
                        </m:sub>
                      </m:sSub>
                    </m:oMath>
                  </m:oMathPara>
                </a14:m>
                <a:endParaRPr lang="en-US" sz="1600" dirty="0" err="1">
                  <a:solidFill>
                    <a:schemeClr val="tx1"/>
                  </a:solidFill>
                </a:endParaRPr>
              </a:p>
            </p:txBody>
          </p:sp>
        </mc:Choice>
        <mc:Fallback xmlns="">
          <p:sp>
            <p:nvSpPr>
              <p:cNvPr id="56" name="TextBox 55">
                <a:extLst>
                  <a:ext uri="{FF2B5EF4-FFF2-40B4-BE49-F238E27FC236}">
                    <a16:creationId xmlns:a16="http://schemas.microsoft.com/office/drawing/2014/main" id="{1D6AB50B-0FFE-40D0-8A50-0EB7AEF33BCA}"/>
                  </a:ext>
                </a:extLst>
              </p:cNvPr>
              <p:cNvSpPr txBox="1">
                <a:spLocks noRot="1" noChangeAspect="1" noMove="1" noResize="1" noEditPoints="1" noAdjustHandles="1" noChangeArrowheads="1" noChangeShapeType="1" noTextEdit="1"/>
              </p:cNvSpPr>
              <p:nvPr/>
            </p:nvSpPr>
            <p:spPr>
              <a:xfrm>
                <a:off x="7090511" y="4235880"/>
                <a:ext cx="245931" cy="246221"/>
              </a:xfrm>
              <a:prstGeom prst="rect">
                <a:avLst/>
              </a:prstGeom>
              <a:blipFill>
                <a:blip r:embed="rId13"/>
                <a:stretch>
                  <a:fillRect l="-15000" r="-2500" b="-175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240F620-B176-45B2-84E4-DDA59CFBD4EF}"/>
                  </a:ext>
                </a:extLst>
              </p:cNvPr>
              <p:cNvSpPr txBox="1"/>
              <p:nvPr/>
            </p:nvSpPr>
            <p:spPr>
              <a:xfrm>
                <a:off x="7553754" y="4275219"/>
                <a:ext cx="27366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𝑀</m:t>
                          </m:r>
                        </m:sub>
                      </m:sSub>
                    </m:oMath>
                  </m:oMathPara>
                </a14:m>
                <a:endParaRPr lang="en-US" sz="1600" dirty="0" err="1">
                  <a:solidFill>
                    <a:schemeClr val="tx1"/>
                  </a:solidFill>
                </a:endParaRPr>
              </a:p>
            </p:txBody>
          </p:sp>
        </mc:Choice>
        <mc:Fallback xmlns="">
          <p:sp>
            <p:nvSpPr>
              <p:cNvPr id="57" name="TextBox 56">
                <a:extLst>
                  <a:ext uri="{FF2B5EF4-FFF2-40B4-BE49-F238E27FC236}">
                    <a16:creationId xmlns:a16="http://schemas.microsoft.com/office/drawing/2014/main" id="{D240F620-B176-45B2-84E4-DDA59CFBD4EF}"/>
                  </a:ext>
                </a:extLst>
              </p:cNvPr>
              <p:cNvSpPr txBox="1">
                <a:spLocks noRot="1" noChangeAspect="1" noMove="1" noResize="1" noEditPoints="1" noAdjustHandles="1" noChangeArrowheads="1" noChangeShapeType="1" noTextEdit="1"/>
              </p:cNvSpPr>
              <p:nvPr/>
            </p:nvSpPr>
            <p:spPr>
              <a:xfrm>
                <a:off x="7553754" y="4275219"/>
                <a:ext cx="273665" cy="246221"/>
              </a:xfrm>
              <a:prstGeom prst="rect">
                <a:avLst/>
              </a:prstGeom>
              <a:blipFill>
                <a:blip r:embed="rId14"/>
                <a:stretch>
                  <a:fillRect l="-13333" r="-2222" b="-1463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3290422-8D11-49B8-BF3B-E510B53E5B84}"/>
                  </a:ext>
                </a:extLst>
              </p:cNvPr>
              <p:cNvSpPr txBox="1"/>
              <p:nvPr/>
            </p:nvSpPr>
            <p:spPr>
              <a:xfrm>
                <a:off x="8002004" y="4235880"/>
                <a:ext cx="2364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𝐶</m:t>
                          </m:r>
                        </m:sub>
                      </m:sSub>
                    </m:oMath>
                  </m:oMathPara>
                </a14:m>
                <a:endParaRPr lang="en-US" sz="1600" dirty="0" err="1">
                  <a:solidFill>
                    <a:schemeClr val="tx1"/>
                  </a:solidFill>
                </a:endParaRPr>
              </a:p>
            </p:txBody>
          </p:sp>
        </mc:Choice>
        <mc:Fallback xmlns="">
          <p:sp>
            <p:nvSpPr>
              <p:cNvPr id="58" name="TextBox 57">
                <a:extLst>
                  <a:ext uri="{FF2B5EF4-FFF2-40B4-BE49-F238E27FC236}">
                    <a16:creationId xmlns:a16="http://schemas.microsoft.com/office/drawing/2014/main" id="{73290422-8D11-49B8-BF3B-E510B53E5B84}"/>
                  </a:ext>
                </a:extLst>
              </p:cNvPr>
              <p:cNvSpPr txBox="1">
                <a:spLocks noRot="1" noChangeAspect="1" noMove="1" noResize="1" noEditPoints="1" noAdjustHandles="1" noChangeArrowheads="1" noChangeShapeType="1" noTextEdit="1"/>
              </p:cNvSpPr>
              <p:nvPr/>
            </p:nvSpPr>
            <p:spPr>
              <a:xfrm>
                <a:off x="8002004" y="4235880"/>
                <a:ext cx="236475" cy="246221"/>
              </a:xfrm>
              <a:prstGeom prst="rect">
                <a:avLst/>
              </a:prstGeom>
              <a:blipFill>
                <a:blip r:embed="rId15"/>
                <a:stretch>
                  <a:fillRect l="-18421" r="-5263" b="-17500"/>
                </a:stretch>
              </a:blipFill>
            </p:spPr>
            <p:txBody>
              <a:bodyPr/>
              <a:lstStyle/>
              <a:p>
                <a:r>
                  <a:rPr lang="hu-HU">
                    <a:noFill/>
                  </a:rPr>
                  <a:t> </a:t>
                </a:r>
              </a:p>
            </p:txBody>
          </p:sp>
        </mc:Fallback>
      </mc:AlternateContent>
      <p:sp>
        <p:nvSpPr>
          <p:cNvPr id="59" name="Rectangle 58">
            <a:extLst>
              <a:ext uri="{FF2B5EF4-FFF2-40B4-BE49-F238E27FC236}">
                <a16:creationId xmlns:a16="http://schemas.microsoft.com/office/drawing/2014/main" id="{5F388A4E-052D-48DD-A024-F84107C91CD2}"/>
              </a:ext>
            </a:extLst>
          </p:cNvPr>
          <p:cNvSpPr/>
          <p:nvPr/>
        </p:nvSpPr>
        <p:spPr>
          <a:xfrm>
            <a:off x="6102483" y="1506593"/>
            <a:ext cx="1896673" cy="369332"/>
          </a:xfrm>
          <a:prstGeom prst="rect">
            <a:avLst/>
          </a:prstGeom>
        </p:spPr>
        <p:txBody>
          <a:bodyPr wrap="none">
            <a:spAutoFit/>
          </a:bodyPr>
          <a:lstStyle/>
          <a:p>
            <a:r>
              <a:rPr lang="en-US" dirty="0"/>
              <a:t>CDS spread data</a:t>
            </a:r>
            <a:endParaRPr lang="hu-HU" dirty="0"/>
          </a:p>
        </p:txBody>
      </p:sp>
      <p:sp>
        <p:nvSpPr>
          <p:cNvPr id="60" name="Star: 5 Points 59">
            <a:extLst>
              <a:ext uri="{FF2B5EF4-FFF2-40B4-BE49-F238E27FC236}">
                <a16:creationId xmlns:a16="http://schemas.microsoft.com/office/drawing/2014/main" id="{277B2405-956A-4AC8-9C63-90B9A6054EBC}"/>
              </a:ext>
            </a:extLst>
          </p:cNvPr>
          <p:cNvSpPr/>
          <p:nvPr/>
        </p:nvSpPr>
        <p:spPr>
          <a:xfrm flipV="1">
            <a:off x="7561029" y="2723336"/>
            <a:ext cx="250908" cy="19585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tar: 5 Points 60">
            <a:extLst>
              <a:ext uri="{FF2B5EF4-FFF2-40B4-BE49-F238E27FC236}">
                <a16:creationId xmlns:a16="http://schemas.microsoft.com/office/drawing/2014/main" id="{8E4A72C4-A79D-435F-91ED-88CD5628DA66}"/>
              </a:ext>
            </a:extLst>
          </p:cNvPr>
          <p:cNvSpPr/>
          <p:nvPr/>
        </p:nvSpPr>
        <p:spPr>
          <a:xfrm flipV="1">
            <a:off x="6408641" y="3514539"/>
            <a:ext cx="250908" cy="19585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tar: 5 Points 61">
            <a:extLst>
              <a:ext uri="{FF2B5EF4-FFF2-40B4-BE49-F238E27FC236}">
                <a16:creationId xmlns:a16="http://schemas.microsoft.com/office/drawing/2014/main" id="{1CC66ECC-85D4-4819-A808-0BF3603034D1}"/>
              </a:ext>
            </a:extLst>
          </p:cNvPr>
          <p:cNvSpPr/>
          <p:nvPr/>
        </p:nvSpPr>
        <p:spPr>
          <a:xfrm flipV="1">
            <a:off x="6993234" y="2928409"/>
            <a:ext cx="250908" cy="19585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tar: 5 Points 62">
            <a:extLst>
              <a:ext uri="{FF2B5EF4-FFF2-40B4-BE49-F238E27FC236}">
                <a16:creationId xmlns:a16="http://schemas.microsoft.com/office/drawing/2014/main" id="{EDC2ACA8-BF55-447B-AB90-CED7AF3AA9E1}"/>
              </a:ext>
            </a:extLst>
          </p:cNvPr>
          <p:cNvSpPr/>
          <p:nvPr/>
        </p:nvSpPr>
        <p:spPr>
          <a:xfrm flipV="1">
            <a:off x="7982214" y="2616674"/>
            <a:ext cx="250908" cy="19585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F1B4F8C-7F85-4C72-A7AF-9906EE18AA43}"/>
                  </a:ext>
                </a:extLst>
              </p:cNvPr>
              <p:cNvSpPr txBox="1"/>
              <p:nvPr/>
            </p:nvSpPr>
            <p:spPr>
              <a:xfrm>
                <a:off x="8213504" y="2370743"/>
                <a:ext cx="2648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𝐶</m:t>
                          </m:r>
                        </m:sub>
                      </m:sSub>
                    </m:oMath>
                  </m:oMathPara>
                </a14:m>
                <a:endParaRPr lang="en-US" sz="1600" dirty="0" err="1">
                  <a:solidFill>
                    <a:schemeClr val="tx1"/>
                  </a:solidFill>
                </a:endParaRPr>
              </a:p>
            </p:txBody>
          </p:sp>
        </mc:Choice>
        <mc:Fallback xmlns="">
          <p:sp>
            <p:nvSpPr>
              <p:cNvPr id="64" name="TextBox 63">
                <a:extLst>
                  <a:ext uri="{FF2B5EF4-FFF2-40B4-BE49-F238E27FC236}">
                    <a16:creationId xmlns:a16="http://schemas.microsoft.com/office/drawing/2014/main" id="{2F1B4F8C-7F85-4C72-A7AF-9906EE18AA43}"/>
                  </a:ext>
                </a:extLst>
              </p:cNvPr>
              <p:cNvSpPr txBox="1">
                <a:spLocks noRot="1" noChangeAspect="1" noMove="1" noResize="1" noEditPoints="1" noAdjustHandles="1" noChangeArrowheads="1" noChangeShapeType="1" noTextEdit="1"/>
              </p:cNvSpPr>
              <p:nvPr/>
            </p:nvSpPr>
            <p:spPr>
              <a:xfrm>
                <a:off x="8213504" y="2370743"/>
                <a:ext cx="264816" cy="246221"/>
              </a:xfrm>
              <a:prstGeom prst="rect">
                <a:avLst/>
              </a:prstGeom>
              <a:blipFill>
                <a:blip r:embed="rId16"/>
                <a:stretch>
                  <a:fillRect l="-13636" b="-17500"/>
                </a:stretch>
              </a:blipFill>
            </p:spPr>
            <p:txBody>
              <a:bodyPr/>
              <a:lstStyle/>
              <a:p>
                <a:r>
                  <a:rPr lang="hu-HU">
                    <a:noFill/>
                  </a:rPr>
                  <a:t> </a:t>
                </a:r>
              </a:p>
            </p:txBody>
          </p:sp>
        </mc:Fallback>
      </mc:AlternateContent>
      <p:sp>
        <p:nvSpPr>
          <p:cNvPr id="65" name="Rectangle 64">
            <a:extLst>
              <a:ext uri="{FF2B5EF4-FFF2-40B4-BE49-F238E27FC236}">
                <a16:creationId xmlns:a16="http://schemas.microsoft.com/office/drawing/2014/main" id="{F7C93934-8CA2-4A69-9AF9-0F10510D1474}"/>
              </a:ext>
            </a:extLst>
          </p:cNvPr>
          <p:cNvSpPr/>
          <p:nvPr/>
        </p:nvSpPr>
        <p:spPr>
          <a:xfrm>
            <a:off x="2667965" y="5361828"/>
            <a:ext cx="3214341" cy="369332"/>
          </a:xfrm>
          <a:prstGeom prst="rect">
            <a:avLst/>
          </a:prstGeom>
          <a:ln w="28575">
            <a:solidFill>
              <a:schemeClr val="tx1"/>
            </a:solidFill>
          </a:ln>
        </p:spPr>
        <p:txBody>
          <a:bodyPr wrap="none">
            <a:spAutoFit/>
          </a:bodyPr>
          <a:lstStyle/>
          <a:p>
            <a:r>
              <a:rPr lang="en-US" dirty="0"/>
              <a:t>Comparison with market data</a:t>
            </a:r>
            <a:endParaRPr lang="hu-HU" dirty="0"/>
          </a:p>
        </p:txBody>
      </p:sp>
      <p:cxnSp>
        <p:nvCxnSpPr>
          <p:cNvPr id="66" name="Straight Arrow Connector 65">
            <a:extLst>
              <a:ext uri="{FF2B5EF4-FFF2-40B4-BE49-F238E27FC236}">
                <a16:creationId xmlns:a16="http://schemas.microsoft.com/office/drawing/2014/main" id="{C0F8B8B7-96AA-4A26-AE0B-0BB183E4D42D}"/>
              </a:ext>
            </a:extLst>
          </p:cNvPr>
          <p:cNvCxnSpPr>
            <a:cxnSpLocks/>
          </p:cNvCxnSpPr>
          <p:nvPr/>
        </p:nvCxnSpPr>
        <p:spPr>
          <a:xfrm flipV="1">
            <a:off x="1751014" y="4695235"/>
            <a:ext cx="844" cy="909736"/>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cxnSp>
        <p:nvCxnSpPr>
          <p:cNvPr id="67" name="Straight Arrow Connector 66">
            <a:extLst>
              <a:ext uri="{FF2B5EF4-FFF2-40B4-BE49-F238E27FC236}">
                <a16:creationId xmlns:a16="http://schemas.microsoft.com/office/drawing/2014/main" id="{333421D1-DD77-4B47-A768-2B9A91692D7A}"/>
              </a:ext>
            </a:extLst>
          </p:cNvPr>
          <p:cNvCxnSpPr>
            <a:cxnSpLocks/>
            <a:endCxn id="65" idx="3"/>
          </p:cNvCxnSpPr>
          <p:nvPr/>
        </p:nvCxnSpPr>
        <p:spPr>
          <a:xfrm flipH="1" flipV="1">
            <a:off x="5882306" y="5546494"/>
            <a:ext cx="1646638" cy="4676"/>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cxnSp>
        <p:nvCxnSpPr>
          <p:cNvPr id="70" name="Straight Arrow Connector 69">
            <a:extLst>
              <a:ext uri="{FF2B5EF4-FFF2-40B4-BE49-F238E27FC236}">
                <a16:creationId xmlns:a16="http://schemas.microsoft.com/office/drawing/2014/main" id="{AEFD6D0A-B814-4216-935F-AE4934DB9ADC}"/>
              </a:ext>
            </a:extLst>
          </p:cNvPr>
          <p:cNvCxnSpPr>
            <a:cxnSpLocks/>
          </p:cNvCxnSpPr>
          <p:nvPr/>
        </p:nvCxnSpPr>
        <p:spPr>
          <a:xfrm>
            <a:off x="7519422" y="4599709"/>
            <a:ext cx="0" cy="946785"/>
          </a:xfrm>
          <a:prstGeom prst="straightConnector1">
            <a:avLst/>
          </a:prstGeom>
          <a:ln w="76200">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4" name="Straight Arrow Connector 73">
            <a:extLst>
              <a:ext uri="{FF2B5EF4-FFF2-40B4-BE49-F238E27FC236}">
                <a16:creationId xmlns:a16="http://schemas.microsoft.com/office/drawing/2014/main" id="{4B4CC697-A952-40D1-91C2-0FC65D784C88}"/>
              </a:ext>
            </a:extLst>
          </p:cNvPr>
          <p:cNvCxnSpPr>
            <a:cxnSpLocks/>
            <a:stCxn id="65" idx="1"/>
          </p:cNvCxnSpPr>
          <p:nvPr/>
        </p:nvCxnSpPr>
        <p:spPr>
          <a:xfrm flipH="1">
            <a:off x="1751859" y="5546494"/>
            <a:ext cx="916106" cy="6363"/>
          </a:xfrm>
          <a:prstGeom prst="straightConnector1">
            <a:avLst/>
          </a:prstGeom>
          <a:ln w="76200">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5837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Agenda</a:t>
            </a:r>
            <a:endParaRPr lang="hu-HU" dirty="0"/>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hu-HU" smtClean="0"/>
              <a:pPr/>
              <a:t>2</a:t>
            </a:fld>
            <a:endParaRPr lang="hu-HU"/>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hu-HU" sz="800">
                <a:latin typeface="Arial" panose="020B0604020202020204" pitchFamily="34" charset="0"/>
                <a:cs typeface="Arial" panose="020B0604020202020204" pitchFamily="34" charset="0"/>
              </a:rPr>
              <a:t>Click to add footnotes or disclosures.</a:t>
            </a:r>
            <a:endParaRPr lang="hu-HU"/>
          </a:p>
        </p:txBody>
      </p:sp>
      <p:sp>
        <p:nvSpPr>
          <p:cNvPr id="6" name="Content Placeholder 1">
            <a:extLst>
              <a:ext uri="{FF2B5EF4-FFF2-40B4-BE49-F238E27FC236}">
                <a16:creationId xmlns:a16="http://schemas.microsoft.com/office/drawing/2014/main" id="{7057440B-B086-4051-B60B-986A3859E249}"/>
              </a:ext>
            </a:extLst>
          </p:cNvPr>
          <p:cNvSpPr txBox="1">
            <a:spLocks/>
          </p:cNvSpPr>
          <p:nvPr/>
        </p:nvSpPr>
        <p:spPr>
          <a:xfrm>
            <a:off x="0" y="1914722"/>
            <a:ext cx="9003153" cy="193172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7300" lvl="2" indent="-342900">
              <a:buFont typeface="+mj-lt"/>
              <a:buAutoNum type="arabicPeriod"/>
            </a:pPr>
            <a:r>
              <a:rPr lang="en-US" sz="2400" dirty="0"/>
              <a:t>What are Synthetic CDOs?</a:t>
            </a:r>
            <a:br>
              <a:rPr lang="hu-HU" sz="2400" dirty="0"/>
            </a:br>
            <a:endParaRPr lang="hu-HU" sz="2400" dirty="0"/>
          </a:p>
          <a:p>
            <a:pPr marL="1257300" lvl="2" indent="-342900">
              <a:buFont typeface="+mj-lt"/>
              <a:buAutoNum type="arabicPeriod"/>
            </a:pPr>
            <a:r>
              <a:rPr lang="en-US" sz="2400" dirty="0"/>
              <a:t>Development of the synthetic CDO market</a:t>
            </a:r>
            <a:br>
              <a:rPr lang="hu-HU" sz="2400" dirty="0"/>
            </a:br>
            <a:endParaRPr lang="hu-HU" sz="2400" dirty="0"/>
          </a:p>
          <a:p>
            <a:pPr marL="1257300" lvl="2" indent="-342900">
              <a:buFont typeface="+mj-lt"/>
              <a:buAutoNum type="arabicPeriod"/>
            </a:pPr>
            <a:r>
              <a:rPr lang="en-US" sz="2400" dirty="0"/>
              <a:t>Gaussian Copula: a simple way of modeling SCDOs</a:t>
            </a:r>
            <a:endParaRPr lang="hu-HU" sz="2400" dirty="0"/>
          </a:p>
        </p:txBody>
      </p:sp>
    </p:spTree>
    <p:extLst>
      <p:ext uri="{BB962C8B-B14F-4D97-AF65-F5344CB8AC3E}">
        <p14:creationId xmlns:p14="http://schemas.microsoft.com/office/powerpoint/2010/main" val="274802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Pricing a CDS contract in practice</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20</a:t>
            </a:fld>
            <a:endParaRPr lang="en-US"/>
          </a:p>
        </p:txBody>
      </p:sp>
      <p:sp>
        <p:nvSpPr>
          <p:cNvPr id="5" name="Text Placeholder 9">
            <a:extLst>
              <a:ext uri="{FF2B5EF4-FFF2-40B4-BE49-F238E27FC236}">
                <a16:creationId xmlns:a16="http://schemas.microsoft.com/office/drawing/2014/main" id="{5F7F7AF6-9B0E-45DF-9B32-E2AEF94E9B34}"/>
              </a:ext>
            </a:extLst>
          </p:cNvPr>
          <p:cNvSpPr>
            <a:spLocks noGrp="1"/>
          </p:cNvSpPr>
          <p:nvPr>
            <p:ph type="body" sz="quarter" idx="12" hasCustomPrompt="1"/>
          </p:nvPr>
        </p:nvSpPr>
        <p:spPr>
          <a:xfrm>
            <a:off x="1744663" y="6356350"/>
            <a:ext cx="5980176" cy="365125"/>
          </a:xfrm>
        </p:spPr>
        <p:txBody>
          <a:bodyPr anchor="ctr" anchorCtr="0">
            <a:noAutofit/>
          </a:bodyPr>
          <a:lstStyle>
            <a:lvl1pPr marL="0" indent="0">
              <a:buNone/>
              <a:defRPr sz="800">
                <a:latin typeface="Arial" panose="020B0604020202020204" pitchFamily="34" charset="0"/>
                <a:cs typeface="Arial" panose="020B0604020202020204" pitchFamily="34" charset="0"/>
              </a:defRPr>
            </a:lvl1pPr>
          </a:lstStyle>
          <a:p>
            <a:pPr lvl="0"/>
            <a:r>
              <a:rPr lang="en-US" sz="800">
                <a:latin typeface="Arial" panose="020B0604020202020204" pitchFamily="34" charset="0"/>
                <a:cs typeface="Arial" panose="020B0604020202020204" pitchFamily="34" charset="0"/>
              </a:rPr>
              <a:t>Click to add footnotes or disclosures.</a:t>
            </a:r>
            <a:endParaRPr lang="en-US"/>
          </a:p>
        </p:txBody>
      </p:sp>
      <p:sp>
        <p:nvSpPr>
          <p:cNvPr id="6" name="Content Placeholder 1">
            <a:extLst>
              <a:ext uri="{FF2B5EF4-FFF2-40B4-BE49-F238E27FC236}">
                <a16:creationId xmlns:a16="http://schemas.microsoft.com/office/drawing/2014/main" id="{7057440B-B086-4051-B60B-986A3859E249}"/>
              </a:ext>
            </a:extLst>
          </p:cNvPr>
          <p:cNvSpPr txBox="1">
            <a:spLocks/>
          </p:cNvSpPr>
          <p:nvPr/>
        </p:nvSpPr>
        <p:spPr>
          <a:xfrm>
            <a:off x="140847" y="910870"/>
            <a:ext cx="9003153" cy="493395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dirty="0"/>
          </a:p>
        </p:txBody>
      </p:sp>
      <p:graphicFrame>
        <p:nvGraphicFramePr>
          <p:cNvPr id="10" name="Content Placeholder 5">
            <a:extLst>
              <a:ext uri="{FF2B5EF4-FFF2-40B4-BE49-F238E27FC236}">
                <a16:creationId xmlns:a16="http://schemas.microsoft.com/office/drawing/2014/main" id="{7966D088-1E8B-4B61-A0A7-E994B829A516}"/>
              </a:ext>
            </a:extLst>
          </p:cNvPr>
          <p:cNvGraphicFramePr>
            <a:graphicFrameLocks/>
          </p:cNvGraphicFramePr>
          <p:nvPr>
            <p:extLst>
              <p:ext uri="{D42A27DB-BD31-4B8C-83A1-F6EECF244321}">
                <p14:modId xmlns:p14="http://schemas.microsoft.com/office/powerpoint/2010/main" val="4198943750"/>
              </p:ext>
            </p:extLst>
          </p:nvPr>
        </p:nvGraphicFramePr>
        <p:xfrm>
          <a:off x="610202" y="1550586"/>
          <a:ext cx="7901108" cy="3576549"/>
        </p:xfrm>
        <a:graphic>
          <a:graphicData uri="http://schemas.openxmlformats.org/drawingml/2006/table">
            <a:tbl>
              <a:tblPr/>
              <a:tblGrid>
                <a:gridCol w="626425">
                  <a:extLst>
                    <a:ext uri="{9D8B030D-6E8A-4147-A177-3AD203B41FA5}">
                      <a16:colId xmlns:a16="http://schemas.microsoft.com/office/drawing/2014/main" val="20000"/>
                    </a:ext>
                  </a:extLst>
                </a:gridCol>
                <a:gridCol w="729628">
                  <a:extLst>
                    <a:ext uri="{9D8B030D-6E8A-4147-A177-3AD203B41FA5}">
                      <a16:colId xmlns:a16="http://schemas.microsoft.com/office/drawing/2014/main" val="20001"/>
                    </a:ext>
                  </a:extLst>
                </a:gridCol>
                <a:gridCol w="741629">
                  <a:extLst>
                    <a:ext uri="{9D8B030D-6E8A-4147-A177-3AD203B41FA5}">
                      <a16:colId xmlns:a16="http://schemas.microsoft.com/office/drawing/2014/main" val="20002"/>
                    </a:ext>
                  </a:extLst>
                </a:gridCol>
                <a:gridCol w="633625">
                  <a:extLst>
                    <a:ext uri="{9D8B030D-6E8A-4147-A177-3AD203B41FA5}">
                      <a16:colId xmlns:a16="http://schemas.microsoft.com/office/drawing/2014/main" val="20003"/>
                    </a:ext>
                  </a:extLst>
                </a:gridCol>
                <a:gridCol w="770429">
                  <a:extLst>
                    <a:ext uri="{9D8B030D-6E8A-4147-A177-3AD203B41FA5}">
                      <a16:colId xmlns:a16="http://schemas.microsoft.com/office/drawing/2014/main" val="20004"/>
                    </a:ext>
                  </a:extLst>
                </a:gridCol>
                <a:gridCol w="604824">
                  <a:extLst>
                    <a:ext uri="{9D8B030D-6E8A-4147-A177-3AD203B41FA5}">
                      <a16:colId xmlns:a16="http://schemas.microsoft.com/office/drawing/2014/main" val="20005"/>
                    </a:ext>
                  </a:extLst>
                </a:gridCol>
                <a:gridCol w="1778469">
                  <a:extLst>
                    <a:ext uri="{9D8B030D-6E8A-4147-A177-3AD203B41FA5}">
                      <a16:colId xmlns:a16="http://schemas.microsoft.com/office/drawing/2014/main" val="20006"/>
                    </a:ext>
                  </a:extLst>
                </a:gridCol>
                <a:gridCol w="921637">
                  <a:extLst>
                    <a:ext uri="{9D8B030D-6E8A-4147-A177-3AD203B41FA5}">
                      <a16:colId xmlns:a16="http://schemas.microsoft.com/office/drawing/2014/main" val="20007"/>
                    </a:ext>
                  </a:extLst>
                </a:gridCol>
                <a:gridCol w="1094442">
                  <a:extLst>
                    <a:ext uri="{9D8B030D-6E8A-4147-A177-3AD203B41FA5}">
                      <a16:colId xmlns:a16="http://schemas.microsoft.com/office/drawing/2014/main" val="20008"/>
                    </a:ext>
                  </a:extLst>
                </a:gridCol>
              </a:tblGrid>
              <a:tr h="137307">
                <a:tc>
                  <a:txBody>
                    <a:bodyPr/>
                    <a:lstStyle/>
                    <a:p>
                      <a:pPr algn="ctr" fontAlgn="b"/>
                      <a:r>
                        <a:rPr lang="hu-HU" sz="700" b="1" i="0" u="none" strike="noStrike" dirty="0">
                          <a:solidFill>
                            <a:srgbClr val="000000"/>
                          </a:solidFill>
                          <a:effectLst/>
                          <a:latin typeface="Calibri"/>
                        </a:rPr>
                        <a:t>Default leg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hu-HU" sz="7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307">
                <a:tc>
                  <a:txBody>
                    <a:bodyPr/>
                    <a:lstStyle/>
                    <a:p>
                      <a:pPr algn="ctr" fontAlgn="b"/>
                      <a:r>
                        <a:rPr lang="hu-HU" sz="700" b="1" i="0" u="none" strike="noStrike">
                          <a:solidFill>
                            <a:srgbClr val="000000"/>
                          </a:solidFill>
                          <a:effectLst/>
                          <a:latin typeface="Calibri"/>
                        </a:rPr>
                        <a:t>source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scheduledDate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termToPayment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discount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discountAtTerm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paymentProbabilityAtTerm F(t)-F(t-1)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scheduledPayment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expectedPresentValue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0.999995556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1.38527E-05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1.38527E-05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0.000008312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20/12/2012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0.252054795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0.999066811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0.001273647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0.001259794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0.000755171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20/03/2013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0.498630137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0.998226997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0.002518035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0.001244389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0.000745310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20/06/2013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0.750684932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0.997346075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0.003788475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0.001270439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0.000760241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0.99642848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0.00635313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0.002564655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0.001533297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20/12/2013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1.252054795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0.995494447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0.008883413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0.002530283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0.001511330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20/03/2014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1.498630137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0.994508244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0.01411077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0.005227356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                    0.003119189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0770">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20/06/2014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1.750684932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0.993437509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0.019425795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0.005315025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0.003168087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307">
                <a:tc>
                  <a:txBody>
                    <a:bodyPr/>
                    <a:lstStyle/>
                    <a:p>
                      <a:pPr algn="ctr" fontAlgn="b"/>
                      <a:r>
                        <a:rPr lang="hu-HU" sz="700" b="0" i="0" u="none" strike="noStrike">
                          <a:solidFill>
                            <a:srgbClr val="000000"/>
                          </a:solidFill>
                          <a:effectLst/>
                          <a:latin typeface="Calibri"/>
                        </a:rPr>
                        <a:t>Default Loss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2.002739726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0.99225346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0.024712166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0.005286371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0.600000000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                    0.003147252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0770">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30770">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37307">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hu-HU" sz="7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37307">
                <a:tc>
                  <a:txBody>
                    <a:bodyPr/>
                    <a:lstStyle/>
                    <a:p>
                      <a:pPr algn="ctr" fontAlgn="b"/>
                      <a:r>
                        <a:rPr lang="hu-HU" sz="700" b="1" i="0" u="none" strike="noStrike">
                          <a:solidFill>
                            <a:srgbClr val="000000"/>
                          </a:solidFill>
                          <a:effectLst/>
                          <a:latin typeface="Calibri"/>
                        </a:rPr>
                        <a:t>Premium leg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hu-HU" sz="7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7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307">
                <a:tc>
                  <a:txBody>
                    <a:bodyPr/>
                    <a:lstStyle/>
                    <a:p>
                      <a:pPr algn="ctr" fontAlgn="b"/>
                      <a:r>
                        <a:rPr lang="hu-HU" sz="700" b="1" i="0" u="none" strike="noStrike">
                          <a:solidFill>
                            <a:srgbClr val="000000"/>
                          </a:solidFill>
                          <a:effectLst/>
                          <a:latin typeface="Calibri"/>
                        </a:rPr>
                        <a:t>source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scheduledDate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termToPayment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discount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discountAtTerm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PV01 segments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scheduledPayment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000000"/>
                          </a:solidFill>
                          <a:effectLst/>
                          <a:latin typeface="Calibri"/>
                        </a:rPr>
                        <a:t>expectedPresentValue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1" i="0" u="none" strike="noStrike">
                          <a:solidFill>
                            <a:srgbClr val="BFBFBF"/>
                          </a:solidFill>
                          <a:effectLst/>
                          <a:latin typeface="Calibri"/>
                        </a:rPr>
                        <a:t>20/06/2012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-0.249315068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1" i="0" u="none" strike="noStrike">
                          <a:solidFill>
                            <a:srgbClr val="BFBFBF"/>
                          </a:solidFill>
                          <a:effectLst/>
                          <a:latin typeface="Calibri"/>
                        </a:rPr>
                        <a:t>20/09/2012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0.002739726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0.999995556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1.38527E-05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0.252774276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BFBFBF"/>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1" i="0" u="none" strike="noStrike">
                          <a:solidFill>
                            <a:srgbClr val="BFBFBF"/>
                          </a:solidFill>
                          <a:effectLst/>
                          <a:latin typeface="Calibri"/>
                        </a:rPr>
                        <a:t>-0.002527732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0.999995556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1.38527E-05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0.002777759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-2.77775E-05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20/12/2012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0.252054795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0.999066811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0.001273647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0.252615019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-0.002523793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0770">
                <a:tc>
                  <a:txBody>
                    <a:bodyPr/>
                    <a:lstStyle/>
                    <a:p>
                      <a:pPr algn="ctr" fontAlgn="b"/>
                      <a:r>
                        <a:rPr lang="hu-HU" sz="700" b="0" i="0" u="none" strike="noStrike" dirty="0">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20/03/2013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0.498630137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0.998226997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0.002518035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0.249526007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-0.002490836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20/06/2013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0.750684932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0.997346075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0.003788475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0.254749689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-0.002540736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0.99642848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0.00635313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0.254259543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-0.002533515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20/12/2013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1.252054795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0.995494447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0.008883413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0.250851912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-0.002497217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20/03/2014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1.498630137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0.994508244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0.01411077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0.247125151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-0.00245768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0770">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20/06/2014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1.750684932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0.993437509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0.019425795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0.251269716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-0.002496208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7307">
                <a:tc>
                  <a:txBody>
                    <a:bodyPr/>
                    <a:lstStyle/>
                    <a:p>
                      <a:pPr algn="ctr" fontAlgn="b"/>
                      <a:r>
                        <a:rPr lang="hu-HU" sz="700" b="0" i="0" u="none" strike="noStrike">
                          <a:solidFill>
                            <a:srgbClr val="000000"/>
                          </a:solidFill>
                          <a:effectLst/>
                          <a:latin typeface="Calibri"/>
                        </a:rPr>
                        <a:t>Premium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700" b="0" i="0" u="none" strike="noStrike">
                          <a:solidFill>
                            <a:srgbClr val="000000"/>
                          </a:solidFill>
                          <a:effectLst/>
                          <a:latin typeface="Calibri"/>
                        </a:rPr>
                        <a:t>20/09/2014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2.002739726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0.99225346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0.024712166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0.249915097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a:solidFill>
                            <a:srgbClr val="000000"/>
                          </a:solidFill>
                          <a:effectLst/>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700" b="0" i="0" u="none" strike="noStrike" dirty="0">
                          <a:solidFill>
                            <a:srgbClr val="000000"/>
                          </a:solidFill>
                          <a:effectLst/>
                          <a:latin typeface="Calibri"/>
                        </a:rPr>
                        <a:t>-0.002479791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16" name="Rectangle 15">
            <a:extLst>
              <a:ext uri="{FF2B5EF4-FFF2-40B4-BE49-F238E27FC236}">
                <a16:creationId xmlns:a16="http://schemas.microsoft.com/office/drawing/2014/main" id="{18846D32-6F12-4FEE-B805-DCF375A1E8BC}"/>
              </a:ext>
            </a:extLst>
          </p:cNvPr>
          <p:cNvSpPr/>
          <p:nvPr/>
        </p:nvSpPr>
        <p:spPr>
          <a:xfrm>
            <a:off x="5922589" y="1046306"/>
            <a:ext cx="2323072" cy="369332"/>
          </a:xfrm>
          <a:prstGeom prst="rect">
            <a:avLst/>
          </a:prstGeom>
        </p:spPr>
        <p:txBody>
          <a:bodyPr wrap="none">
            <a:spAutoFit/>
          </a:bodyPr>
          <a:lstStyle/>
          <a:p>
            <a:r>
              <a:rPr lang="en-US" dirty="0">
                <a:solidFill>
                  <a:schemeClr val="accent3"/>
                </a:solidFill>
              </a:rPr>
              <a:t>“Loss Given Default”</a:t>
            </a:r>
            <a:r>
              <a:rPr lang="hu-HU" dirty="0">
                <a:solidFill>
                  <a:schemeClr val="accent3"/>
                </a:solidFill>
              </a:rPr>
              <a:t> </a:t>
            </a:r>
          </a:p>
        </p:txBody>
      </p:sp>
      <p:cxnSp>
        <p:nvCxnSpPr>
          <p:cNvPr id="18" name="Straight Arrow Connector 17">
            <a:extLst>
              <a:ext uri="{FF2B5EF4-FFF2-40B4-BE49-F238E27FC236}">
                <a16:creationId xmlns:a16="http://schemas.microsoft.com/office/drawing/2014/main" id="{CF994731-01A8-4CED-851C-626790C2F5A9}"/>
              </a:ext>
            </a:extLst>
          </p:cNvPr>
          <p:cNvCxnSpPr/>
          <p:nvPr/>
        </p:nvCxnSpPr>
        <p:spPr>
          <a:xfrm>
            <a:off x="6973455" y="1390749"/>
            <a:ext cx="0" cy="2503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ADE4F1A2-DC06-41F0-99D0-B751F162C2E8}"/>
              </a:ext>
            </a:extLst>
          </p:cNvPr>
          <p:cNvSpPr/>
          <p:nvPr/>
        </p:nvSpPr>
        <p:spPr>
          <a:xfrm>
            <a:off x="7169502" y="5231584"/>
            <a:ext cx="1202573" cy="369332"/>
          </a:xfrm>
          <a:prstGeom prst="rect">
            <a:avLst/>
          </a:prstGeom>
        </p:spPr>
        <p:txBody>
          <a:bodyPr wrap="none">
            <a:spAutoFit/>
          </a:bodyPr>
          <a:lstStyle/>
          <a:p>
            <a:r>
              <a:rPr lang="en-US" dirty="0">
                <a:solidFill>
                  <a:schemeClr val="accent3"/>
                </a:solidFill>
              </a:rPr>
              <a:t>“Coupon”</a:t>
            </a:r>
            <a:r>
              <a:rPr lang="hu-HU" dirty="0">
                <a:solidFill>
                  <a:schemeClr val="accent3"/>
                </a:solidFill>
              </a:rPr>
              <a:t> </a:t>
            </a:r>
          </a:p>
        </p:txBody>
      </p:sp>
      <p:cxnSp>
        <p:nvCxnSpPr>
          <p:cNvPr id="20" name="Straight Arrow Connector 19">
            <a:extLst>
              <a:ext uri="{FF2B5EF4-FFF2-40B4-BE49-F238E27FC236}">
                <a16:creationId xmlns:a16="http://schemas.microsoft.com/office/drawing/2014/main" id="{67F76659-9F5C-4E82-92B4-5543F9F13447}"/>
              </a:ext>
            </a:extLst>
          </p:cNvPr>
          <p:cNvCxnSpPr>
            <a:cxnSpLocks/>
            <a:stCxn id="19" idx="1"/>
          </p:cNvCxnSpPr>
          <p:nvPr/>
        </p:nvCxnSpPr>
        <p:spPr>
          <a:xfrm flipH="1" flipV="1">
            <a:off x="6973456" y="5226014"/>
            <a:ext cx="196046" cy="1902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3" name="Rectangle 22">
            <a:extLst>
              <a:ext uri="{FF2B5EF4-FFF2-40B4-BE49-F238E27FC236}">
                <a16:creationId xmlns:a16="http://schemas.microsoft.com/office/drawing/2014/main" id="{753CCA43-351F-4E67-BBBB-935234BBAB00}"/>
              </a:ext>
            </a:extLst>
          </p:cNvPr>
          <p:cNvSpPr/>
          <p:nvPr/>
        </p:nvSpPr>
        <p:spPr>
          <a:xfrm>
            <a:off x="2279311" y="1002822"/>
            <a:ext cx="3180679" cy="369332"/>
          </a:xfrm>
          <a:prstGeom prst="rect">
            <a:avLst/>
          </a:prstGeom>
        </p:spPr>
        <p:txBody>
          <a:bodyPr wrap="none">
            <a:spAutoFit/>
          </a:bodyPr>
          <a:lstStyle/>
          <a:p>
            <a:r>
              <a:rPr lang="en-US" dirty="0">
                <a:solidFill>
                  <a:schemeClr val="accent3"/>
                </a:solidFill>
              </a:rPr>
              <a:t>Present value of a unit payoff</a:t>
            </a:r>
            <a:endParaRPr lang="hu-HU" dirty="0">
              <a:solidFill>
                <a:schemeClr val="accent3"/>
              </a:solidFill>
            </a:endParaRPr>
          </a:p>
        </p:txBody>
      </p:sp>
      <p:cxnSp>
        <p:nvCxnSpPr>
          <p:cNvPr id="24" name="Straight Arrow Connector 23">
            <a:extLst>
              <a:ext uri="{FF2B5EF4-FFF2-40B4-BE49-F238E27FC236}">
                <a16:creationId xmlns:a16="http://schemas.microsoft.com/office/drawing/2014/main" id="{58946DEE-D5A3-4AB8-961C-FDC55C07084E}"/>
              </a:ext>
            </a:extLst>
          </p:cNvPr>
          <p:cNvCxnSpPr/>
          <p:nvPr/>
        </p:nvCxnSpPr>
        <p:spPr>
          <a:xfrm>
            <a:off x="3681159" y="1357623"/>
            <a:ext cx="0" cy="2503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6CDD56FF-DB5C-4233-A6A6-E13273CC7792}"/>
                  </a:ext>
                </a:extLst>
              </p:cNvPr>
              <p:cNvSpPr/>
              <p:nvPr/>
            </p:nvSpPr>
            <p:spPr>
              <a:xfrm>
                <a:off x="767118" y="5532212"/>
                <a:ext cx="6871112"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𝑃𝑉</m:t>
                      </m:r>
                      <m:r>
                        <a:rPr lang="en-US" sz="1600" i="1">
                          <a:latin typeface="Cambria Math" panose="02040503050406030204" pitchFamily="18" charset="0"/>
                        </a:rPr>
                        <m:t>=</m:t>
                      </m:r>
                      <m:r>
                        <a:rPr lang="en-US" sz="1600" b="0" i="1" smtClean="0">
                          <a:latin typeface="Cambria Math" panose="02040503050406030204" pitchFamily="18" charset="0"/>
                        </a:rPr>
                        <m:t>𝐿𝐺𝐷</m:t>
                      </m:r>
                      <m:r>
                        <a:rPr lang="en-US" sz="1600" b="0" i="1" smtClean="0">
                          <a:latin typeface="Cambria Math" panose="02040503050406030204" pitchFamily="18" charset="0"/>
                        </a:rPr>
                        <m:t>×</m:t>
                      </m:r>
                      <m:nary>
                        <m:naryPr>
                          <m:chr m:val="∑"/>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r>
                            <a:rPr lang="en-US" sz="1600" i="1">
                              <a:latin typeface="Cambria Math" panose="02040503050406030204" pitchFamily="18" charset="0"/>
                            </a:rPr>
                            <m:t>𝐷</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sub>
                              </m:sSub>
                            </m:e>
                          </m:d>
                          <m:d>
                            <m:dPr>
                              <m:ctrlPr>
                                <a:rPr lang="en-US" sz="1600" i="1">
                                  <a:latin typeface="Cambria Math" panose="02040503050406030204" pitchFamily="18" charset="0"/>
                                </a:rPr>
                              </m:ctrlPr>
                            </m:dPr>
                            <m:e>
                              <m:r>
                                <a:rPr lang="en-US" sz="1600" i="1">
                                  <a:latin typeface="Cambria Math" panose="02040503050406030204" pitchFamily="18" charset="0"/>
                                </a:rPr>
                                <m:t>𝐹</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𝑡</m:t>
                                      </m:r>
                                    </m:e>
                                    <m:sub>
                                      <m:r>
                                        <a:rPr lang="en-US" sz="1600" i="1">
                                          <a:latin typeface="Cambria Math" panose="02040503050406030204" pitchFamily="18" charset="0"/>
                                        </a:rPr>
                                        <m:t>𝑖</m:t>
                                      </m:r>
                                    </m:sub>
                                  </m:sSub>
                                </m:e>
                              </m:d>
                              <m:r>
                                <a:rPr lang="en-US" sz="1600" i="1">
                                  <a:latin typeface="Cambria Math" panose="02040503050406030204" pitchFamily="18" charset="0"/>
                                </a:rPr>
                                <m:t>−</m:t>
                              </m:r>
                              <m:r>
                                <a:rPr lang="en-US" sz="1600" i="1">
                                  <a:latin typeface="Cambria Math" panose="02040503050406030204" pitchFamily="18" charset="0"/>
                                </a:rPr>
                                <m:t>𝐹</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𝑡</m:t>
                                      </m:r>
                                    </m:e>
                                    <m:sub>
                                      <m:r>
                                        <a:rPr lang="en-US" sz="1600" i="1">
                                          <a:latin typeface="Cambria Math" panose="02040503050406030204" pitchFamily="18" charset="0"/>
                                        </a:rPr>
                                        <m:t>𝑖</m:t>
                                      </m:r>
                                      <m:r>
                                        <a:rPr lang="en-US" sz="1600" i="1">
                                          <a:latin typeface="Cambria Math" panose="02040503050406030204" pitchFamily="18" charset="0"/>
                                        </a:rPr>
                                        <m:t>−1</m:t>
                                      </m:r>
                                    </m:sub>
                                  </m:sSub>
                                </m:e>
                              </m:d>
                            </m:e>
                          </m:d>
                        </m:e>
                      </m:nary>
                      <m:r>
                        <a:rPr lang="en-US" sz="1600" b="0" i="1" smtClean="0">
                          <a:latin typeface="Cambria Math" panose="02040503050406030204" pitchFamily="18" charset="0"/>
                        </a:rPr>
                        <m:t>−</m:t>
                      </m:r>
                      <m:r>
                        <a:rPr lang="en-US" sz="1600" b="0" i="1" smtClean="0">
                          <a:latin typeface="Cambria Math" panose="02040503050406030204" pitchFamily="18" charset="0"/>
                        </a:rPr>
                        <m:t>𝐶</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r>
                            <a:rPr lang="en-US" sz="1600" i="1">
                              <a:latin typeface="Cambria Math" panose="02040503050406030204" pitchFamily="18" charset="0"/>
                            </a:rPr>
                            <m:t>𝐷</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sub>
                              </m:sSub>
                            </m:e>
                          </m:d>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𝐹</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sub>
                                  </m:sSub>
                                </m:e>
                              </m:d>
                            </m:e>
                          </m:d>
                        </m:e>
                      </m:nary>
                    </m:oMath>
                  </m:oMathPara>
                </a14:m>
                <a:endParaRPr lang="hu-HU" sz="1600" dirty="0">
                  <a:solidFill>
                    <a:schemeClr val="accent3"/>
                  </a:solidFill>
                </a:endParaRPr>
              </a:p>
            </p:txBody>
          </p:sp>
        </mc:Choice>
        <mc:Fallback xmlns="">
          <p:sp>
            <p:nvSpPr>
              <p:cNvPr id="25" name="Rectangle 24">
                <a:extLst>
                  <a:ext uri="{FF2B5EF4-FFF2-40B4-BE49-F238E27FC236}">
                    <a16:creationId xmlns:a16="http://schemas.microsoft.com/office/drawing/2014/main" id="{6CDD56FF-DB5C-4233-A6A6-E13273CC7792}"/>
                  </a:ext>
                </a:extLst>
              </p:cNvPr>
              <p:cNvSpPr>
                <a:spLocks noRot="1" noChangeAspect="1" noMove="1" noResize="1" noEditPoints="1" noAdjustHandles="1" noChangeArrowheads="1" noChangeShapeType="1" noTextEdit="1"/>
              </p:cNvSpPr>
              <p:nvPr/>
            </p:nvSpPr>
            <p:spPr>
              <a:xfrm>
                <a:off x="767118" y="5532212"/>
                <a:ext cx="6871112" cy="764505"/>
              </a:xfrm>
              <a:prstGeom prst="rect">
                <a:avLst/>
              </a:prstGeom>
              <a:blipFill>
                <a:blip r:embed="rId2"/>
                <a:stretch>
                  <a:fillRect/>
                </a:stretch>
              </a:blipFill>
            </p:spPr>
            <p:txBody>
              <a:bodyPr/>
              <a:lstStyle/>
              <a:p>
                <a:r>
                  <a:rPr lang="hu-HU">
                    <a:noFill/>
                  </a:rPr>
                  <a:t> </a:t>
                </a:r>
              </a:p>
            </p:txBody>
          </p:sp>
        </mc:Fallback>
      </mc:AlternateContent>
      <p:cxnSp>
        <p:nvCxnSpPr>
          <p:cNvPr id="32" name="Straight Connector 31">
            <a:extLst>
              <a:ext uri="{FF2B5EF4-FFF2-40B4-BE49-F238E27FC236}">
                <a16:creationId xmlns:a16="http://schemas.microsoft.com/office/drawing/2014/main" id="{CEF6E5D6-1BF3-40AF-943E-85901F36EF65}"/>
              </a:ext>
            </a:extLst>
          </p:cNvPr>
          <p:cNvCxnSpPr/>
          <p:nvPr/>
        </p:nvCxnSpPr>
        <p:spPr>
          <a:xfrm>
            <a:off x="295564" y="2290618"/>
            <a:ext cx="0" cy="3623846"/>
          </a:xfrm>
          <a:prstGeom prst="line">
            <a:avLst/>
          </a:prstGeom>
        </p:spPr>
        <p:style>
          <a:lnRef idx="3">
            <a:schemeClr val="accent4"/>
          </a:lnRef>
          <a:fillRef idx="0">
            <a:schemeClr val="accent4"/>
          </a:fillRef>
          <a:effectRef idx="2">
            <a:schemeClr val="accent4"/>
          </a:effectRef>
          <a:fontRef idx="minor">
            <a:schemeClr val="tx1"/>
          </a:fontRef>
        </p:style>
      </p:cxnSp>
      <p:cxnSp>
        <p:nvCxnSpPr>
          <p:cNvPr id="34" name="Straight Arrow Connector 33">
            <a:extLst>
              <a:ext uri="{FF2B5EF4-FFF2-40B4-BE49-F238E27FC236}">
                <a16:creationId xmlns:a16="http://schemas.microsoft.com/office/drawing/2014/main" id="{C3B5D7CE-ABE5-43AB-AFC6-A2EB7E4DE9BB}"/>
              </a:ext>
            </a:extLst>
          </p:cNvPr>
          <p:cNvCxnSpPr>
            <a:endCxn id="25" idx="1"/>
          </p:cNvCxnSpPr>
          <p:nvPr/>
        </p:nvCxnSpPr>
        <p:spPr>
          <a:xfrm>
            <a:off x="295564" y="5914464"/>
            <a:ext cx="471554"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6" name="Straight Connector 35">
            <a:extLst>
              <a:ext uri="{FF2B5EF4-FFF2-40B4-BE49-F238E27FC236}">
                <a16:creationId xmlns:a16="http://schemas.microsoft.com/office/drawing/2014/main" id="{3573C27B-7E2A-4776-8621-F3EA052DF406}"/>
              </a:ext>
            </a:extLst>
          </p:cNvPr>
          <p:cNvCxnSpPr/>
          <p:nvPr/>
        </p:nvCxnSpPr>
        <p:spPr>
          <a:xfrm flipH="1">
            <a:off x="295564" y="4257964"/>
            <a:ext cx="15471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7" name="Straight Connector 36">
            <a:extLst>
              <a:ext uri="{FF2B5EF4-FFF2-40B4-BE49-F238E27FC236}">
                <a16:creationId xmlns:a16="http://schemas.microsoft.com/office/drawing/2014/main" id="{26DDBB35-F428-489C-904A-F016DB697726}"/>
              </a:ext>
            </a:extLst>
          </p:cNvPr>
          <p:cNvCxnSpPr/>
          <p:nvPr/>
        </p:nvCxnSpPr>
        <p:spPr>
          <a:xfrm flipH="1">
            <a:off x="295564" y="2290618"/>
            <a:ext cx="154718" cy="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6A9C7D8-84C0-49E7-BB3B-A546035C735E}"/>
                  </a:ext>
                </a:extLst>
              </p:cNvPr>
              <p:cNvSpPr/>
              <p:nvPr/>
            </p:nvSpPr>
            <p:spPr>
              <a:xfrm>
                <a:off x="3644235" y="1295078"/>
                <a:ext cx="9471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oMath>
                  </m:oMathPara>
                </a14:m>
                <a:endParaRPr lang="hu-HU" dirty="0"/>
              </a:p>
            </p:txBody>
          </p:sp>
        </mc:Choice>
        <mc:Fallback xmlns="">
          <p:sp>
            <p:nvSpPr>
              <p:cNvPr id="38" name="Rectangle 37">
                <a:extLst>
                  <a:ext uri="{FF2B5EF4-FFF2-40B4-BE49-F238E27FC236}">
                    <a16:creationId xmlns:a16="http://schemas.microsoft.com/office/drawing/2014/main" id="{66A9C7D8-84C0-49E7-BB3B-A546035C735E}"/>
                  </a:ext>
                </a:extLst>
              </p:cNvPr>
              <p:cNvSpPr>
                <a:spLocks noRot="1" noChangeAspect="1" noMove="1" noResize="1" noEditPoints="1" noAdjustHandles="1" noChangeArrowheads="1" noChangeShapeType="1" noTextEdit="1"/>
              </p:cNvSpPr>
              <p:nvPr/>
            </p:nvSpPr>
            <p:spPr>
              <a:xfrm>
                <a:off x="3644235" y="1295078"/>
                <a:ext cx="947182" cy="369332"/>
              </a:xfrm>
              <a:prstGeom prst="rect">
                <a:avLst/>
              </a:prstGeom>
              <a:blipFill>
                <a:blip r:embed="rId3"/>
                <a:stretch>
                  <a:fillRect b="-163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6DE8124-097E-4D9F-B2F5-8D924642FEDB}"/>
                  </a:ext>
                </a:extLst>
              </p:cNvPr>
              <p:cNvSpPr/>
              <p:nvPr/>
            </p:nvSpPr>
            <p:spPr>
              <a:xfrm>
                <a:off x="7021830" y="1304044"/>
                <a:ext cx="6787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𝐿𝐺𝐷</m:t>
                      </m:r>
                    </m:oMath>
                  </m:oMathPara>
                </a14:m>
                <a:endParaRPr lang="hu-HU" dirty="0"/>
              </a:p>
            </p:txBody>
          </p:sp>
        </mc:Choice>
        <mc:Fallback xmlns="">
          <p:sp>
            <p:nvSpPr>
              <p:cNvPr id="39" name="Rectangle 38">
                <a:extLst>
                  <a:ext uri="{FF2B5EF4-FFF2-40B4-BE49-F238E27FC236}">
                    <a16:creationId xmlns:a16="http://schemas.microsoft.com/office/drawing/2014/main" id="{06DE8124-097E-4D9F-B2F5-8D924642FEDB}"/>
                  </a:ext>
                </a:extLst>
              </p:cNvPr>
              <p:cNvSpPr>
                <a:spLocks noRot="1" noChangeAspect="1" noMove="1" noResize="1" noEditPoints="1" noAdjustHandles="1" noChangeArrowheads="1" noChangeShapeType="1" noTextEdit="1"/>
              </p:cNvSpPr>
              <p:nvPr/>
            </p:nvSpPr>
            <p:spPr>
              <a:xfrm>
                <a:off x="7021830" y="1304044"/>
                <a:ext cx="678711" cy="369332"/>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090707C8-38DD-4950-9B14-3E801FA98A44}"/>
                  </a:ext>
                </a:extLst>
              </p:cNvPr>
              <p:cNvSpPr/>
              <p:nvPr/>
            </p:nvSpPr>
            <p:spPr>
              <a:xfrm>
                <a:off x="8245661" y="5254917"/>
                <a:ext cx="390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oMath>
                  </m:oMathPara>
                </a14:m>
                <a:endParaRPr lang="hu-HU" dirty="0"/>
              </a:p>
            </p:txBody>
          </p:sp>
        </mc:Choice>
        <mc:Fallback xmlns="">
          <p:sp>
            <p:nvSpPr>
              <p:cNvPr id="40" name="Rectangle 39">
                <a:extLst>
                  <a:ext uri="{FF2B5EF4-FFF2-40B4-BE49-F238E27FC236}">
                    <a16:creationId xmlns:a16="http://schemas.microsoft.com/office/drawing/2014/main" id="{090707C8-38DD-4950-9B14-3E801FA98A44}"/>
                  </a:ext>
                </a:extLst>
              </p:cNvPr>
              <p:cNvSpPr>
                <a:spLocks noRot="1" noChangeAspect="1" noMove="1" noResize="1" noEditPoints="1" noAdjustHandles="1" noChangeArrowheads="1" noChangeShapeType="1" noTextEdit="1"/>
              </p:cNvSpPr>
              <p:nvPr/>
            </p:nvSpPr>
            <p:spPr>
              <a:xfrm>
                <a:off x="8245661" y="5254917"/>
                <a:ext cx="390363" cy="369332"/>
              </a:xfrm>
              <a:prstGeom prst="rect">
                <a:avLst/>
              </a:prstGeom>
              <a:blipFill>
                <a:blip r:embed="rId5"/>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FC7D88AE-11A4-4D47-A5EF-E0CA34ACDEAD}"/>
              </a:ext>
            </a:extLst>
          </p:cNvPr>
          <p:cNvSpPr/>
          <p:nvPr/>
        </p:nvSpPr>
        <p:spPr>
          <a:xfrm>
            <a:off x="1744663" y="5266406"/>
            <a:ext cx="3567002" cy="369332"/>
          </a:xfrm>
          <a:prstGeom prst="rect">
            <a:avLst/>
          </a:prstGeom>
        </p:spPr>
        <p:txBody>
          <a:bodyPr wrap="none">
            <a:spAutoFit/>
          </a:bodyPr>
          <a:lstStyle/>
          <a:p>
            <a:r>
              <a:rPr lang="en-US" dirty="0">
                <a:solidFill>
                  <a:schemeClr val="accent3"/>
                </a:solidFill>
              </a:rPr>
              <a:t>Default prob. up to a certain time</a:t>
            </a:r>
            <a:endParaRPr lang="hu-HU" dirty="0">
              <a:solidFill>
                <a:schemeClr val="accent3"/>
              </a:solidFill>
            </a:endParaRP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2C449816-A615-4BBA-8A7A-80366041A0BD}"/>
                  </a:ext>
                </a:extLst>
              </p:cNvPr>
              <p:cNvSpPr/>
              <p:nvPr/>
            </p:nvSpPr>
            <p:spPr>
              <a:xfrm>
                <a:off x="5182413" y="5161282"/>
                <a:ext cx="930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𝑡</m:t>
                              </m:r>
                            </m:e>
                            <m:sub>
                              <m:r>
                                <a:rPr lang="en-US" i="1">
                                  <a:latin typeface="Cambria Math" panose="02040503050406030204" pitchFamily="18" charset="0"/>
                                </a:rPr>
                                <m:t>𝑖</m:t>
                              </m:r>
                            </m:sub>
                          </m:sSub>
                        </m:e>
                      </m:d>
                    </m:oMath>
                  </m:oMathPara>
                </a14:m>
                <a:endParaRPr lang="hu-HU" dirty="0"/>
              </a:p>
            </p:txBody>
          </p:sp>
        </mc:Choice>
        <mc:Fallback xmlns="">
          <p:sp>
            <p:nvSpPr>
              <p:cNvPr id="42" name="Rectangle 41">
                <a:extLst>
                  <a:ext uri="{FF2B5EF4-FFF2-40B4-BE49-F238E27FC236}">
                    <a16:creationId xmlns:a16="http://schemas.microsoft.com/office/drawing/2014/main" id="{2C449816-A615-4BBA-8A7A-80366041A0BD}"/>
                  </a:ext>
                </a:extLst>
              </p:cNvPr>
              <p:cNvSpPr>
                <a:spLocks noRot="1" noChangeAspect="1" noMove="1" noResize="1" noEditPoints="1" noAdjustHandles="1" noChangeArrowheads="1" noChangeShapeType="1" noTextEdit="1"/>
              </p:cNvSpPr>
              <p:nvPr/>
            </p:nvSpPr>
            <p:spPr>
              <a:xfrm>
                <a:off x="5182413" y="5161282"/>
                <a:ext cx="930255" cy="369332"/>
              </a:xfrm>
              <a:prstGeom prst="rect">
                <a:avLst/>
              </a:prstGeom>
              <a:blipFill>
                <a:blip r:embed="rId6"/>
                <a:stretch>
                  <a:fillRect b="-3333"/>
                </a:stretch>
              </a:blipFill>
            </p:spPr>
            <p:txBody>
              <a:bodyPr/>
              <a:lstStyle/>
              <a:p>
                <a:r>
                  <a:rPr lang="hu-HU">
                    <a:noFill/>
                  </a:rPr>
                  <a:t> </a:t>
                </a:r>
              </a:p>
            </p:txBody>
          </p:sp>
        </mc:Fallback>
      </mc:AlternateContent>
      <p:cxnSp>
        <p:nvCxnSpPr>
          <p:cNvPr id="43" name="Straight Arrow Connector 42">
            <a:extLst>
              <a:ext uri="{FF2B5EF4-FFF2-40B4-BE49-F238E27FC236}">
                <a16:creationId xmlns:a16="http://schemas.microsoft.com/office/drawing/2014/main" id="{1357F435-7217-4C07-967B-C55A800A4F9B}"/>
              </a:ext>
            </a:extLst>
          </p:cNvPr>
          <p:cNvCxnSpPr>
            <a:cxnSpLocks/>
          </p:cNvCxnSpPr>
          <p:nvPr/>
        </p:nvCxnSpPr>
        <p:spPr>
          <a:xfrm flipV="1">
            <a:off x="3961588" y="5181329"/>
            <a:ext cx="360037" cy="9180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9095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5362-17BC-4225-9150-2D2B53ED63C3}"/>
              </a:ext>
            </a:extLst>
          </p:cNvPr>
          <p:cNvSpPr>
            <a:spLocks noGrp="1"/>
          </p:cNvSpPr>
          <p:nvPr>
            <p:ph type="ctrTitle"/>
          </p:nvPr>
        </p:nvSpPr>
        <p:spPr/>
        <p:txBody>
          <a:bodyPr/>
          <a:lstStyle/>
          <a:p>
            <a:r>
              <a:rPr lang="en-US" dirty="0"/>
              <a:t>Modeling Synthetic CDOs II.</a:t>
            </a:r>
          </a:p>
        </p:txBody>
      </p:sp>
      <p:sp>
        <p:nvSpPr>
          <p:cNvPr id="3" name="Subtitle 2">
            <a:extLst>
              <a:ext uri="{FF2B5EF4-FFF2-40B4-BE49-F238E27FC236}">
                <a16:creationId xmlns:a16="http://schemas.microsoft.com/office/drawing/2014/main" id="{14BC9992-5BDD-47B4-BAA6-FE4882279F19}"/>
              </a:ext>
            </a:extLst>
          </p:cNvPr>
          <p:cNvSpPr>
            <a:spLocks noGrp="1"/>
          </p:cNvSpPr>
          <p:nvPr>
            <p:ph type="subTitle" idx="1"/>
          </p:nvPr>
        </p:nvSpPr>
        <p:spPr/>
        <p:txBody>
          <a:bodyPr/>
          <a:lstStyle/>
          <a:p>
            <a:r>
              <a:rPr lang="en-US" dirty="0"/>
              <a:t>The Gaussian copula</a:t>
            </a:r>
          </a:p>
        </p:txBody>
      </p:sp>
      <p:sp>
        <p:nvSpPr>
          <p:cNvPr id="4" name="Slide Number Placeholder 3">
            <a:extLst>
              <a:ext uri="{FF2B5EF4-FFF2-40B4-BE49-F238E27FC236}">
                <a16:creationId xmlns:a16="http://schemas.microsoft.com/office/drawing/2014/main" id="{59B4EA0E-4626-4118-92B7-4E35D43ED2DE}"/>
              </a:ext>
            </a:extLst>
          </p:cNvPr>
          <p:cNvSpPr>
            <a:spLocks noGrp="1"/>
          </p:cNvSpPr>
          <p:nvPr>
            <p:ph type="sldNum" sz="quarter" idx="10"/>
          </p:nvPr>
        </p:nvSpPr>
        <p:spPr/>
        <p:txBody>
          <a:bodyPr/>
          <a:lstStyle/>
          <a:p>
            <a:fld id="{4A4E6941-D49D-42D6-A3A8-0A050484FA74}" type="slidenum">
              <a:rPr lang="en-US" smtClean="0"/>
              <a:pPr/>
              <a:t>21</a:t>
            </a:fld>
            <a:endParaRPr lang="en-US"/>
          </a:p>
        </p:txBody>
      </p:sp>
    </p:spTree>
    <p:extLst>
      <p:ext uri="{BB962C8B-B14F-4D97-AF65-F5344CB8AC3E}">
        <p14:creationId xmlns:p14="http://schemas.microsoft.com/office/powerpoint/2010/main" val="42331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4DDBAC58-BE00-4A4B-BD74-BADF0EA3C7D8}"/>
              </a:ext>
            </a:extLst>
          </p:cNvPr>
          <p:cNvSpPr/>
          <p:nvPr/>
        </p:nvSpPr>
        <p:spPr>
          <a:xfrm>
            <a:off x="4765675" y="1388603"/>
            <a:ext cx="1639560" cy="365125"/>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9698F69B-411E-4871-ABAF-ABF0CCD5B6DC}"/>
              </a:ext>
            </a:extLst>
          </p:cNvPr>
          <p:cNvSpPr/>
          <p:nvPr/>
        </p:nvSpPr>
        <p:spPr>
          <a:xfrm>
            <a:off x="6401531" y="1384612"/>
            <a:ext cx="1075360" cy="365125"/>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05C1A8E5-2161-40CA-82E9-25E6BE5DCC69}"/>
              </a:ext>
            </a:extLst>
          </p:cNvPr>
          <p:cNvSpPr/>
          <p:nvPr/>
        </p:nvSpPr>
        <p:spPr>
          <a:xfrm>
            <a:off x="6112633" y="1754280"/>
            <a:ext cx="1364258" cy="359871"/>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ADD40F92-3B51-4991-932D-6425FF864D49}"/>
              </a:ext>
            </a:extLst>
          </p:cNvPr>
          <p:cNvSpPr/>
          <p:nvPr/>
        </p:nvSpPr>
        <p:spPr>
          <a:xfrm>
            <a:off x="4761971" y="4889503"/>
            <a:ext cx="1350662"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F567F83-90EA-4FC9-9975-DC79AE1A3DC4}"/>
              </a:ext>
            </a:extLst>
          </p:cNvPr>
          <p:cNvSpPr/>
          <p:nvPr/>
        </p:nvSpPr>
        <p:spPr>
          <a:xfrm>
            <a:off x="6405235" y="5729089"/>
            <a:ext cx="1075360"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EF62D995-984D-4608-A031-1CBD2F6C37ED}"/>
              </a:ext>
            </a:extLst>
          </p:cNvPr>
          <p:cNvSpPr/>
          <p:nvPr/>
        </p:nvSpPr>
        <p:spPr>
          <a:xfrm>
            <a:off x="4761971" y="5739771"/>
            <a:ext cx="1639560"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F8948C9E-3C3E-48BA-BF54-2033F6069E30}"/>
              </a:ext>
            </a:extLst>
          </p:cNvPr>
          <p:cNvSpPr/>
          <p:nvPr/>
        </p:nvSpPr>
        <p:spPr>
          <a:xfrm>
            <a:off x="1766536" y="2760573"/>
            <a:ext cx="1639560" cy="360971"/>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4619B942-6980-474E-AACB-539E9F921981}"/>
              </a:ext>
            </a:extLst>
          </p:cNvPr>
          <p:cNvSpPr/>
          <p:nvPr/>
        </p:nvSpPr>
        <p:spPr>
          <a:xfrm>
            <a:off x="689875" y="2762682"/>
            <a:ext cx="1075360"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01E608F-C49E-4B31-81FA-894B0AC2F77D}"/>
              </a:ext>
            </a:extLst>
          </p:cNvPr>
          <p:cNvSpPr/>
          <p:nvPr/>
        </p:nvSpPr>
        <p:spPr>
          <a:xfrm>
            <a:off x="696380" y="4226496"/>
            <a:ext cx="1350662"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79C8837-EDC4-4EBF-9840-3433BE5FB90E}"/>
              </a:ext>
            </a:extLst>
          </p:cNvPr>
          <p:cNvSpPr/>
          <p:nvPr/>
        </p:nvSpPr>
        <p:spPr>
          <a:xfrm>
            <a:off x="2041838" y="4230998"/>
            <a:ext cx="1364258" cy="365125"/>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313453E-2600-445D-9A00-B8F8B1C28CBC}"/>
              </a:ext>
            </a:extLst>
          </p:cNvPr>
          <p:cNvSpPr/>
          <p:nvPr/>
        </p:nvSpPr>
        <p:spPr>
          <a:xfrm>
            <a:off x="2343084" y="4965468"/>
            <a:ext cx="1075360" cy="362751"/>
          </a:xfrm>
          <a:prstGeom prst="rect">
            <a:avLst/>
          </a:prstGeom>
          <a:solidFill>
            <a:schemeClr val="tx2">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D131F35-1301-4ED4-876D-8D773AEDA4E8}"/>
              </a:ext>
            </a:extLst>
          </p:cNvPr>
          <p:cNvSpPr/>
          <p:nvPr/>
        </p:nvSpPr>
        <p:spPr>
          <a:xfrm>
            <a:off x="704834" y="4970384"/>
            <a:ext cx="1639560" cy="365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18C777-7E4D-401B-9E1D-D0BCDF00E61B}"/>
              </a:ext>
            </a:extLst>
          </p:cNvPr>
          <p:cNvSpPr>
            <a:spLocks noGrp="1"/>
          </p:cNvSpPr>
          <p:nvPr>
            <p:ph type="title"/>
          </p:nvPr>
        </p:nvSpPr>
        <p:spPr>
          <a:xfrm>
            <a:off x="610202" y="365126"/>
            <a:ext cx="8201289" cy="585216"/>
          </a:xfrm>
        </p:spPr>
        <p:txBody>
          <a:bodyPr/>
          <a:lstStyle/>
          <a:p>
            <a:r>
              <a:rPr lang="en-US" dirty="0"/>
              <a:t>SCDO mechanics - Understanding the waterfall</a:t>
            </a:r>
          </a:p>
        </p:txBody>
      </p:sp>
      <p:sp>
        <p:nvSpPr>
          <p:cNvPr id="3" name="Slide Number Placeholder 2">
            <a:extLst>
              <a:ext uri="{FF2B5EF4-FFF2-40B4-BE49-F238E27FC236}">
                <a16:creationId xmlns:a16="http://schemas.microsoft.com/office/drawing/2014/main" id="{FD4903C5-E87F-4A21-8AD8-E53FEE4CB6F4}"/>
              </a:ext>
            </a:extLst>
          </p:cNvPr>
          <p:cNvSpPr>
            <a:spLocks noGrp="1"/>
          </p:cNvSpPr>
          <p:nvPr>
            <p:ph type="sldNum" sz="quarter" idx="10"/>
          </p:nvPr>
        </p:nvSpPr>
        <p:spPr/>
        <p:txBody>
          <a:bodyPr/>
          <a:lstStyle/>
          <a:p>
            <a:fld id="{4A4E6941-D49D-42D6-A3A8-0A050484FA74}" type="slidenum">
              <a:rPr lang="en-US" smtClean="0"/>
              <a:pPr/>
              <a:t>22</a:t>
            </a:fld>
            <a:endParaRPr lang="en-US" dirty="0"/>
          </a:p>
        </p:txBody>
      </p:sp>
      <p:sp>
        <p:nvSpPr>
          <p:cNvPr id="5" name="Text Placeholder 4">
            <a:extLst>
              <a:ext uri="{FF2B5EF4-FFF2-40B4-BE49-F238E27FC236}">
                <a16:creationId xmlns:a16="http://schemas.microsoft.com/office/drawing/2014/main" id="{DA8AF8E5-F543-4BAF-8134-2C4E758A739C}"/>
              </a:ext>
            </a:extLst>
          </p:cNvPr>
          <p:cNvSpPr>
            <a:spLocks noGrp="1"/>
          </p:cNvSpPr>
          <p:nvPr>
            <p:ph type="body" sz="quarter" idx="12"/>
          </p:nvPr>
        </p:nvSpPr>
        <p:spPr/>
        <p:txBody>
          <a:bodyPr/>
          <a:lstStyle/>
          <a:p>
            <a:endParaRPr lang="en-US" dirty="0"/>
          </a:p>
        </p:txBody>
      </p:sp>
      <p:sp>
        <p:nvSpPr>
          <p:cNvPr id="28" name="Rectangle 27">
            <a:extLst>
              <a:ext uri="{FF2B5EF4-FFF2-40B4-BE49-F238E27FC236}">
                <a16:creationId xmlns:a16="http://schemas.microsoft.com/office/drawing/2014/main" id="{FBA6FF92-617C-42FD-9D9D-E68612779ACC}"/>
              </a:ext>
            </a:extLst>
          </p:cNvPr>
          <p:cNvSpPr/>
          <p:nvPr/>
        </p:nvSpPr>
        <p:spPr>
          <a:xfrm>
            <a:off x="707011" y="4591622"/>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6">
            <a:extLst>
              <a:ext uri="{FF2B5EF4-FFF2-40B4-BE49-F238E27FC236}">
                <a16:creationId xmlns:a16="http://schemas.microsoft.com/office/drawing/2014/main" id="{300484CE-23DF-4ED1-ABA7-2B940D536153}"/>
              </a:ext>
            </a:extLst>
          </p:cNvPr>
          <p:cNvSpPr>
            <a:spLocks noGrp="1"/>
          </p:cNvSpPr>
          <p:nvPr>
            <p:ph type="body" sz="quarter" idx="11"/>
          </p:nvPr>
        </p:nvSpPr>
        <p:spPr>
          <a:xfrm>
            <a:off x="762001" y="4634025"/>
            <a:ext cx="2604939" cy="322722"/>
          </a:xfrm>
        </p:spPr>
        <p:txBody>
          <a:bodyPr/>
          <a:lstStyle/>
          <a:p>
            <a:r>
              <a:rPr lang="en-US" dirty="0"/>
              <a:t>The Walt Disney Comp.</a:t>
            </a:r>
          </a:p>
        </p:txBody>
      </p:sp>
      <p:sp>
        <p:nvSpPr>
          <p:cNvPr id="30" name="Rectangle 29">
            <a:extLst>
              <a:ext uri="{FF2B5EF4-FFF2-40B4-BE49-F238E27FC236}">
                <a16:creationId xmlns:a16="http://schemas.microsoft.com/office/drawing/2014/main" id="{2E3561A2-E83A-478A-BF42-EC8301498E42}"/>
              </a:ext>
            </a:extLst>
          </p:cNvPr>
          <p:cNvSpPr/>
          <p:nvPr/>
        </p:nvSpPr>
        <p:spPr>
          <a:xfrm>
            <a:off x="707011" y="4226497"/>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6">
            <a:extLst>
              <a:ext uri="{FF2B5EF4-FFF2-40B4-BE49-F238E27FC236}">
                <a16:creationId xmlns:a16="http://schemas.microsoft.com/office/drawing/2014/main" id="{3DA346E7-ED4A-4DAC-A9DB-D4E99103BFAB}"/>
              </a:ext>
            </a:extLst>
          </p:cNvPr>
          <p:cNvSpPr txBox="1">
            <a:spLocks/>
          </p:cNvSpPr>
          <p:nvPr/>
        </p:nvSpPr>
        <p:spPr>
          <a:xfrm>
            <a:off x="762001" y="4268900"/>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Kinder Morgan, Inc.</a:t>
            </a:r>
          </a:p>
        </p:txBody>
      </p:sp>
      <p:sp>
        <p:nvSpPr>
          <p:cNvPr id="32" name="Rectangle 31">
            <a:extLst>
              <a:ext uri="{FF2B5EF4-FFF2-40B4-BE49-F238E27FC236}">
                <a16:creationId xmlns:a16="http://schemas.microsoft.com/office/drawing/2014/main" id="{12241DCD-E572-469F-99E0-265988A966C2}"/>
              </a:ext>
            </a:extLst>
          </p:cNvPr>
          <p:cNvSpPr/>
          <p:nvPr/>
        </p:nvSpPr>
        <p:spPr>
          <a:xfrm>
            <a:off x="707011" y="3861372"/>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6">
            <a:extLst>
              <a:ext uri="{FF2B5EF4-FFF2-40B4-BE49-F238E27FC236}">
                <a16:creationId xmlns:a16="http://schemas.microsoft.com/office/drawing/2014/main" id="{B8566581-B1E4-4B51-9A49-73C7E46D986C}"/>
              </a:ext>
            </a:extLst>
          </p:cNvPr>
          <p:cNvSpPr txBox="1">
            <a:spLocks/>
          </p:cNvSpPr>
          <p:nvPr/>
        </p:nvSpPr>
        <p:spPr>
          <a:xfrm>
            <a:off x="762001" y="3903775"/>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Macy’s, Inc.</a:t>
            </a:r>
          </a:p>
        </p:txBody>
      </p:sp>
      <p:sp>
        <p:nvSpPr>
          <p:cNvPr id="34" name="Rectangle 33">
            <a:extLst>
              <a:ext uri="{FF2B5EF4-FFF2-40B4-BE49-F238E27FC236}">
                <a16:creationId xmlns:a16="http://schemas.microsoft.com/office/drawing/2014/main" id="{697792E4-0A6F-4CD3-B078-7CAFB45C0946}"/>
              </a:ext>
            </a:extLst>
          </p:cNvPr>
          <p:cNvSpPr/>
          <p:nvPr/>
        </p:nvSpPr>
        <p:spPr>
          <a:xfrm>
            <a:off x="706144" y="3496247"/>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6">
            <a:extLst>
              <a:ext uri="{FF2B5EF4-FFF2-40B4-BE49-F238E27FC236}">
                <a16:creationId xmlns:a16="http://schemas.microsoft.com/office/drawing/2014/main" id="{3A36A216-F094-44F5-B354-53FF039848D9}"/>
              </a:ext>
            </a:extLst>
          </p:cNvPr>
          <p:cNvSpPr txBox="1">
            <a:spLocks/>
          </p:cNvSpPr>
          <p:nvPr/>
        </p:nvSpPr>
        <p:spPr>
          <a:xfrm>
            <a:off x="761134" y="3538650"/>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Caterpillar Inc.</a:t>
            </a:r>
          </a:p>
        </p:txBody>
      </p:sp>
      <p:sp>
        <p:nvSpPr>
          <p:cNvPr id="36" name="Rectangle 35">
            <a:extLst>
              <a:ext uri="{FF2B5EF4-FFF2-40B4-BE49-F238E27FC236}">
                <a16:creationId xmlns:a16="http://schemas.microsoft.com/office/drawing/2014/main" id="{77E98C60-D5EB-46CB-8157-14D67336F202}"/>
              </a:ext>
            </a:extLst>
          </p:cNvPr>
          <p:cNvSpPr/>
          <p:nvPr/>
        </p:nvSpPr>
        <p:spPr>
          <a:xfrm>
            <a:off x="706144" y="3131122"/>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6">
            <a:extLst>
              <a:ext uri="{FF2B5EF4-FFF2-40B4-BE49-F238E27FC236}">
                <a16:creationId xmlns:a16="http://schemas.microsoft.com/office/drawing/2014/main" id="{D6A94753-FF25-4CE8-9B7B-4ED934A506C5}"/>
              </a:ext>
            </a:extLst>
          </p:cNvPr>
          <p:cNvSpPr txBox="1">
            <a:spLocks/>
          </p:cNvSpPr>
          <p:nvPr/>
        </p:nvSpPr>
        <p:spPr>
          <a:xfrm>
            <a:off x="761134" y="3173525"/>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Nordstrom Inc.</a:t>
            </a:r>
          </a:p>
        </p:txBody>
      </p:sp>
      <p:sp>
        <p:nvSpPr>
          <p:cNvPr id="38" name="Rectangle 37">
            <a:extLst>
              <a:ext uri="{FF2B5EF4-FFF2-40B4-BE49-F238E27FC236}">
                <a16:creationId xmlns:a16="http://schemas.microsoft.com/office/drawing/2014/main" id="{109211C5-FED4-4B99-80CA-F2CEDCD1246F}"/>
              </a:ext>
            </a:extLst>
          </p:cNvPr>
          <p:cNvSpPr/>
          <p:nvPr/>
        </p:nvSpPr>
        <p:spPr>
          <a:xfrm>
            <a:off x="706144" y="2761790"/>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6">
            <a:extLst>
              <a:ext uri="{FF2B5EF4-FFF2-40B4-BE49-F238E27FC236}">
                <a16:creationId xmlns:a16="http://schemas.microsoft.com/office/drawing/2014/main" id="{BBE19A89-3B4C-4A50-BC2A-0889D6188B49}"/>
              </a:ext>
            </a:extLst>
          </p:cNvPr>
          <p:cNvSpPr txBox="1">
            <a:spLocks/>
          </p:cNvSpPr>
          <p:nvPr/>
        </p:nvSpPr>
        <p:spPr>
          <a:xfrm>
            <a:off x="761134" y="2804193"/>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Walmart Inc.</a:t>
            </a:r>
          </a:p>
        </p:txBody>
      </p:sp>
      <p:sp>
        <p:nvSpPr>
          <p:cNvPr id="40" name="Rectangle 39">
            <a:extLst>
              <a:ext uri="{FF2B5EF4-FFF2-40B4-BE49-F238E27FC236}">
                <a16:creationId xmlns:a16="http://schemas.microsoft.com/office/drawing/2014/main" id="{37C5F188-E0A2-40C0-A743-09A3A0BA69BB}"/>
              </a:ext>
            </a:extLst>
          </p:cNvPr>
          <p:cNvSpPr/>
          <p:nvPr/>
        </p:nvSpPr>
        <p:spPr>
          <a:xfrm>
            <a:off x="706144" y="2396665"/>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6">
            <a:extLst>
              <a:ext uri="{FF2B5EF4-FFF2-40B4-BE49-F238E27FC236}">
                <a16:creationId xmlns:a16="http://schemas.microsoft.com/office/drawing/2014/main" id="{4153BC87-F586-44E3-B258-8E7DD1993BD9}"/>
              </a:ext>
            </a:extLst>
          </p:cNvPr>
          <p:cNvSpPr txBox="1">
            <a:spLocks/>
          </p:cNvSpPr>
          <p:nvPr/>
        </p:nvSpPr>
        <p:spPr>
          <a:xfrm>
            <a:off x="761134" y="2439068"/>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American Express Comp.</a:t>
            </a:r>
          </a:p>
        </p:txBody>
      </p:sp>
      <p:sp>
        <p:nvSpPr>
          <p:cNvPr id="42" name="Rectangle 41">
            <a:extLst>
              <a:ext uri="{FF2B5EF4-FFF2-40B4-BE49-F238E27FC236}">
                <a16:creationId xmlns:a16="http://schemas.microsoft.com/office/drawing/2014/main" id="{3BF2406B-9665-4D80-8308-C3C26AFE0168}"/>
              </a:ext>
            </a:extLst>
          </p:cNvPr>
          <p:cNvSpPr/>
          <p:nvPr/>
        </p:nvSpPr>
        <p:spPr>
          <a:xfrm>
            <a:off x="706144" y="2031540"/>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6">
            <a:extLst>
              <a:ext uri="{FF2B5EF4-FFF2-40B4-BE49-F238E27FC236}">
                <a16:creationId xmlns:a16="http://schemas.microsoft.com/office/drawing/2014/main" id="{B6FAA7ED-3D30-4ADB-A3D8-12969E676254}"/>
              </a:ext>
            </a:extLst>
          </p:cNvPr>
          <p:cNvSpPr txBox="1">
            <a:spLocks/>
          </p:cNvSpPr>
          <p:nvPr/>
        </p:nvSpPr>
        <p:spPr>
          <a:xfrm>
            <a:off x="761134" y="2073943"/>
            <a:ext cx="2604939" cy="3227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Home Depot, Inc.</a:t>
            </a:r>
          </a:p>
        </p:txBody>
      </p:sp>
      <p:sp>
        <p:nvSpPr>
          <p:cNvPr id="44" name="Rectangle 43">
            <a:extLst>
              <a:ext uri="{FF2B5EF4-FFF2-40B4-BE49-F238E27FC236}">
                <a16:creationId xmlns:a16="http://schemas.microsoft.com/office/drawing/2014/main" id="{514CFD74-6085-47DC-B9B8-4102C3BF3F86}"/>
              </a:ext>
            </a:extLst>
          </p:cNvPr>
          <p:cNvSpPr/>
          <p:nvPr/>
        </p:nvSpPr>
        <p:spPr>
          <a:xfrm>
            <a:off x="706144" y="1672318"/>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6">
            <a:extLst>
              <a:ext uri="{FF2B5EF4-FFF2-40B4-BE49-F238E27FC236}">
                <a16:creationId xmlns:a16="http://schemas.microsoft.com/office/drawing/2014/main" id="{F6A2232B-B35E-43B2-8D49-52C8DE655ED2}"/>
              </a:ext>
            </a:extLst>
          </p:cNvPr>
          <p:cNvSpPr txBox="1">
            <a:spLocks/>
          </p:cNvSpPr>
          <p:nvPr/>
        </p:nvSpPr>
        <p:spPr>
          <a:xfrm>
            <a:off x="761134" y="1714721"/>
            <a:ext cx="2604939" cy="322722"/>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Comcast Corp.</a:t>
            </a:r>
          </a:p>
        </p:txBody>
      </p:sp>
      <p:sp>
        <p:nvSpPr>
          <p:cNvPr id="46" name="Rectangle 45">
            <a:extLst>
              <a:ext uri="{FF2B5EF4-FFF2-40B4-BE49-F238E27FC236}">
                <a16:creationId xmlns:a16="http://schemas.microsoft.com/office/drawing/2014/main" id="{DE2B57BA-49EB-45B7-8D2B-AD86E3B49BB7}"/>
              </a:ext>
            </a:extLst>
          </p:cNvPr>
          <p:cNvSpPr/>
          <p:nvPr/>
        </p:nvSpPr>
        <p:spPr>
          <a:xfrm>
            <a:off x="744718" y="4967926"/>
            <a:ext cx="2676346"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6">
            <a:extLst>
              <a:ext uri="{FF2B5EF4-FFF2-40B4-BE49-F238E27FC236}">
                <a16:creationId xmlns:a16="http://schemas.microsoft.com/office/drawing/2014/main" id="{74E75363-15EB-4CD7-986E-4ABF255E1445}"/>
              </a:ext>
            </a:extLst>
          </p:cNvPr>
          <p:cNvSpPr txBox="1">
            <a:spLocks/>
          </p:cNvSpPr>
          <p:nvPr/>
        </p:nvSpPr>
        <p:spPr>
          <a:xfrm>
            <a:off x="761134" y="4993247"/>
            <a:ext cx="2604939" cy="322722"/>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SzPct val="125000"/>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Conagra Brands, Inc.</a:t>
            </a:r>
          </a:p>
        </p:txBody>
      </p:sp>
      <p:sp>
        <p:nvSpPr>
          <p:cNvPr id="48" name="Rectangle 47">
            <a:extLst>
              <a:ext uri="{FF2B5EF4-FFF2-40B4-BE49-F238E27FC236}">
                <a16:creationId xmlns:a16="http://schemas.microsoft.com/office/drawing/2014/main" id="{0B48AD2D-8392-4CDE-9A22-11D853BA9385}"/>
              </a:ext>
            </a:extLst>
          </p:cNvPr>
          <p:cNvSpPr/>
          <p:nvPr/>
        </p:nvSpPr>
        <p:spPr>
          <a:xfrm>
            <a:off x="4766542" y="4889503"/>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C6DB874-379E-493B-A84A-237ED683ACC5}"/>
              </a:ext>
            </a:extLst>
          </p:cNvPr>
          <p:cNvSpPr/>
          <p:nvPr/>
        </p:nvSpPr>
        <p:spPr>
          <a:xfrm>
            <a:off x="4766542" y="4524378"/>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1982FD1-EB4F-43FE-BAB9-B88B02313887}"/>
              </a:ext>
            </a:extLst>
          </p:cNvPr>
          <p:cNvSpPr/>
          <p:nvPr/>
        </p:nvSpPr>
        <p:spPr>
          <a:xfrm>
            <a:off x="4765675" y="5718407"/>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11EC0AD-6985-42CD-99B0-167EE104E605}"/>
              </a:ext>
            </a:extLst>
          </p:cNvPr>
          <p:cNvSpPr/>
          <p:nvPr/>
        </p:nvSpPr>
        <p:spPr>
          <a:xfrm>
            <a:off x="706361" y="1671804"/>
            <a:ext cx="2714920" cy="3644165"/>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C2F719A-A6E0-473E-B113-1B49CD6467C6}"/>
              </a:ext>
            </a:extLst>
          </p:cNvPr>
          <p:cNvSpPr/>
          <p:nvPr/>
        </p:nvSpPr>
        <p:spPr>
          <a:xfrm>
            <a:off x="300929" y="1189476"/>
            <a:ext cx="3696846" cy="369332"/>
          </a:xfrm>
          <a:prstGeom prst="rect">
            <a:avLst/>
          </a:prstGeom>
        </p:spPr>
        <p:txBody>
          <a:bodyPr wrap="none">
            <a:spAutoFit/>
          </a:bodyPr>
          <a:lstStyle/>
          <a:p>
            <a:r>
              <a:rPr lang="en-US" dirty="0"/>
              <a:t>Underlying basket (CDS contracts)</a:t>
            </a:r>
          </a:p>
        </p:txBody>
      </p:sp>
      <p:sp>
        <p:nvSpPr>
          <p:cNvPr id="61" name="Rectangle 60">
            <a:extLst>
              <a:ext uri="{FF2B5EF4-FFF2-40B4-BE49-F238E27FC236}">
                <a16:creationId xmlns:a16="http://schemas.microsoft.com/office/drawing/2014/main" id="{3E69C749-88A4-4F15-9279-E048A36B324B}"/>
              </a:ext>
            </a:extLst>
          </p:cNvPr>
          <p:cNvSpPr/>
          <p:nvPr/>
        </p:nvSpPr>
        <p:spPr>
          <a:xfrm>
            <a:off x="4765675" y="4544858"/>
            <a:ext cx="2714920" cy="717816"/>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99F2B45-DE36-4D26-9883-CF9C0F68C246}"/>
              </a:ext>
            </a:extLst>
          </p:cNvPr>
          <p:cNvSpPr/>
          <p:nvPr/>
        </p:nvSpPr>
        <p:spPr>
          <a:xfrm>
            <a:off x="4765675" y="5756846"/>
            <a:ext cx="2714920" cy="326686"/>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17745E9-8A3D-4DA9-A771-BACC2DFBE977}"/>
              </a:ext>
            </a:extLst>
          </p:cNvPr>
          <p:cNvSpPr/>
          <p:nvPr/>
        </p:nvSpPr>
        <p:spPr>
          <a:xfrm>
            <a:off x="4856602" y="911754"/>
            <a:ext cx="2533066" cy="369332"/>
          </a:xfrm>
          <a:prstGeom prst="rect">
            <a:avLst/>
          </a:prstGeom>
        </p:spPr>
        <p:txBody>
          <a:bodyPr wrap="none">
            <a:spAutoFit/>
          </a:bodyPr>
          <a:lstStyle/>
          <a:p>
            <a:r>
              <a:rPr lang="en-US" dirty="0"/>
              <a:t>Senior tranche: 30-70%</a:t>
            </a:r>
          </a:p>
        </p:txBody>
      </p:sp>
      <p:sp>
        <p:nvSpPr>
          <p:cNvPr id="64" name="Rectangle 63">
            <a:extLst>
              <a:ext uri="{FF2B5EF4-FFF2-40B4-BE49-F238E27FC236}">
                <a16:creationId xmlns:a16="http://schemas.microsoft.com/office/drawing/2014/main" id="{2D9DCDD5-31FD-4FF6-8720-6A70B91E2648}"/>
              </a:ext>
            </a:extLst>
          </p:cNvPr>
          <p:cNvSpPr/>
          <p:nvPr/>
        </p:nvSpPr>
        <p:spPr>
          <a:xfrm>
            <a:off x="4628174" y="4079185"/>
            <a:ext cx="2989921" cy="369332"/>
          </a:xfrm>
          <a:prstGeom prst="rect">
            <a:avLst/>
          </a:prstGeom>
        </p:spPr>
        <p:txBody>
          <a:bodyPr wrap="none">
            <a:spAutoFit/>
          </a:bodyPr>
          <a:lstStyle/>
          <a:p>
            <a:r>
              <a:rPr lang="en-US" dirty="0"/>
              <a:t>Mezzanine tranche: 10-30%</a:t>
            </a:r>
          </a:p>
        </p:txBody>
      </p:sp>
      <p:sp>
        <p:nvSpPr>
          <p:cNvPr id="65" name="Rectangle 64">
            <a:extLst>
              <a:ext uri="{FF2B5EF4-FFF2-40B4-BE49-F238E27FC236}">
                <a16:creationId xmlns:a16="http://schemas.microsoft.com/office/drawing/2014/main" id="{8C4A65FB-D3AD-419C-BC08-05E58F3081D4}"/>
              </a:ext>
            </a:extLst>
          </p:cNvPr>
          <p:cNvSpPr/>
          <p:nvPr/>
        </p:nvSpPr>
        <p:spPr>
          <a:xfrm>
            <a:off x="4974717" y="5375213"/>
            <a:ext cx="2382383" cy="369332"/>
          </a:xfrm>
          <a:prstGeom prst="rect">
            <a:avLst/>
          </a:prstGeom>
        </p:spPr>
        <p:txBody>
          <a:bodyPr wrap="none">
            <a:spAutoFit/>
          </a:bodyPr>
          <a:lstStyle/>
          <a:p>
            <a:r>
              <a:rPr lang="en-US" dirty="0"/>
              <a:t>Equity tranche: 0-10%</a:t>
            </a:r>
          </a:p>
        </p:txBody>
      </p:sp>
      <p:sp>
        <p:nvSpPr>
          <p:cNvPr id="66" name="Rectangle 65">
            <a:extLst>
              <a:ext uri="{FF2B5EF4-FFF2-40B4-BE49-F238E27FC236}">
                <a16:creationId xmlns:a16="http://schemas.microsoft.com/office/drawing/2014/main" id="{47E4E145-6B5E-4353-8894-88AC2F83F18F}"/>
              </a:ext>
            </a:extLst>
          </p:cNvPr>
          <p:cNvSpPr/>
          <p:nvPr/>
        </p:nvSpPr>
        <p:spPr>
          <a:xfrm>
            <a:off x="7618095" y="2325968"/>
            <a:ext cx="1451038" cy="646331"/>
          </a:xfrm>
          <a:prstGeom prst="rect">
            <a:avLst/>
          </a:prstGeom>
        </p:spPr>
        <p:txBody>
          <a:bodyPr wrap="none">
            <a:spAutoFit/>
          </a:bodyPr>
          <a:lstStyle/>
          <a:p>
            <a:r>
              <a:rPr lang="en-US" b="1" dirty="0"/>
              <a:t>Notional: 70</a:t>
            </a:r>
          </a:p>
          <a:p>
            <a:r>
              <a:rPr lang="en-US" b="1" dirty="0"/>
              <a:t>Loss: 0</a:t>
            </a:r>
          </a:p>
        </p:txBody>
      </p:sp>
      <p:sp>
        <p:nvSpPr>
          <p:cNvPr id="67" name="Rectangle 66">
            <a:extLst>
              <a:ext uri="{FF2B5EF4-FFF2-40B4-BE49-F238E27FC236}">
                <a16:creationId xmlns:a16="http://schemas.microsoft.com/office/drawing/2014/main" id="{054FCC2A-0E5C-472B-BD08-E21F6DECD4E0}"/>
              </a:ext>
            </a:extLst>
          </p:cNvPr>
          <p:cNvSpPr/>
          <p:nvPr/>
        </p:nvSpPr>
        <p:spPr>
          <a:xfrm>
            <a:off x="7618095" y="4616343"/>
            <a:ext cx="1451038" cy="646331"/>
          </a:xfrm>
          <a:prstGeom prst="rect">
            <a:avLst/>
          </a:prstGeom>
        </p:spPr>
        <p:txBody>
          <a:bodyPr wrap="none">
            <a:spAutoFit/>
          </a:bodyPr>
          <a:lstStyle/>
          <a:p>
            <a:r>
              <a:rPr lang="en-US" b="1" dirty="0"/>
              <a:t>Notional: 20</a:t>
            </a:r>
          </a:p>
          <a:p>
            <a:r>
              <a:rPr lang="en-US" b="1" dirty="0"/>
              <a:t>Loss: 0</a:t>
            </a:r>
          </a:p>
        </p:txBody>
      </p:sp>
      <p:sp>
        <p:nvSpPr>
          <p:cNvPr id="68" name="Rectangle 67">
            <a:extLst>
              <a:ext uri="{FF2B5EF4-FFF2-40B4-BE49-F238E27FC236}">
                <a16:creationId xmlns:a16="http://schemas.microsoft.com/office/drawing/2014/main" id="{AD22352C-4E41-4678-9F31-2B095185D661}"/>
              </a:ext>
            </a:extLst>
          </p:cNvPr>
          <p:cNvSpPr/>
          <p:nvPr/>
        </p:nvSpPr>
        <p:spPr>
          <a:xfrm>
            <a:off x="7636990" y="5597023"/>
            <a:ext cx="1451038" cy="646331"/>
          </a:xfrm>
          <a:prstGeom prst="rect">
            <a:avLst/>
          </a:prstGeom>
        </p:spPr>
        <p:txBody>
          <a:bodyPr wrap="none">
            <a:spAutoFit/>
          </a:bodyPr>
          <a:lstStyle/>
          <a:p>
            <a:r>
              <a:rPr lang="en-US" b="1" dirty="0"/>
              <a:t>Notional: 10</a:t>
            </a:r>
          </a:p>
          <a:p>
            <a:r>
              <a:rPr lang="en-US" b="1" dirty="0"/>
              <a:t>Loss: 0</a:t>
            </a:r>
          </a:p>
        </p:txBody>
      </p:sp>
      <p:sp>
        <p:nvSpPr>
          <p:cNvPr id="69" name="Rectangle 68">
            <a:extLst>
              <a:ext uri="{FF2B5EF4-FFF2-40B4-BE49-F238E27FC236}">
                <a16:creationId xmlns:a16="http://schemas.microsoft.com/office/drawing/2014/main" id="{6D4D5022-BBDD-463E-8AC4-A0B6FB3A47B6}"/>
              </a:ext>
            </a:extLst>
          </p:cNvPr>
          <p:cNvSpPr/>
          <p:nvPr/>
        </p:nvSpPr>
        <p:spPr>
          <a:xfrm>
            <a:off x="1275427" y="5446039"/>
            <a:ext cx="1584088" cy="646331"/>
          </a:xfrm>
          <a:prstGeom prst="rect">
            <a:avLst/>
          </a:prstGeom>
        </p:spPr>
        <p:txBody>
          <a:bodyPr wrap="none">
            <a:spAutoFit/>
          </a:bodyPr>
          <a:lstStyle/>
          <a:p>
            <a:r>
              <a:rPr lang="en-US" b="1" dirty="0"/>
              <a:t>Notional: 100</a:t>
            </a:r>
          </a:p>
          <a:p>
            <a:r>
              <a:rPr lang="en-US" b="1" dirty="0"/>
              <a:t>Loss: 0</a:t>
            </a:r>
          </a:p>
        </p:txBody>
      </p:sp>
      <p:sp>
        <p:nvSpPr>
          <p:cNvPr id="85" name="Rectangle 84">
            <a:extLst>
              <a:ext uri="{FF2B5EF4-FFF2-40B4-BE49-F238E27FC236}">
                <a16:creationId xmlns:a16="http://schemas.microsoft.com/office/drawing/2014/main" id="{51F90BC8-4F5F-4071-A573-1C41C4CCE4A3}"/>
              </a:ext>
            </a:extLst>
          </p:cNvPr>
          <p:cNvSpPr/>
          <p:nvPr/>
        </p:nvSpPr>
        <p:spPr>
          <a:xfrm>
            <a:off x="4765675" y="1384235"/>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0C34897E-2E8D-4619-9CF4-49C27CDC0BC4}"/>
              </a:ext>
            </a:extLst>
          </p:cNvPr>
          <p:cNvSpPr/>
          <p:nvPr/>
        </p:nvSpPr>
        <p:spPr>
          <a:xfrm>
            <a:off x="4765675" y="1748173"/>
            <a:ext cx="271492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2C5C385-D8B1-49A7-9790-0550E6726249}"/>
              </a:ext>
            </a:extLst>
          </p:cNvPr>
          <p:cNvSpPr/>
          <p:nvPr/>
        </p:nvSpPr>
        <p:spPr>
          <a:xfrm>
            <a:off x="4765675" y="2112111"/>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223574E6-6D5E-4EF4-85AE-9B0FE200D7F1}"/>
              </a:ext>
            </a:extLst>
          </p:cNvPr>
          <p:cNvSpPr/>
          <p:nvPr/>
        </p:nvSpPr>
        <p:spPr>
          <a:xfrm>
            <a:off x="4765675" y="2485076"/>
            <a:ext cx="271492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C2EE0556-AC8A-4ED0-B04A-14F09CA0C5DF}"/>
              </a:ext>
            </a:extLst>
          </p:cNvPr>
          <p:cNvSpPr/>
          <p:nvPr/>
        </p:nvSpPr>
        <p:spPr>
          <a:xfrm>
            <a:off x="4765675" y="2849014"/>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3B9E4EE1-32C3-426A-AE3F-61461444DCC3}"/>
              </a:ext>
            </a:extLst>
          </p:cNvPr>
          <p:cNvSpPr/>
          <p:nvPr/>
        </p:nvSpPr>
        <p:spPr>
          <a:xfrm>
            <a:off x="4765675" y="3212952"/>
            <a:ext cx="2714920"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FACE3D3-E065-44E7-BEC4-EAD1DE2CA3CE}"/>
              </a:ext>
            </a:extLst>
          </p:cNvPr>
          <p:cNvSpPr/>
          <p:nvPr/>
        </p:nvSpPr>
        <p:spPr>
          <a:xfrm>
            <a:off x="4765675" y="3576890"/>
            <a:ext cx="271492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9C42A00-BCC6-45FF-B8F9-86DD6EB4151F}"/>
              </a:ext>
            </a:extLst>
          </p:cNvPr>
          <p:cNvSpPr/>
          <p:nvPr/>
        </p:nvSpPr>
        <p:spPr>
          <a:xfrm>
            <a:off x="4765675" y="1385187"/>
            <a:ext cx="2714920" cy="2556827"/>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EFD770C-4BE1-4556-A5C4-268D012ADAFC}"/>
              </a:ext>
            </a:extLst>
          </p:cNvPr>
          <p:cNvSpPr/>
          <p:nvPr/>
        </p:nvSpPr>
        <p:spPr>
          <a:xfrm>
            <a:off x="1271723" y="5446039"/>
            <a:ext cx="1451038" cy="646331"/>
          </a:xfrm>
          <a:prstGeom prst="rect">
            <a:avLst/>
          </a:prstGeom>
        </p:spPr>
        <p:txBody>
          <a:bodyPr wrap="none">
            <a:spAutoFit/>
          </a:bodyPr>
          <a:lstStyle/>
          <a:p>
            <a:r>
              <a:rPr lang="en-US" b="1" dirty="0"/>
              <a:t>Notional: 90</a:t>
            </a:r>
          </a:p>
          <a:p>
            <a:r>
              <a:rPr lang="en-US" b="1" dirty="0"/>
              <a:t>Loss: 6</a:t>
            </a:r>
          </a:p>
        </p:txBody>
      </p:sp>
      <p:sp>
        <p:nvSpPr>
          <p:cNvPr id="94" name="Rectangle 93">
            <a:extLst>
              <a:ext uri="{FF2B5EF4-FFF2-40B4-BE49-F238E27FC236}">
                <a16:creationId xmlns:a16="http://schemas.microsoft.com/office/drawing/2014/main" id="{FEE0F98D-04B1-4C13-A584-500110B59E86}"/>
              </a:ext>
            </a:extLst>
          </p:cNvPr>
          <p:cNvSpPr/>
          <p:nvPr/>
        </p:nvSpPr>
        <p:spPr>
          <a:xfrm>
            <a:off x="1271723" y="5448859"/>
            <a:ext cx="1451038" cy="646331"/>
          </a:xfrm>
          <a:prstGeom prst="rect">
            <a:avLst/>
          </a:prstGeom>
        </p:spPr>
        <p:txBody>
          <a:bodyPr wrap="none">
            <a:spAutoFit/>
          </a:bodyPr>
          <a:lstStyle/>
          <a:p>
            <a:r>
              <a:rPr lang="en-US" b="1" dirty="0"/>
              <a:t>Notional: 80</a:t>
            </a:r>
          </a:p>
          <a:p>
            <a:r>
              <a:rPr lang="en-US" b="1" dirty="0"/>
              <a:t>Loss: 10</a:t>
            </a:r>
          </a:p>
        </p:txBody>
      </p:sp>
      <p:sp>
        <p:nvSpPr>
          <p:cNvPr id="95" name="Rectangle 94">
            <a:extLst>
              <a:ext uri="{FF2B5EF4-FFF2-40B4-BE49-F238E27FC236}">
                <a16:creationId xmlns:a16="http://schemas.microsoft.com/office/drawing/2014/main" id="{E0963BC3-C6D8-4EE0-B70C-B3D89A9CB524}"/>
              </a:ext>
            </a:extLst>
          </p:cNvPr>
          <p:cNvSpPr/>
          <p:nvPr/>
        </p:nvSpPr>
        <p:spPr>
          <a:xfrm>
            <a:off x="1268019" y="5446039"/>
            <a:ext cx="1451038" cy="646331"/>
          </a:xfrm>
          <a:prstGeom prst="rect">
            <a:avLst/>
          </a:prstGeom>
        </p:spPr>
        <p:txBody>
          <a:bodyPr wrap="none">
            <a:spAutoFit/>
          </a:bodyPr>
          <a:lstStyle/>
          <a:p>
            <a:r>
              <a:rPr lang="en-US" b="1" dirty="0"/>
              <a:t>Notional: 70</a:t>
            </a:r>
          </a:p>
          <a:p>
            <a:r>
              <a:rPr lang="en-US" b="1" dirty="0"/>
              <a:t>Loss: 15</a:t>
            </a:r>
          </a:p>
        </p:txBody>
      </p:sp>
      <p:sp>
        <p:nvSpPr>
          <p:cNvPr id="96" name="Rectangle 95">
            <a:extLst>
              <a:ext uri="{FF2B5EF4-FFF2-40B4-BE49-F238E27FC236}">
                <a16:creationId xmlns:a16="http://schemas.microsoft.com/office/drawing/2014/main" id="{1F09E30D-ADF8-45FE-B85D-179DB7D7915C}"/>
              </a:ext>
            </a:extLst>
          </p:cNvPr>
          <p:cNvSpPr/>
          <p:nvPr/>
        </p:nvSpPr>
        <p:spPr>
          <a:xfrm>
            <a:off x="7618095" y="2331131"/>
            <a:ext cx="1451038" cy="646331"/>
          </a:xfrm>
          <a:prstGeom prst="rect">
            <a:avLst/>
          </a:prstGeom>
        </p:spPr>
        <p:txBody>
          <a:bodyPr wrap="none">
            <a:spAutoFit/>
          </a:bodyPr>
          <a:lstStyle/>
          <a:p>
            <a:r>
              <a:rPr lang="en-US" b="1" dirty="0"/>
              <a:t>Notional: 66</a:t>
            </a:r>
          </a:p>
          <a:p>
            <a:r>
              <a:rPr lang="en-US" b="1" dirty="0"/>
              <a:t>Loss: 0</a:t>
            </a:r>
          </a:p>
        </p:txBody>
      </p:sp>
      <p:sp>
        <p:nvSpPr>
          <p:cNvPr id="98" name="Rectangle 97">
            <a:extLst>
              <a:ext uri="{FF2B5EF4-FFF2-40B4-BE49-F238E27FC236}">
                <a16:creationId xmlns:a16="http://schemas.microsoft.com/office/drawing/2014/main" id="{88A1CC6A-4C2F-4725-BC60-C4CC416258EF}"/>
              </a:ext>
            </a:extLst>
          </p:cNvPr>
          <p:cNvSpPr/>
          <p:nvPr/>
        </p:nvSpPr>
        <p:spPr>
          <a:xfrm>
            <a:off x="7618095" y="2329228"/>
            <a:ext cx="1451038" cy="646331"/>
          </a:xfrm>
          <a:prstGeom prst="rect">
            <a:avLst/>
          </a:prstGeom>
        </p:spPr>
        <p:txBody>
          <a:bodyPr wrap="none">
            <a:spAutoFit/>
          </a:bodyPr>
          <a:lstStyle/>
          <a:p>
            <a:r>
              <a:rPr lang="en-US" b="1" dirty="0"/>
              <a:t>Notional: 60</a:t>
            </a:r>
          </a:p>
          <a:p>
            <a:r>
              <a:rPr lang="en-US" b="1" dirty="0"/>
              <a:t>Loss: 0</a:t>
            </a:r>
          </a:p>
        </p:txBody>
      </p:sp>
      <p:sp>
        <p:nvSpPr>
          <p:cNvPr id="99" name="Rectangle 98">
            <a:extLst>
              <a:ext uri="{FF2B5EF4-FFF2-40B4-BE49-F238E27FC236}">
                <a16:creationId xmlns:a16="http://schemas.microsoft.com/office/drawing/2014/main" id="{40D3D796-096C-4FFF-8C95-5D2B8A98459F}"/>
              </a:ext>
            </a:extLst>
          </p:cNvPr>
          <p:cNvSpPr/>
          <p:nvPr/>
        </p:nvSpPr>
        <p:spPr>
          <a:xfrm>
            <a:off x="7618095" y="2328681"/>
            <a:ext cx="1451038" cy="646331"/>
          </a:xfrm>
          <a:prstGeom prst="rect">
            <a:avLst/>
          </a:prstGeom>
        </p:spPr>
        <p:txBody>
          <a:bodyPr wrap="none">
            <a:spAutoFit/>
          </a:bodyPr>
          <a:lstStyle/>
          <a:p>
            <a:r>
              <a:rPr lang="en-US" b="1" dirty="0"/>
              <a:t>Notional: 55</a:t>
            </a:r>
          </a:p>
          <a:p>
            <a:r>
              <a:rPr lang="en-US" b="1" dirty="0"/>
              <a:t>Loss: 0</a:t>
            </a:r>
          </a:p>
        </p:txBody>
      </p:sp>
      <p:sp>
        <p:nvSpPr>
          <p:cNvPr id="102" name="Rectangle 101">
            <a:extLst>
              <a:ext uri="{FF2B5EF4-FFF2-40B4-BE49-F238E27FC236}">
                <a16:creationId xmlns:a16="http://schemas.microsoft.com/office/drawing/2014/main" id="{AFAD42BE-3601-4091-BFA8-3EB3F94AE2A6}"/>
              </a:ext>
            </a:extLst>
          </p:cNvPr>
          <p:cNvSpPr/>
          <p:nvPr/>
        </p:nvSpPr>
        <p:spPr>
          <a:xfrm>
            <a:off x="7617228" y="4616343"/>
            <a:ext cx="1451038" cy="646331"/>
          </a:xfrm>
          <a:prstGeom prst="rect">
            <a:avLst/>
          </a:prstGeom>
        </p:spPr>
        <p:txBody>
          <a:bodyPr wrap="none">
            <a:spAutoFit/>
          </a:bodyPr>
          <a:lstStyle/>
          <a:p>
            <a:r>
              <a:rPr lang="en-US" b="1" dirty="0"/>
              <a:t>Notional: 15</a:t>
            </a:r>
          </a:p>
          <a:p>
            <a:r>
              <a:rPr lang="en-US" b="1" dirty="0"/>
              <a:t>Loss: 5</a:t>
            </a:r>
          </a:p>
        </p:txBody>
      </p:sp>
      <p:sp>
        <p:nvSpPr>
          <p:cNvPr id="103" name="Rectangle 102">
            <a:extLst>
              <a:ext uri="{FF2B5EF4-FFF2-40B4-BE49-F238E27FC236}">
                <a16:creationId xmlns:a16="http://schemas.microsoft.com/office/drawing/2014/main" id="{957E134F-413B-403B-9E96-876595B6D608}"/>
              </a:ext>
            </a:extLst>
          </p:cNvPr>
          <p:cNvSpPr/>
          <p:nvPr/>
        </p:nvSpPr>
        <p:spPr>
          <a:xfrm>
            <a:off x="7636990" y="5598926"/>
            <a:ext cx="1317990" cy="646331"/>
          </a:xfrm>
          <a:prstGeom prst="rect">
            <a:avLst/>
          </a:prstGeom>
        </p:spPr>
        <p:txBody>
          <a:bodyPr wrap="none">
            <a:spAutoFit/>
          </a:bodyPr>
          <a:lstStyle/>
          <a:p>
            <a:r>
              <a:rPr lang="en-US" b="1" dirty="0"/>
              <a:t>Notional: 4</a:t>
            </a:r>
          </a:p>
          <a:p>
            <a:r>
              <a:rPr lang="en-US" b="1" dirty="0"/>
              <a:t>Loss: 6</a:t>
            </a:r>
          </a:p>
        </p:txBody>
      </p:sp>
      <p:sp>
        <p:nvSpPr>
          <p:cNvPr id="104" name="Rectangle 103">
            <a:extLst>
              <a:ext uri="{FF2B5EF4-FFF2-40B4-BE49-F238E27FC236}">
                <a16:creationId xmlns:a16="http://schemas.microsoft.com/office/drawing/2014/main" id="{C1A1DC96-3E9D-4C29-9146-94D9E7364208}"/>
              </a:ext>
            </a:extLst>
          </p:cNvPr>
          <p:cNvSpPr/>
          <p:nvPr/>
        </p:nvSpPr>
        <p:spPr>
          <a:xfrm>
            <a:off x="7644992" y="5598926"/>
            <a:ext cx="1317990" cy="646331"/>
          </a:xfrm>
          <a:prstGeom prst="rect">
            <a:avLst/>
          </a:prstGeom>
        </p:spPr>
        <p:txBody>
          <a:bodyPr wrap="none">
            <a:spAutoFit/>
          </a:bodyPr>
          <a:lstStyle/>
          <a:p>
            <a:r>
              <a:rPr lang="en-US" b="1" dirty="0"/>
              <a:t>Notional: 0</a:t>
            </a:r>
          </a:p>
          <a:p>
            <a:r>
              <a:rPr lang="en-US" b="1" dirty="0"/>
              <a:t>Loss: 10</a:t>
            </a:r>
          </a:p>
        </p:txBody>
      </p:sp>
      <p:cxnSp>
        <p:nvCxnSpPr>
          <p:cNvPr id="106" name="Straight Arrow Connector 105">
            <a:extLst>
              <a:ext uri="{FF2B5EF4-FFF2-40B4-BE49-F238E27FC236}">
                <a16:creationId xmlns:a16="http://schemas.microsoft.com/office/drawing/2014/main" id="{326A25E8-0993-4F9C-A1AD-C11E4C75B2FD}"/>
              </a:ext>
            </a:extLst>
          </p:cNvPr>
          <p:cNvCxnSpPr>
            <a:stCxn id="58" idx="3"/>
            <a:endCxn id="62" idx="1"/>
          </p:cNvCxnSpPr>
          <p:nvPr/>
        </p:nvCxnSpPr>
        <p:spPr>
          <a:xfrm>
            <a:off x="3421281" y="3493887"/>
            <a:ext cx="1344394" cy="242630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62AC09F-E552-4591-AE34-A6D9C5F48C9C}"/>
              </a:ext>
            </a:extLst>
          </p:cNvPr>
          <p:cNvCxnSpPr>
            <a:cxnSpLocks/>
            <a:stCxn id="58" idx="3"/>
            <a:endCxn id="61" idx="1"/>
          </p:cNvCxnSpPr>
          <p:nvPr/>
        </p:nvCxnSpPr>
        <p:spPr>
          <a:xfrm>
            <a:off x="3421281" y="3493887"/>
            <a:ext cx="1344394" cy="1409879"/>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297010D-2BE8-4C3D-91E9-CE0955090828}"/>
              </a:ext>
            </a:extLst>
          </p:cNvPr>
          <p:cNvCxnSpPr>
            <a:cxnSpLocks/>
            <a:stCxn id="58" idx="3"/>
            <a:endCxn id="92" idx="1"/>
          </p:cNvCxnSpPr>
          <p:nvPr/>
        </p:nvCxnSpPr>
        <p:spPr>
          <a:xfrm flipV="1">
            <a:off x="3421281" y="2663601"/>
            <a:ext cx="1344394" cy="83028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0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9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98"/>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xit"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6" grpId="0" animBg="1"/>
      <p:bldP spid="82" grpId="0" animBg="1"/>
      <p:bldP spid="81" grpId="0" animBg="1"/>
      <p:bldP spid="78" grpId="0" animBg="1"/>
      <p:bldP spid="75" grpId="0" animBg="1"/>
      <p:bldP spid="77" grpId="0" animBg="1"/>
      <p:bldP spid="80" grpId="0" animBg="1"/>
      <p:bldP spid="83" grpId="0" animBg="1"/>
      <p:bldP spid="84" grpId="0" animBg="1"/>
      <p:bldP spid="73" grpId="0" animBg="1"/>
      <p:bldP spid="74" grpId="0" animBg="1"/>
      <p:bldP spid="66" grpId="0"/>
      <p:bldP spid="67" grpId="0"/>
      <p:bldP spid="68" grpId="0"/>
      <p:bldP spid="69" grpId="0"/>
      <p:bldP spid="93" grpId="0"/>
      <p:bldP spid="93" grpId="1"/>
      <p:bldP spid="94" grpId="0"/>
      <p:bldP spid="94" grpId="1"/>
      <p:bldP spid="95" grpId="0"/>
      <p:bldP spid="96" grpId="0"/>
      <p:bldP spid="96" grpId="1"/>
      <p:bldP spid="98" grpId="0"/>
      <p:bldP spid="98" grpId="1"/>
      <p:bldP spid="99" grpId="0"/>
      <p:bldP spid="102" grpId="0"/>
      <p:bldP spid="103" grpId="0"/>
      <p:bldP spid="103" grpId="1"/>
      <p:bldP spid="1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payoff – correlation matters</a:t>
            </a:r>
          </a:p>
        </p:txBody>
      </p:sp>
      <p:sp>
        <p:nvSpPr>
          <p:cNvPr id="3" name="Slide Number Placeholder 2"/>
          <p:cNvSpPr>
            <a:spLocks noGrp="1"/>
          </p:cNvSpPr>
          <p:nvPr>
            <p:ph type="sldNum" sz="quarter" idx="10"/>
          </p:nvPr>
        </p:nvSpPr>
        <p:spPr/>
        <p:txBody>
          <a:bodyPr/>
          <a:lstStyle/>
          <a:p>
            <a:fld id="{4A4E6941-D49D-42D6-A3A8-0A050484FA74}" type="slidenum">
              <a:rPr lang="en-US" smtClean="0"/>
              <a:pPr/>
              <a:t>23</a:t>
            </a:fld>
            <a:endParaRPr lang="en-US" dirty="0"/>
          </a:p>
        </p:txBody>
      </p:sp>
      <p:sp>
        <p:nvSpPr>
          <p:cNvPr id="4" name="Text Placeholder 3"/>
          <p:cNvSpPr>
            <a:spLocks noGrp="1"/>
          </p:cNvSpPr>
          <p:nvPr>
            <p:ph type="body" sz="quarter" idx="11"/>
          </p:nvPr>
        </p:nvSpPr>
        <p:spPr>
          <a:xfrm>
            <a:off x="608877" y="950342"/>
            <a:ext cx="8202613" cy="1496435"/>
          </a:xfrm>
        </p:spPr>
        <p:txBody>
          <a:bodyPr/>
          <a:lstStyle/>
          <a:p>
            <a:pPr>
              <a:tabLst>
                <a:tab pos="3495675" algn="l"/>
              </a:tabLst>
            </a:pPr>
            <a:r>
              <a:rPr lang="en-US" sz="1800" dirty="0"/>
              <a:t>Tranche loss is</a:t>
            </a:r>
          </a:p>
          <a:p>
            <a:pPr lvl="1">
              <a:tabLst>
                <a:tab pos="3495675" algn="l"/>
              </a:tabLst>
            </a:pPr>
            <a:r>
              <a:rPr lang="en-US" dirty="0"/>
              <a:t>Zero if the attachment point is not reached</a:t>
            </a:r>
          </a:p>
          <a:p>
            <a:pPr lvl="1">
              <a:tabLst>
                <a:tab pos="3495675" algn="l"/>
              </a:tabLst>
            </a:pPr>
            <a:r>
              <a:rPr lang="en-US" dirty="0"/>
              <a:t>Linear as a function the cumulative loss between the attachment and detachment points</a:t>
            </a:r>
          </a:p>
          <a:p>
            <a:pPr lvl="1">
              <a:tabLst>
                <a:tab pos="3495675" algn="l"/>
              </a:tabLst>
            </a:pPr>
            <a:r>
              <a:rPr lang="en-US" dirty="0"/>
              <a:t>Flat after the detachment point is hit</a:t>
            </a:r>
            <a:endParaRPr lang="hu-HU" dirty="0"/>
          </a:p>
          <a:p>
            <a:endParaRPr lang="en-US" dirty="0"/>
          </a:p>
        </p:txBody>
      </p:sp>
      <p:sp>
        <p:nvSpPr>
          <p:cNvPr id="5" name="Text Placeholder 4"/>
          <p:cNvSpPr>
            <a:spLocks noGrp="1"/>
          </p:cNvSpPr>
          <p:nvPr>
            <p:ph type="body" sz="quarter" idx="12"/>
          </p:nvPr>
        </p:nvSpPr>
        <p:spPr/>
        <p:txBody>
          <a:bodyPr/>
          <a:lstStyle/>
          <a:p>
            <a:endParaRPr lang="en-US"/>
          </a:p>
        </p:txBody>
      </p:sp>
      <p:pic>
        <p:nvPicPr>
          <p:cNvPr id="6" name="Picture 2">
            <a:extLst>
              <a:ext uri="{FF2B5EF4-FFF2-40B4-BE49-F238E27FC236}">
                <a16:creationId xmlns:a16="http://schemas.microsoft.com/office/drawing/2014/main" id="{70FE5C6F-CFCB-4490-9219-07D1DB223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2310170"/>
            <a:ext cx="4853823" cy="274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a:extLst>
              <a:ext uri="{FF2B5EF4-FFF2-40B4-BE49-F238E27FC236}">
                <a16:creationId xmlns:a16="http://schemas.microsoft.com/office/drawing/2014/main" id="{B60E6449-4ED1-4F78-B47E-A6EFF21A6175}"/>
              </a:ext>
            </a:extLst>
          </p:cNvPr>
          <p:cNvSpPr txBox="1">
            <a:spLocks/>
          </p:cNvSpPr>
          <p:nvPr/>
        </p:nvSpPr>
        <p:spPr>
          <a:xfrm>
            <a:off x="608876" y="5115598"/>
            <a:ext cx="8202613" cy="1178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495675" algn="l"/>
              </a:tabLst>
            </a:pPr>
            <a:r>
              <a:rPr lang="en-US" dirty="0"/>
              <a:t>Nonlinear tranche loss – cumulative loss function: for pricing we need to know the </a:t>
            </a:r>
            <a:r>
              <a:rPr lang="en-US" b="1" dirty="0">
                <a:solidFill>
                  <a:srgbClr val="C00000"/>
                </a:solidFill>
              </a:rPr>
              <a:t>distribution of the losses over scenarios</a:t>
            </a:r>
            <a:r>
              <a:rPr lang="en-US" dirty="0"/>
              <a:t>, the expected cumulative loss is not sufficient</a:t>
            </a:r>
          </a:p>
          <a:p>
            <a:pPr>
              <a:tabLst>
                <a:tab pos="3495675" algn="l"/>
              </a:tabLst>
            </a:pPr>
            <a:r>
              <a:rPr lang="en-US" b="1" dirty="0">
                <a:solidFill>
                  <a:srgbClr val="C00000"/>
                </a:solidFill>
              </a:rPr>
              <a:t>Default correlation </a:t>
            </a:r>
            <a:r>
              <a:rPr lang="en-US" dirty="0"/>
              <a:t>is a key risk factor</a:t>
            </a:r>
          </a:p>
          <a:p>
            <a:endParaRPr lang="en-US" dirty="0"/>
          </a:p>
        </p:txBody>
      </p:sp>
    </p:spTree>
    <p:extLst>
      <p:ext uri="{BB962C8B-B14F-4D97-AF65-F5344CB8AC3E}">
        <p14:creationId xmlns:p14="http://schemas.microsoft.com/office/powerpoint/2010/main" val="338157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loss distribution matters</a:t>
            </a:r>
            <a:br>
              <a:rPr lang="en-US" dirty="0"/>
            </a:br>
            <a:r>
              <a:rPr lang="en-US" dirty="0"/>
              <a:t>(and not just the expected loss)</a:t>
            </a:r>
          </a:p>
        </p:txBody>
      </p:sp>
      <p:sp>
        <p:nvSpPr>
          <p:cNvPr id="3" name="Slide Number Placeholder 2"/>
          <p:cNvSpPr>
            <a:spLocks noGrp="1"/>
          </p:cNvSpPr>
          <p:nvPr>
            <p:ph type="sldNum" sz="quarter" idx="10"/>
          </p:nvPr>
        </p:nvSpPr>
        <p:spPr/>
        <p:txBody>
          <a:bodyPr/>
          <a:lstStyle/>
          <a:p>
            <a:fld id="{4A4E6941-D49D-42D6-A3A8-0A050484FA74}" type="slidenum">
              <a:rPr lang="en-US" smtClean="0"/>
              <a:pPr/>
              <a:t>24</a:t>
            </a:fld>
            <a:endParaRPr lang="en-US" dirty="0"/>
          </a:p>
        </p:txBody>
      </p:sp>
      <p:sp>
        <p:nvSpPr>
          <p:cNvPr id="5" name="Text Placeholder 4"/>
          <p:cNvSpPr>
            <a:spLocks noGrp="1"/>
          </p:cNvSpPr>
          <p:nvPr>
            <p:ph type="body" sz="quarter" idx="12"/>
          </p:nvPr>
        </p:nvSpPr>
        <p:spPr/>
        <p:txBody>
          <a:bodyPr/>
          <a:lstStyle/>
          <a:p>
            <a:endParaRPr lang="en-US"/>
          </a:p>
        </p:txBody>
      </p:sp>
      <p:sp>
        <p:nvSpPr>
          <p:cNvPr id="10" name="Rectangle 9">
            <a:extLst>
              <a:ext uri="{FF2B5EF4-FFF2-40B4-BE49-F238E27FC236}">
                <a16:creationId xmlns:a16="http://schemas.microsoft.com/office/drawing/2014/main" id="{127FAED0-046A-4CFF-B2CA-A2E4017307B0}"/>
              </a:ext>
            </a:extLst>
          </p:cNvPr>
          <p:cNvSpPr/>
          <p:nvPr/>
        </p:nvSpPr>
        <p:spPr>
          <a:xfrm>
            <a:off x="1864533"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B18A74-FF7D-4114-A4C7-E383FC1477E0}"/>
              </a:ext>
            </a:extLst>
          </p:cNvPr>
          <p:cNvSpPr/>
          <p:nvPr/>
        </p:nvSpPr>
        <p:spPr>
          <a:xfrm>
            <a:off x="306389" y="2492504"/>
            <a:ext cx="1302915" cy="646331"/>
          </a:xfrm>
          <a:prstGeom prst="rect">
            <a:avLst/>
          </a:prstGeom>
        </p:spPr>
        <p:txBody>
          <a:bodyPr wrap="square">
            <a:spAutoFit/>
          </a:bodyPr>
          <a:lstStyle/>
          <a:p>
            <a:r>
              <a:rPr lang="en-US" dirty="0"/>
              <a:t>No default correlation</a:t>
            </a:r>
          </a:p>
        </p:txBody>
      </p:sp>
      <p:sp>
        <p:nvSpPr>
          <p:cNvPr id="12" name="Rectangle 11">
            <a:extLst>
              <a:ext uri="{FF2B5EF4-FFF2-40B4-BE49-F238E27FC236}">
                <a16:creationId xmlns:a16="http://schemas.microsoft.com/office/drawing/2014/main" id="{BD1EBA22-824A-44B9-8C0A-A97BA26E34BA}"/>
              </a:ext>
            </a:extLst>
          </p:cNvPr>
          <p:cNvSpPr/>
          <p:nvPr/>
        </p:nvSpPr>
        <p:spPr>
          <a:xfrm>
            <a:off x="279520" y="4711662"/>
            <a:ext cx="1558145" cy="646331"/>
          </a:xfrm>
          <a:prstGeom prst="rect">
            <a:avLst/>
          </a:prstGeom>
        </p:spPr>
        <p:txBody>
          <a:bodyPr wrap="square">
            <a:spAutoFit/>
          </a:bodyPr>
          <a:lstStyle/>
          <a:p>
            <a:r>
              <a:rPr lang="en-US" dirty="0"/>
              <a:t>High default correlation</a:t>
            </a:r>
          </a:p>
        </p:txBody>
      </p:sp>
      <p:cxnSp>
        <p:nvCxnSpPr>
          <p:cNvPr id="17" name="Straight Connector 16">
            <a:extLst>
              <a:ext uri="{FF2B5EF4-FFF2-40B4-BE49-F238E27FC236}">
                <a16:creationId xmlns:a16="http://schemas.microsoft.com/office/drawing/2014/main" id="{67EF46F4-6D99-4C77-8782-641D1D84534F}"/>
              </a:ext>
            </a:extLst>
          </p:cNvPr>
          <p:cNvCxnSpPr/>
          <p:nvPr/>
        </p:nvCxnSpPr>
        <p:spPr>
          <a:xfrm>
            <a:off x="1864533"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365219-C4CF-4BE0-A1B0-DDADF4784AF6}"/>
              </a:ext>
            </a:extLst>
          </p:cNvPr>
          <p:cNvCxnSpPr/>
          <p:nvPr/>
        </p:nvCxnSpPr>
        <p:spPr>
          <a:xfrm>
            <a:off x="1878510"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9FE4EB7-9C6C-4F49-8F23-C3E69D8C1340}"/>
              </a:ext>
            </a:extLst>
          </p:cNvPr>
          <p:cNvSpPr/>
          <p:nvPr/>
        </p:nvSpPr>
        <p:spPr>
          <a:xfrm>
            <a:off x="1837665"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AE60636-8F1A-47CE-B405-5F301E790F3F}"/>
              </a:ext>
            </a:extLst>
          </p:cNvPr>
          <p:cNvCxnSpPr/>
          <p:nvPr/>
        </p:nvCxnSpPr>
        <p:spPr>
          <a:xfrm>
            <a:off x="1837665"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06E809-6246-4C27-B613-4914FE186F29}"/>
              </a:ext>
            </a:extLst>
          </p:cNvPr>
          <p:cNvCxnSpPr/>
          <p:nvPr/>
        </p:nvCxnSpPr>
        <p:spPr>
          <a:xfrm>
            <a:off x="1851642"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B37FDE4-EAC7-4575-8618-EA8398D60924}"/>
              </a:ext>
            </a:extLst>
          </p:cNvPr>
          <p:cNvSpPr/>
          <p:nvPr/>
        </p:nvSpPr>
        <p:spPr>
          <a:xfrm>
            <a:off x="2430846"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742B46E-978C-423D-8041-EEA05797402D}"/>
              </a:ext>
            </a:extLst>
          </p:cNvPr>
          <p:cNvCxnSpPr/>
          <p:nvPr/>
        </p:nvCxnSpPr>
        <p:spPr>
          <a:xfrm>
            <a:off x="2430846"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C1C0E26-AC5B-4287-B610-574E85710D20}"/>
              </a:ext>
            </a:extLst>
          </p:cNvPr>
          <p:cNvCxnSpPr/>
          <p:nvPr/>
        </p:nvCxnSpPr>
        <p:spPr>
          <a:xfrm>
            <a:off x="2444823"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ED260C7-732F-4817-B202-58A87236EB58}"/>
              </a:ext>
            </a:extLst>
          </p:cNvPr>
          <p:cNvSpPr/>
          <p:nvPr/>
        </p:nvSpPr>
        <p:spPr>
          <a:xfrm>
            <a:off x="2403978"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6380D35-7B80-402A-B2E0-975CA9D26EFF}"/>
              </a:ext>
            </a:extLst>
          </p:cNvPr>
          <p:cNvCxnSpPr/>
          <p:nvPr/>
        </p:nvCxnSpPr>
        <p:spPr>
          <a:xfrm>
            <a:off x="2403978"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5D12CA-EF46-4EBE-B161-7F61D45DED12}"/>
              </a:ext>
            </a:extLst>
          </p:cNvPr>
          <p:cNvCxnSpPr/>
          <p:nvPr/>
        </p:nvCxnSpPr>
        <p:spPr>
          <a:xfrm>
            <a:off x="2417955"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FFE7AA3-901B-4A29-B8AF-216E3293CDD9}"/>
              </a:ext>
            </a:extLst>
          </p:cNvPr>
          <p:cNvSpPr/>
          <p:nvPr/>
        </p:nvSpPr>
        <p:spPr>
          <a:xfrm>
            <a:off x="3011907"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DDA3E48-10E3-4A1F-B094-D451CE3921E9}"/>
              </a:ext>
            </a:extLst>
          </p:cNvPr>
          <p:cNvCxnSpPr/>
          <p:nvPr/>
        </p:nvCxnSpPr>
        <p:spPr>
          <a:xfrm>
            <a:off x="3011907"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0BAA08-0348-468B-AE4B-06B08E0FB594}"/>
              </a:ext>
            </a:extLst>
          </p:cNvPr>
          <p:cNvCxnSpPr/>
          <p:nvPr/>
        </p:nvCxnSpPr>
        <p:spPr>
          <a:xfrm>
            <a:off x="3025884"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0A9782-7B7E-442F-B3F3-2FF0CDBB4786}"/>
              </a:ext>
            </a:extLst>
          </p:cNvPr>
          <p:cNvSpPr/>
          <p:nvPr/>
        </p:nvSpPr>
        <p:spPr>
          <a:xfrm>
            <a:off x="2985039"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54264E36-797F-4E77-963D-0BB01B62B2CF}"/>
              </a:ext>
            </a:extLst>
          </p:cNvPr>
          <p:cNvCxnSpPr/>
          <p:nvPr/>
        </p:nvCxnSpPr>
        <p:spPr>
          <a:xfrm>
            <a:off x="2985039"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722946-4EF9-464F-B38F-A8E55EC84C46}"/>
              </a:ext>
            </a:extLst>
          </p:cNvPr>
          <p:cNvCxnSpPr/>
          <p:nvPr/>
        </p:nvCxnSpPr>
        <p:spPr>
          <a:xfrm>
            <a:off x="2999016"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577797A-807E-4570-8949-B3D4C2A10AE5}"/>
              </a:ext>
            </a:extLst>
          </p:cNvPr>
          <p:cNvSpPr/>
          <p:nvPr/>
        </p:nvSpPr>
        <p:spPr>
          <a:xfrm>
            <a:off x="3578220"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D43B248-306F-47CA-B617-2288082A9824}"/>
              </a:ext>
            </a:extLst>
          </p:cNvPr>
          <p:cNvCxnSpPr/>
          <p:nvPr/>
        </p:nvCxnSpPr>
        <p:spPr>
          <a:xfrm>
            <a:off x="3578220"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13C1E8-31D0-442E-97F4-EF38DD16DBBC}"/>
              </a:ext>
            </a:extLst>
          </p:cNvPr>
          <p:cNvCxnSpPr/>
          <p:nvPr/>
        </p:nvCxnSpPr>
        <p:spPr>
          <a:xfrm>
            <a:off x="3592197"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76EB099-8235-46E5-AA97-5D15E6BDE1A2}"/>
              </a:ext>
            </a:extLst>
          </p:cNvPr>
          <p:cNvSpPr/>
          <p:nvPr/>
        </p:nvSpPr>
        <p:spPr>
          <a:xfrm>
            <a:off x="3551352"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FDAE18C7-461E-4760-86F6-9BFC3A6FFA22}"/>
              </a:ext>
            </a:extLst>
          </p:cNvPr>
          <p:cNvCxnSpPr/>
          <p:nvPr/>
        </p:nvCxnSpPr>
        <p:spPr>
          <a:xfrm>
            <a:off x="3551352"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51CC6DB-6A2A-4D8D-81E6-EA6A8E24D26A}"/>
              </a:ext>
            </a:extLst>
          </p:cNvPr>
          <p:cNvCxnSpPr/>
          <p:nvPr/>
        </p:nvCxnSpPr>
        <p:spPr>
          <a:xfrm>
            <a:off x="3565329"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529BF2A-36D9-4964-9A81-1570906D9EB0}"/>
              </a:ext>
            </a:extLst>
          </p:cNvPr>
          <p:cNvSpPr/>
          <p:nvPr/>
        </p:nvSpPr>
        <p:spPr>
          <a:xfrm>
            <a:off x="4144533"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D228734A-F9CD-4A8A-8E7F-1E3C664BDF2F}"/>
              </a:ext>
            </a:extLst>
          </p:cNvPr>
          <p:cNvCxnSpPr/>
          <p:nvPr/>
        </p:nvCxnSpPr>
        <p:spPr>
          <a:xfrm>
            <a:off x="4144533"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BBF357-D08C-4C65-9885-63BB6956B41F}"/>
              </a:ext>
            </a:extLst>
          </p:cNvPr>
          <p:cNvCxnSpPr/>
          <p:nvPr/>
        </p:nvCxnSpPr>
        <p:spPr>
          <a:xfrm>
            <a:off x="4158510"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4190C89-7AF2-4580-A674-9F02AC4ED4FB}"/>
              </a:ext>
            </a:extLst>
          </p:cNvPr>
          <p:cNvSpPr/>
          <p:nvPr/>
        </p:nvSpPr>
        <p:spPr>
          <a:xfrm>
            <a:off x="4117665"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38DB7EC-6E23-4AB2-B33E-E5F875AC8575}"/>
              </a:ext>
            </a:extLst>
          </p:cNvPr>
          <p:cNvCxnSpPr/>
          <p:nvPr/>
        </p:nvCxnSpPr>
        <p:spPr>
          <a:xfrm>
            <a:off x="4117665"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F0B2DD8-A7F1-412E-A04A-7A9969624F6F}"/>
              </a:ext>
            </a:extLst>
          </p:cNvPr>
          <p:cNvCxnSpPr/>
          <p:nvPr/>
        </p:nvCxnSpPr>
        <p:spPr>
          <a:xfrm>
            <a:off x="4131642"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6E1724D-CA40-4F78-9EA1-3E9AF3AC5FE3}"/>
              </a:ext>
            </a:extLst>
          </p:cNvPr>
          <p:cNvSpPr/>
          <p:nvPr/>
        </p:nvSpPr>
        <p:spPr>
          <a:xfrm>
            <a:off x="4710846"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C449B88-D3FF-4643-85F0-678A7B53ABB8}"/>
              </a:ext>
            </a:extLst>
          </p:cNvPr>
          <p:cNvCxnSpPr/>
          <p:nvPr/>
        </p:nvCxnSpPr>
        <p:spPr>
          <a:xfrm>
            <a:off x="4710846"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CBBACF-213E-4228-B0F8-91B4C0F8DCCC}"/>
              </a:ext>
            </a:extLst>
          </p:cNvPr>
          <p:cNvCxnSpPr/>
          <p:nvPr/>
        </p:nvCxnSpPr>
        <p:spPr>
          <a:xfrm>
            <a:off x="4724823"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3500CB2D-C350-46AC-9186-7DCC3C58CAEB}"/>
              </a:ext>
            </a:extLst>
          </p:cNvPr>
          <p:cNvSpPr/>
          <p:nvPr/>
        </p:nvSpPr>
        <p:spPr>
          <a:xfrm>
            <a:off x="4683978"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1BE1993-7743-43E8-BFAA-12875B07F22B}"/>
              </a:ext>
            </a:extLst>
          </p:cNvPr>
          <p:cNvCxnSpPr/>
          <p:nvPr/>
        </p:nvCxnSpPr>
        <p:spPr>
          <a:xfrm>
            <a:off x="4683978"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B89EB5-FFB1-41FC-B794-0A6D08670133}"/>
              </a:ext>
            </a:extLst>
          </p:cNvPr>
          <p:cNvCxnSpPr/>
          <p:nvPr/>
        </p:nvCxnSpPr>
        <p:spPr>
          <a:xfrm>
            <a:off x="4697955"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FCFB91C-76E5-439A-AC7C-A6AEE988C8C7}"/>
              </a:ext>
            </a:extLst>
          </p:cNvPr>
          <p:cNvSpPr/>
          <p:nvPr/>
        </p:nvSpPr>
        <p:spPr>
          <a:xfrm>
            <a:off x="5277159" y="214615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93FC739-BBCD-42CA-AF00-FCF554B9083E}"/>
              </a:ext>
            </a:extLst>
          </p:cNvPr>
          <p:cNvCxnSpPr/>
          <p:nvPr/>
        </p:nvCxnSpPr>
        <p:spPr>
          <a:xfrm>
            <a:off x="5277159" y="324379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3CB615-E547-4721-940C-7E5F313476C2}"/>
              </a:ext>
            </a:extLst>
          </p:cNvPr>
          <p:cNvCxnSpPr/>
          <p:nvPr/>
        </p:nvCxnSpPr>
        <p:spPr>
          <a:xfrm>
            <a:off x="5291136" y="296003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D64053A-8BA4-4731-8EA5-C543614327D5}"/>
              </a:ext>
            </a:extLst>
          </p:cNvPr>
          <p:cNvSpPr/>
          <p:nvPr/>
        </p:nvSpPr>
        <p:spPr>
          <a:xfrm>
            <a:off x="5250291"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46B7021-FD10-4157-9885-E03C670BC29D}"/>
              </a:ext>
            </a:extLst>
          </p:cNvPr>
          <p:cNvCxnSpPr/>
          <p:nvPr/>
        </p:nvCxnSpPr>
        <p:spPr>
          <a:xfrm>
            <a:off x="5250291"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B433363-F5B1-4DD0-8963-9AB811338DAA}"/>
              </a:ext>
            </a:extLst>
          </p:cNvPr>
          <p:cNvCxnSpPr/>
          <p:nvPr/>
        </p:nvCxnSpPr>
        <p:spPr>
          <a:xfrm>
            <a:off x="5264268"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5D9CA20-9711-4C07-BB7B-646C04C64848}"/>
              </a:ext>
            </a:extLst>
          </p:cNvPr>
          <p:cNvSpPr/>
          <p:nvPr/>
        </p:nvSpPr>
        <p:spPr>
          <a:xfrm>
            <a:off x="2430846" y="3448928"/>
            <a:ext cx="311084" cy="7137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DE18E4E-94DD-44E2-ACB7-832717C3EDDC}"/>
              </a:ext>
            </a:extLst>
          </p:cNvPr>
          <p:cNvSpPr/>
          <p:nvPr/>
        </p:nvSpPr>
        <p:spPr>
          <a:xfrm>
            <a:off x="1860062" y="3298152"/>
            <a:ext cx="311084" cy="21489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BDD194-A209-4397-A4A9-86A3402D77C2}"/>
              </a:ext>
            </a:extLst>
          </p:cNvPr>
          <p:cNvSpPr/>
          <p:nvPr/>
        </p:nvSpPr>
        <p:spPr>
          <a:xfrm>
            <a:off x="3025884" y="3363901"/>
            <a:ext cx="311084" cy="149142"/>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5F23C1B-4E53-4489-A54A-DA968A8A9CD3}"/>
              </a:ext>
            </a:extLst>
          </p:cNvPr>
          <p:cNvSpPr/>
          <p:nvPr/>
        </p:nvSpPr>
        <p:spPr>
          <a:xfrm>
            <a:off x="5275708" y="3466434"/>
            <a:ext cx="311084" cy="45719"/>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88EF120-36B3-4579-A9F8-28E4A38AAB58}"/>
              </a:ext>
            </a:extLst>
          </p:cNvPr>
          <p:cNvSpPr/>
          <p:nvPr/>
        </p:nvSpPr>
        <p:spPr>
          <a:xfrm flipV="1">
            <a:off x="4158510" y="3474580"/>
            <a:ext cx="311084" cy="45719"/>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A5A5A31-84E8-4E33-A022-0C6236FD8B16}"/>
              </a:ext>
            </a:extLst>
          </p:cNvPr>
          <p:cNvSpPr/>
          <p:nvPr/>
        </p:nvSpPr>
        <p:spPr>
          <a:xfrm>
            <a:off x="4131642" y="4983033"/>
            <a:ext cx="311084" cy="645068"/>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307DDF8-C6AC-4CA3-A960-1E19B3E551E8}"/>
              </a:ext>
            </a:extLst>
          </p:cNvPr>
          <p:cNvSpPr/>
          <p:nvPr/>
        </p:nvSpPr>
        <p:spPr>
          <a:xfrm>
            <a:off x="5857449" y="2154743"/>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780BEC93-F6C9-4E15-A6D6-28B4EC0E7C76}"/>
              </a:ext>
            </a:extLst>
          </p:cNvPr>
          <p:cNvCxnSpPr/>
          <p:nvPr/>
        </p:nvCxnSpPr>
        <p:spPr>
          <a:xfrm>
            <a:off x="5857449" y="3252381"/>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C2EFE98-EC82-49B0-AFB4-3D5376A3FEDF}"/>
              </a:ext>
            </a:extLst>
          </p:cNvPr>
          <p:cNvCxnSpPr/>
          <p:nvPr/>
        </p:nvCxnSpPr>
        <p:spPr>
          <a:xfrm>
            <a:off x="5871426" y="2968620"/>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31B9E4E-E517-4030-9F95-AF0C4617134D}"/>
              </a:ext>
            </a:extLst>
          </p:cNvPr>
          <p:cNvSpPr/>
          <p:nvPr/>
        </p:nvSpPr>
        <p:spPr>
          <a:xfrm>
            <a:off x="5871426" y="3413968"/>
            <a:ext cx="311084" cy="10766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C0A4D19-886A-44B1-9743-EF2AC4D3B18F}"/>
              </a:ext>
            </a:extLst>
          </p:cNvPr>
          <p:cNvSpPr/>
          <p:nvPr/>
        </p:nvSpPr>
        <p:spPr>
          <a:xfrm>
            <a:off x="6324016" y="2572669"/>
            <a:ext cx="2770172" cy="646331"/>
          </a:xfrm>
          <a:prstGeom prst="rect">
            <a:avLst/>
          </a:prstGeom>
        </p:spPr>
        <p:txBody>
          <a:bodyPr wrap="square">
            <a:spAutoFit/>
          </a:bodyPr>
          <a:lstStyle/>
          <a:p>
            <a:r>
              <a:rPr lang="en-US" dirty="0"/>
              <a:t>Better for mezzanine tranche, worse for equity</a:t>
            </a:r>
          </a:p>
        </p:txBody>
      </p:sp>
      <p:sp>
        <p:nvSpPr>
          <p:cNvPr id="72" name="Rectangle 71">
            <a:extLst>
              <a:ext uri="{FF2B5EF4-FFF2-40B4-BE49-F238E27FC236}">
                <a16:creationId xmlns:a16="http://schemas.microsoft.com/office/drawing/2014/main" id="{22AF7342-EED2-4603-8750-87A15A52CEC9}"/>
              </a:ext>
            </a:extLst>
          </p:cNvPr>
          <p:cNvSpPr/>
          <p:nvPr/>
        </p:nvSpPr>
        <p:spPr>
          <a:xfrm>
            <a:off x="5830580" y="4253865"/>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B68044-1887-4DEE-94AA-DC8427F4A493}"/>
              </a:ext>
            </a:extLst>
          </p:cNvPr>
          <p:cNvCxnSpPr/>
          <p:nvPr/>
        </p:nvCxnSpPr>
        <p:spPr>
          <a:xfrm>
            <a:off x="5830580" y="5351503"/>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D04EAF-4C1F-4B4C-A9A8-702EC91FD90D}"/>
              </a:ext>
            </a:extLst>
          </p:cNvPr>
          <p:cNvCxnSpPr/>
          <p:nvPr/>
        </p:nvCxnSpPr>
        <p:spPr>
          <a:xfrm>
            <a:off x="5844557" y="5067742"/>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04062A34-A44F-4005-8E28-80CE83C97985}"/>
              </a:ext>
            </a:extLst>
          </p:cNvPr>
          <p:cNvSpPr/>
          <p:nvPr/>
        </p:nvSpPr>
        <p:spPr>
          <a:xfrm>
            <a:off x="7285146" y="319886"/>
            <a:ext cx="311084" cy="1366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1D50370C-DC26-4F9D-A618-A5F1D9889817}"/>
              </a:ext>
            </a:extLst>
          </p:cNvPr>
          <p:cNvCxnSpPr/>
          <p:nvPr/>
        </p:nvCxnSpPr>
        <p:spPr>
          <a:xfrm>
            <a:off x="7285146" y="1417524"/>
            <a:ext cx="31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DC86EE-62CA-4515-90A5-889FE861C637}"/>
              </a:ext>
            </a:extLst>
          </p:cNvPr>
          <p:cNvCxnSpPr/>
          <p:nvPr/>
        </p:nvCxnSpPr>
        <p:spPr>
          <a:xfrm>
            <a:off x="7299123" y="1133763"/>
            <a:ext cx="311084"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C3D04D94-0C8F-4873-91A5-BC799345D673}"/>
              </a:ext>
            </a:extLst>
          </p:cNvPr>
          <p:cNvSpPr/>
          <p:nvPr/>
        </p:nvSpPr>
        <p:spPr>
          <a:xfrm>
            <a:off x="7624184" y="793976"/>
            <a:ext cx="1292341" cy="923330"/>
          </a:xfrm>
          <a:prstGeom prst="rect">
            <a:avLst/>
          </a:prstGeom>
        </p:spPr>
        <p:txBody>
          <a:bodyPr wrap="none">
            <a:spAutoFit/>
          </a:bodyPr>
          <a:lstStyle/>
          <a:p>
            <a:r>
              <a:rPr lang="en-US" dirty="0"/>
              <a:t>Senior</a:t>
            </a:r>
          </a:p>
          <a:p>
            <a:r>
              <a:rPr lang="en-US" dirty="0"/>
              <a:t>Mezzanine</a:t>
            </a:r>
          </a:p>
          <a:p>
            <a:r>
              <a:rPr lang="en-US" dirty="0"/>
              <a:t>Equity</a:t>
            </a:r>
          </a:p>
        </p:txBody>
      </p:sp>
      <p:sp>
        <p:nvSpPr>
          <p:cNvPr id="79" name="Rectangle 78">
            <a:extLst>
              <a:ext uri="{FF2B5EF4-FFF2-40B4-BE49-F238E27FC236}">
                <a16:creationId xmlns:a16="http://schemas.microsoft.com/office/drawing/2014/main" id="{A696121A-88C7-4822-B820-BC24EC49B88A}"/>
              </a:ext>
            </a:extLst>
          </p:cNvPr>
          <p:cNvSpPr/>
          <p:nvPr/>
        </p:nvSpPr>
        <p:spPr>
          <a:xfrm>
            <a:off x="6324921" y="4614142"/>
            <a:ext cx="2770172" cy="646331"/>
          </a:xfrm>
          <a:prstGeom prst="rect">
            <a:avLst/>
          </a:prstGeom>
        </p:spPr>
        <p:txBody>
          <a:bodyPr wrap="square">
            <a:spAutoFit/>
          </a:bodyPr>
          <a:lstStyle/>
          <a:p>
            <a:r>
              <a:rPr lang="en-US" dirty="0"/>
              <a:t>Better for equity tranche, worse for mezzanine</a:t>
            </a:r>
          </a:p>
        </p:txBody>
      </p:sp>
      <p:sp>
        <p:nvSpPr>
          <p:cNvPr id="80" name="Rectangle: Rounded Corners 79">
            <a:extLst>
              <a:ext uri="{FF2B5EF4-FFF2-40B4-BE49-F238E27FC236}">
                <a16:creationId xmlns:a16="http://schemas.microsoft.com/office/drawing/2014/main" id="{AFD2BB6C-6C03-4C43-B56F-CC50A099B6E3}"/>
              </a:ext>
            </a:extLst>
          </p:cNvPr>
          <p:cNvSpPr/>
          <p:nvPr/>
        </p:nvSpPr>
        <p:spPr>
          <a:xfrm>
            <a:off x="94268" y="1866507"/>
            <a:ext cx="8908330" cy="191854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2F6ADE6E-41E4-4113-8D58-016116E27F3C}"/>
              </a:ext>
            </a:extLst>
          </p:cNvPr>
          <p:cNvSpPr/>
          <p:nvPr/>
        </p:nvSpPr>
        <p:spPr>
          <a:xfrm>
            <a:off x="90966" y="4000585"/>
            <a:ext cx="8908330" cy="191854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1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Simulation of losses – no correlation</a:t>
            </a:r>
            <a:endParaRPr lang="hu-HU" dirty="0"/>
          </a:p>
        </p:txBody>
      </p:sp>
      <p:sp>
        <p:nvSpPr>
          <p:cNvPr id="3" name="Slide Number Placeholder 2"/>
          <p:cNvSpPr>
            <a:spLocks noGrp="1"/>
          </p:cNvSpPr>
          <p:nvPr>
            <p:ph type="sldNum" sz="quarter" idx="10"/>
          </p:nvPr>
        </p:nvSpPr>
        <p:spPr/>
        <p:txBody>
          <a:bodyPr/>
          <a:lstStyle/>
          <a:p>
            <a:fld id="{4A4E6941-D49D-42D6-A3A8-0A050484FA74}" type="slidenum">
              <a:rPr lang="hu-HU" smtClean="0"/>
              <a:pPr/>
              <a:t>25</a:t>
            </a:fld>
            <a:endParaRPr lang="hu-HU"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470693" y="1758352"/>
                <a:ext cx="8202613" cy="1916637"/>
              </a:xfrm>
            </p:spPr>
            <p:txBody>
              <a:bodyPr>
                <a:normAutofit/>
              </a:bodyPr>
              <a:lstStyle/>
              <a:p>
                <a:pPr marL="0" indent="0">
                  <a:buNone/>
                  <a:tabLst>
                    <a:tab pos="3495675" algn="l"/>
                  </a:tabLst>
                </a:pPr>
                <a:r>
                  <a:rPr lang="en-US" u="sng" dirty="0"/>
                  <a:t>MC simulation</a:t>
                </a:r>
              </a:p>
              <a:p>
                <a:pPr>
                  <a:tabLst>
                    <a:tab pos="3495675" algn="l"/>
                  </a:tabLst>
                </a:pPr>
                <a:r>
                  <a:rPr lang="en-US" dirty="0"/>
                  <a:t>Input: CDS default probabilities up to time </a:t>
                </a:r>
                <a14:m>
                  <m:oMath xmlns:m="http://schemas.openxmlformats.org/officeDocument/2006/math">
                    <m:r>
                      <a:rPr lang="en-US" b="0" i="1" smtClean="0">
                        <a:latin typeface="Cambria Math" panose="02040503050406030204" pitchFamily="18" charset="0"/>
                      </a:rPr>
                      <m:t>𝑡</m:t>
                    </m:r>
                  </m:oMath>
                </a14:m>
                <a:r>
                  <a:rPr lang="hu-HU" dirty="0"/>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oMath>
                </a14:m>
                <a:endParaRPr lang="hu-HU" dirty="0"/>
              </a:p>
              <a:p>
                <a:pPr>
                  <a:tabLst>
                    <a:tab pos="3495675" algn="l"/>
                  </a:tabLst>
                </a:pPr>
                <a14:m>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𝑋</m:t>
                        </m:r>
                      </m:e>
                      <m:sub>
                        <m:r>
                          <a:rPr lang="hu-HU" b="0" i="1" smtClean="0">
                            <a:latin typeface="Cambria Math" panose="02040503050406030204" pitchFamily="18" charset="0"/>
                          </a:rPr>
                          <m:t>𝑖</m:t>
                        </m:r>
                      </m:sub>
                    </m:sSub>
                  </m:oMath>
                </a14:m>
                <a:r>
                  <a:rPr lang="hu-HU" dirty="0"/>
                  <a:t>: </a:t>
                </a:r>
                <a:r>
                  <a:rPr lang="en-US" dirty="0"/>
                  <a:t>identical independent normally distributed variables</a:t>
                </a:r>
                <a:endParaRPr lang="hu-HU" dirty="0"/>
              </a:p>
              <a:p>
                <a:pPr>
                  <a:tabLst>
                    <a:tab pos="3495675" algn="l"/>
                  </a:tabLst>
                </a:pPr>
                <a14:m>
                  <m:oMath xmlns:m="http://schemas.openxmlformats.org/officeDocument/2006/math">
                    <m:r>
                      <m:rPr>
                        <m:sty m:val="p"/>
                      </m:rPr>
                      <a:rPr lang="hu-HU" b="0" i="0" smtClean="0">
                        <a:latin typeface="Cambria Math" panose="02040503050406030204" pitchFamily="18" charset="0"/>
                      </a:rPr>
                      <m:t>Φ</m:t>
                    </m:r>
                  </m:oMath>
                </a14:m>
                <a:r>
                  <a:rPr lang="hu-HU" dirty="0"/>
                  <a:t>: </a:t>
                </a:r>
                <a:r>
                  <a:rPr lang="en-US" dirty="0"/>
                  <a:t>normal distribution cumulative distribution function</a:t>
                </a:r>
                <a:endParaRPr lang="hu-HU" dirty="0"/>
              </a:p>
              <a:p>
                <a:pPr>
                  <a:tabLst>
                    <a:tab pos="3495675" algn="l"/>
                  </a:tabLst>
                </a:pPr>
                <a:r>
                  <a:rPr lang="en-US" dirty="0"/>
                  <a:t>Condition of default in a simulated scenario</a:t>
                </a:r>
                <a:r>
                  <a:rPr lang="hu-HU" dirty="0"/>
                  <a:t>:</a:t>
                </a:r>
              </a:p>
              <a:p>
                <a:pPr>
                  <a:tabLst>
                    <a:tab pos="3495675" algn="l"/>
                  </a:tabLst>
                </a:pPr>
                <a:endParaRPr lang="hu-HU" dirty="0"/>
              </a:p>
              <a:p>
                <a:pPr marL="0" indent="0">
                  <a:buNone/>
                  <a:tabLst>
                    <a:tab pos="3495675" algn="l"/>
                  </a:tabLst>
                </a:pPr>
                <a:endParaRPr lang="hu-HU" dirty="0"/>
              </a:p>
              <a:p>
                <a:pPr marL="0" indent="0">
                  <a:buNone/>
                  <a:tabLst>
                    <a:tab pos="3495675" algn="l"/>
                  </a:tabLst>
                </a:pPr>
                <a:endParaRPr lang="hu-HU" dirty="0"/>
              </a:p>
              <a:p>
                <a:pPr marL="0" indent="0">
                  <a:buNone/>
                  <a:tabLst>
                    <a:tab pos="3495675" algn="l"/>
                  </a:tabLst>
                </a:pPr>
                <a:endParaRPr lang="hu-HU" sz="1800" dirty="0"/>
              </a:p>
              <a:p>
                <a:pPr>
                  <a:tabLst>
                    <a:tab pos="3495675" algn="l"/>
                  </a:tabLst>
                </a:pPr>
                <a:endParaRPr lang="hu-HU" sz="1200" i="1" dirty="0">
                  <a:latin typeface="Cambria Math"/>
                </a:endParaRPr>
              </a:p>
              <a:p>
                <a:pPr>
                  <a:tabLst>
                    <a:tab pos="3495675" algn="l"/>
                  </a:tabLst>
                </a:pPr>
                <a:endParaRPr lang="hu-HU" sz="1200" i="1" dirty="0">
                  <a:latin typeface="Cambria Math"/>
                </a:endParaRPr>
              </a:p>
              <a:p>
                <a:pPr>
                  <a:tabLst>
                    <a:tab pos="3495675" algn="l"/>
                  </a:tabLst>
                </a:pPr>
                <a:endParaRPr lang="hu-HU" sz="1200" i="1" dirty="0">
                  <a:latin typeface="Cambria Math"/>
                </a:endParaRPr>
              </a:p>
              <a:p>
                <a:endParaRPr lang="hu-HU" dirty="0"/>
              </a:p>
              <a:p>
                <a:endParaRPr lang="hu-HU" dirty="0"/>
              </a:p>
              <a:p>
                <a:endParaRPr lang="hu-HU" dirty="0"/>
              </a:p>
              <a:p>
                <a:endParaRPr lang="hu-HU" dirty="0"/>
              </a:p>
              <a:p>
                <a:endParaRPr lang="hu-HU" b="1" dirty="0"/>
              </a:p>
              <a:p>
                <a:endParaRPr lang="hu-HU" b="1" dirty="0"/>
              </a:p>
              <a:p>
                <a:endParaRPr lang="hu-HU"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470693" y="1758352"/>
                <a:ext cx="8202613" cy="1916637"/>
              </a:xfrm>
              <a:blipFill>
                <a:blip r:embed="rId3"/>
                <a:stretch>
                  <a:fillRect l="-669" t="-2222"/>
                </a:stretch>
              </a:blipFill>
            </p:spPr>
            <p:txBody>
              <a:bodyPr/>
              <a:lstStyle/>
              <a:p>
                <a:r>
                  <a:rPr lang="en-US">
                    <a:noFill/>
                  </a:rPr>
                  <a:t> </a:t>
                </a:r>
              </a:p>
            </p:txBody>
          </p:sp>
        </mc:Fallback>
      </mc:AlternateContent>
      <p:sp>
        <p:nvSpPr>
          <p:cNvPr id="5" name="Text Placeholder 4"/>
          <p:cNvSpPr>
            <a:spLocks noGrp="1"/>
          </p:cNvSpPr>
          <p:nvPr>
            <p:ph type="body" sz="quarter" idx="12"/>
          </p:nvPr>
        </p:nvSpPr>
        <p:spPr/>
        <p:txBody>
          <a:bodyPr/>
          <a:lstStyle/>
          <a:p>
            <a:endParaRPr lang="hu-H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BA750F-10F4-4EFD-8FD9-483EEC3D1AB9}"/>
                  </a:ext>
                </a:extLst>
              </p:cNvPr>
              <p:cNvSpPr txBox="1"/>
              <p:nvPr/>
            </p:nvSpPr>
            <p:spPr>
              <a:xfrm>
                <a:off x="3149380" y="3791205"/>
                <a:ext cx="253415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𝑋</m:t>
                          </m:r>
                        </m:e>
                        <m:sub>
                          <m:r>
                            <a:rPr lang="hu-HU" b="0" i="1" smtClean="0">
                              <a:latin typeface="Cambria Math" panose="02040503050406030204" pitchFamily="18" charset="0"/>
                            </a:rPr>
                            <m:t>𝑖</m:t>
                          </m:r>
                        </m:sub>
                      </m:sSub>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a:rPr>
                            <m:t>𝑘</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r>
                        <a:rPr lang="hu-HU" b="0" i="1" smtClean="0">
                          <a:latin typeface="Cambria Math" panose="02040503050406030204" pitchFamily="18" charset="0"/>
                        </a:rPr>
                        <m:t>≔</m:t>
                      </m:r>
                      <m:sSup>
                        <m:sSupPr>
                          <m:ctrlPr>
                            <a:rPr lang="hu-HU" i="1">
                              <a:latin typeface="Cambria Math" panose="02040503050406030204" pitchFamily="18" charset="0"/>
                            </a:rPr>
                          </m:ctrlPr>
                        </m:sSupPr>
                        <m:e>
                          <m:r>
                            <a:rPr lang="hu-HU" i="1">
                              <a:latin typeface="Cambria Math"/>
                            </a:rPr>
                            <m:t>𝛷</m:t>
                          </m:r>
                        </m:e>
                        <m:sup>
                          <m:r>
                            <a:rPr lang="hu-HU" i="1">
                              <a:latin typeface="Cambria Math"/>
                            </a:rPr>
                            <m:t>−1</m:t>
                          </m:r>
                        </m:sup>
                      </m:sSup>
                      <m:r>
                        <a:rPr lang="hu-HU" i="1">
                          <a:latin typeface="Cambria Math"/>
                        </a:rPr>
                        <m:t>(</m:t>
                      </m:r>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r>
                        <a:rPr lang="hu-HU" i="1">
                          <a:latin typeface="Cambria Math"/>
                        </a:rPr>
                        <m:t>)</m:t>
                      </m:r>
                    </m:oMath>
                  </m:oMathPara>
                </a14:m>
                <a:endParaRPr lang="hu-HU" i="1" dirty="0">
                  <a:latin typeface="Cambria Math"/>
                </a:endParaRPr>
              </a:p>
              <a:p>
                <a:endParaRPr lang="hu-HU" dirty="0"/>
              </a:p>
            </p:txBody>
          </p:sp>
        </mc:Choice>
        <mc:Fallback xmlns="">
          <p:sp>
            <p:nvSpPr>
              <p:cNvPr id="7" name="TextBox 6">
                <a:extLst>
                  <a:ext uri="{FF2B5EF4-FFF2-40B4-BE49-F238E27FC236}">
                    <a16:creationId xmlns:a16="http://schemas.microsoft.com/office/drawing/2014/main" id="{B7BA750F-10F4-4EFD-8FD9-483EEC3D1AB9}"/>
                  </a:ext>
                </a:extLst>
              </p:cNvPr>
              <p:cNvSpPr txBox="1">
                <a:spLocks noRot="1" noChangeAspect="1" noMove="1" noResize="1" noEditPoints="1" noAdjustHandles="1" noChangeArrowheads="1" noChangeShapeType="1" noTextEdit="1"/>
              </p:cNvSpPr>
              <p:nvPr/>
            </p:nvSpPr>
            <p:spPr>
              <a:xfrm>
                <a:off x="3149380" y="3791205"/>
                <a:ext cx="2534155" cy="553998"/>
              </a:xfrm>
              <a:prstGeom prst="rect">
                <a:avLst/>
              </a:prstGeom>
              <a:blipFill>
                <a:blip r:embed="rId4"/>
                <a:stretch>
                  <a:fillRect l="-1205" t="-1099" r="-2410"/>
                </a:stretch>
              </a:blipFill>
            </p:spPr>
            <p:txBody>
              <a:bodyPr/>
              <a:lstStyle/>
              <a:p>
                <a:r>
                  <a:rPr lang="en-US">
                    <a:noFill/>
                  </a:rPr>
                  <a:t> </a:t>
                </a:r>
              </a:p>
            </p:txBody>
          </p:sp>
        </mc:Fallback>
      </mc:AlternateContent>
      <p:sp>
        <p:nvSpPr>
          <p:cNvPr id="8" name="Text Placeholder 3">
            <a:extLst>
              <a:ext uri="{FF2B5EF4-FFF2-40B4-BE49-F238E27FC236}">
                <a16:creationId xmlns:a16="http://schemas.microsoft.com/office/drawing/2014/main" id="{5490E4BF-8DD3-45AE-9BFA-8F66D52420A9}"/>
              </a:ext>
            </a:extLst>
          </p:cNvPr>
          <p:cNvSpPr txBox="1">
            <a:spLocks/>
          </p:cNvSpPr>
          <p:nvPr/>
        </p:nvSpPr>
        <p:spPr>
          <a:xfrm>
            <a:off x="493935" y="4353909"/>
            <a:ext cx="8202613"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Calibri" panose="020F050202020403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495675" algn="l"/>
              </a:tabLst>
            </a:pPr>
            <a:r>
              <a:rPr lang="en-US" dirty="0"/>
              <a:t>Probability of default (consistency check)</a:t>
            </a:r>
            <a:r>
              <a:rPr lang="hu-HU" dirty="0"/>
              <a:t>:</a:t>
            </a:r>
          </a:p>
          <a:p>
            <a:pPr>
              <a:tabLst>
                <a:tab pos="3495675" algn="l"/>
              </a:tabLst>
            </a:pP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sz="1800" dirty="0"/>
          </a:p>
          <a:p>
            <a:pPr>
              <a:tabLst>
                <a:tab pos="3495675" algn="l"/>
              </a:tabLst>
            </a:pPr>
            <a:endParaRPr lang="hu-HU" sz="1200" i="1" dirty="0">
              <a:latin typeface="Cambria Math"/>
            </a:endParaRPr>
          </a:p>
          <a:p>
            <a:pPr>
              <a:tabLst>
                <a:tab pos="3495675" algn="l"/>
              </a:tabLst>
            </a:pPr>
            <a:endParaRPr lang="hu-HU" sz="1200" i="1" dirty="0">
              <a:latin typeface="Cambria Math"/>
            </a:endParaRPr>
          </a:p>
          <a:p>
            <a:pPr>
              <a:tabLst>
                <a:tab pos="3495675" algn="l"/>
              </a:tabLst>
            </a:pPr>
            <a:endParaRPr lang="hu-HU" sz="1200" i="1" dirty="0">
              <a:latin typeface="Cambria Math"/>
            </a:endParaRPr>
          </a:p>
          <a:p>
            <a:endParaRPr lang="hu-HU" dirty="0"/>
          </a:p>
          <a:p>
            <a:endParaRPr lang="hu-HU" dirty="0"/>
          </a:p>
          <a:p>
            <a:endParaRPr lang="hu-HU" dirty="0"/>
          </a:p>
          <a:p>
            <a:endParaRPr lang="hu-HU" dirty="0"/>
          </a:p>
          <a:p>
            <a:endParaRPr lang="hu-HU" b="1" dirty="0"/>
          </a:p>
          <a:p>
            <a:endParaRPr lang="hu-HU" b="1" dirty="0"/>
          </a:p>
          <a:p>
            <a:endParaRPr lang="hu-HU"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B654BA6-9D7E-490A-A78D-6EE002308771}"/>
                  </a:ext>
                </a:extLst>
              </p:cNvPr>
              <p:cNvSpPr/>
              <p:nvPr/>
            </p:nvSpPr>
            <p:spPr>
              <a:xfrm>
                <a:off x="694949" y="4823756"/>
                <a:ext cx="7329948" cy="404983"/>
              </a:xfrm>
              <a:prstGeom prst="rect">
                <a:avLst/>
              </a:prstGeom>
            </p:spPr>
            <p:txBody>
              <a:bodyPr wrap="square">
                <a:spAutoFit/>
              </a:bodyPr>
              <a:lstStyle/>
              <a:p>
                <a:pPr>
                  <a:tabLst>
                    <a:tab pos="3495675" algn="l"/>
                  </a:tabLst>
                </a:pPr>
                <a14:m>
                  <m:oMathPara xmlns:m="http://schemas.openxmlformats.org/officeDocument/2006/math">
                    <m:oMathParaPr>
                      <m:jc m:val="centerGroup"/>
                    </m:oMathParaPr>
                    <m:oMath xmlns:m="http://schemas.openxmlformats.org/officeDocument/2006/math">
                      <m:r>
                        <a:rPr lang="hu-HU" i="1" smtClean="0">
                          <a:latin typeface="Cambria Math"/>
                        </a:rPr>
                        <m:t>𝑷</m:t>
                      </m:r>
                      <m:d>
                        <m:dPr>
                          <m:ctrlPr>
                            <a:rPr lang="hu-HU" b="0" i="1" smtClean="0">
                              <a:latin typeface="Cambria Math" panose="02040503050406030204" pitchFamily="18" charset="0"/>
                            </a:rPr>
                          </m:ctrlPr>
                        </m:dPr>
                        <m:e>
                          <m:sSub>
                            <m:sSubPr>
                              <m:ctrlPr>
                                <a:rPr lang="hu-HU" i="1">
                                  <a:latin typeface="Cambria Math" panose="02040503050406030204" pitchFamily="18" charset="0"/>
                                </a:rPr>
                              </m:ctrlPr>
                            </m:sSubPr>
                            <m:e>
                              <m:r>
                                <m:rPr>
                                  <m:nor/>
                                </m:rPr>
                                <a:rPr lang="hu-HU" i="1">
                                  <a:latin typeface="Cambria Math"/>
                                </a:rPr>
                                <m:t>τ</m:t>
                              </m:r>
                            </m:e>
                            <m:sub>
                              <m:r>
                                <a:rPr lang="hu-HU" i="1">
                                  <a:latin typeface="Cambria Math"/>
                                </a:rPr>
                                <m:t>𝑖</m:t>
                              </m:r>
                            </m:sub>
                          </m:sSub>
                          <m:r>
                            <a:rPr lang="hu-HU" i="1">
                              <a:latin typeface="Cambria Math"/>
                            </a:rPr>
                            <m:t>≤</m:t>
                          </m:r>
                          <m:r>
                            <a:rPr lang="hu-HU" i="1">
                              <a:latin typeface="Cambria Math"/>
                            </a:rPr>
                            <m:t>𝑡</m:t>
                          </m:r>
                        </m:e>
                      </m:d>
                      <m:r>
                        <a:rPr lang="hu-HU" i="1">
                          <a:latin typeface="Cambria Math"/>
                        </a:rPr>
                        <m:t>=</m:t>
                      </m:r>
                      <m:r>
                        <a:rPr lang="hu-HU" i="1">
                          <a:latin typeface="Cambria Math"/>
                        </a:rPr>
                        <m:t>𝑷</m:t>
                      </m:r>
                      <m:d>
                        <m:dPr>
                          <m:ctrlPr>
                            <a:rPr lang="hu-HU" b="0" i="1" smtClean="0">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a:rPr>
                                <m:t>𝑋</m:t>
                              </m:r>
                            </m:e>
                            <m:sub>
                              <m:r>
                                <a:rPr lang="hu-HU" i="1">
                                  <a:latin typeface="Cambria Math"/>
                                </a:rPr>
                                <m:t>𝑖</m:t>
                              </m:r>
                            </m:sub>
                          </m:sSub>
                          <m:r>
                            <a:rPr lang="hu-HU" i="1">
                              <a:latin typeface="Cambria Math"/>
                            </a:rPr>
                            <m:t>≤</m:t>
                          </m:r>
                          <m:sSub>
                            <m:sSubPr>
                              <m:ctrlPr>
                                <a:rPr lang="hu-HU" i="1">
                                  <a:latin typeface="Cambria Math" panose="02040503050406030204" pitchFamily="18" charset="0"/>
                                </a:rPr>
                              </m:ctrlPr>
                            </m:sSubPr>
                            <m:e>
                              <m:r>
                                <a:rPr lang="hu-HU" i="1">
                                  <a:latin typeface="Cambria Math"/>
                                </a:rPr>
                                <m:t>𝑘</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e>
                      </m:d>
                      <m:r>
                        <a:rPr lang="hu-HU" i="1">
                          <a:latin typeface="Cambria Math"/>
                        </a:rPr>
                        <m:t>=</m:t>
                      </m:r>
                      <m:r>
                        <a:rPr lang="hu-HU" i="1">
                          <a:latin typeface="Cambria Math"/>
                        </a:rPr>
                        <m:t>𝛷</m:t>
                      </m:r>
                      <m:d>
                        <m:dPr>
                          <m:ctrlPr>
                            <a:rPr lang="hu-HU" i="1">
                              <a:latin typeface="Cambria Math" panose="02040503050406030204" pitchFamily="18" charset="0"/>
                            </a:rPr>
                          </m:ctrlPr>
                        </m:dPr>
                        <m:e>
                          <m:sSub>
                            <m:sSubPr>
                              <m:ctrlPr>
                                <a:rPr lang="hu-HU" b="0" i="1" smtClean="0">
                                  <a:latin typeface="Cambria Math" panose="02040503050406030204" pitchFamily="18" charset="0"/>
                                </a:rPr>
                              </m:ctrlPr>
                            </m:sSubPr>
                            <m:e>
                              <m:r>
                                <a:rPr lang="hu-HU" b="0" i="1" smtClean="0">
                                  <a:latin typeface="Cambria Math" panose="02040503050406030204" pitchFamily="18" charset="0"/>
                                </a:rPr>
                                <m:t>𝑘</m:t>
                              </m:r>
                            </m:e>
                            <m:sub>
                              <m:r>
                                <a:rPr lang="hu-HU" b="0" i="1" smtClean="0">
                                  <a:latin typeface="Cambria Math" panose="02040503050406030204" pitchFamily="18" charset="0"/>
                                </a:rPr>
                                <m:t>𝑖</m:t>
                              </m:r>
                            </m:sub>
                          </m:sSub>
                          <m:d>
                            <m:dPr>
                              <m:ctrlPr>
                                <a:rPr lang="hu-HU" b="0" i="1" smtClean="0">
                                  <a:latin typeface="Cambria Math" panose="02040503050406030204" pitchFamily="18" charset="0"/>
                                </a:rPr>
                              </m:ctrlPr>
                            </m:dPr>
                            <m:e>
                              <m:r>
                                <a:rPr lang="hu-HU" b="0" i="1" smtClean="0">
                                  <a:latin typeface="Cambria Math" panose="02040503050406030204" pitchFamily="18" charset="0"/>
                                </a:rPr>
                                <m:t>𝑡</m:t>
                              </m:r>
                            </m:e>
                          </m:d>
                        </m:e>
                      </m:d>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panose="02040503050406030204" pitchFamily="18" charset="0"/>
                            </a:rPr>
                            <m:t>𝑖</m:t>
                          </m:r>
                        </m:sub>
                      </m:sSub>
                      <m:d>
                        <m:dPr>
                          <m:ctrlPr>
                            <a:rPr lang="hu-HU" i="1">
                              <a:latin typeface="Cambria Math" panose="02040503050406030204" pitchFamily="18" charset="0"/>
                            </a:rPr>
                          </m:ctrlPr>
                        </m:dPr>
                        <m:e>
                          <m:r>
                            <a:rPr lang="hu-HU" b="0" i="1" smtClean="0">
                              <a:latin typeface="Cambria Math" panose="02040503050406030204" pitchFamily="18" charset="0"/>
                            </a:rPr>
                            <m:t>𝑡</m:t>
                          </m:r>
                        </m:e>
                      </m:d>
                    </m:oMath>
                  </m:oMathPara>
                </a14:m>
                <a:endParaRPr lang="hu-HU" i="1" dirty="0">
                  <a:latin typeface="Cambria Math"/>
                </a:endParaRPr>
              </a:p>
            </p:txBody>
          </p:sp>
        </mc:Choice>
        <mc:Fallback xmlns="">
          <p:sp>
            <p:nvSpPr>
              <p:cNvPr id="9" name="Rectangle 8">
                <a:extLst>
                  <a:ext uri="{FF2B5EF4-FFF2-40B4-BE49-F238E27FC236}">
                    <a16:creationId xmlns:a16="http://schemas.microsoft.com/office/drawing/2014/main" id="{7B654BA6-9D7E-490A-A78D-6EE002308771}"/>
                  </a:ext>
                </a:extLst>
              </p:cNvPr>
              <p:cNvSpPr>
                <a:spLocks noRot="1" noChangeAspect="1" noMove="1" noResize="1" noEditPoints="1" noAdjustHandles="1" noChangeArrowheads="1" noChangeShapeType="1" noTextEdit="1"/>
              </p:cNvSpPr>
              <p:nvPr/>
            </p:nvSpPr>
            <p:spPr>
              <a:xfrm>
                <a:off x="694949" y="4823756"/>
                <a:ext cx="7329948" cy="404983"/>
              </a:xfrm>
              <a:prstGeom prst="rect">
                <a:avLst/>
              </a:prstGeom>
              <a:blipFill>
                <a:blip r:embed="rId5"/>
                <a:stretch>
                  <a:fillRect/>
                </a:stretch>
              </a:blipFill>
            </p:spPr>
            <p:txBody>
              <a:bodyPr/>
              <a:lstStyle/>
              <a:p>
                <a:r>
                  <a:rPr lang="en-US">
                    <a:noFill/>
                  </a:rPr>
                  <a:t> </a:t>
                </a:r>
              </a:p>
            </p:txBody>
          </p:sp>
        </mc:Fallback>
      </mc:AlternateContent>
      <p:sp>
        <p:nvSpPr>
          <p:cNvPr id="10" name="Text Placeholder 3">
            <a:extLst>
              <a:ext uri="{FF2B5EF4-FFF2-40B4-BE49-F238E27FC236}">
                <a16:creationId xmlns:a16="http://schemas.microsoft.com/office/drawing/2014/main" id="{163051B9-5E4A-4CE3-8E9B-447BCF76F414}"/>
              </a:ext>
            </a:extLst>
          </p:cNvPr>
          <p:cNvSpPr txBox="1">
            <a:spLocks/>
          </p:cNvSpPr>
          <p:nvPr/>
        </p:nvSpPr>
        <p:spPr>
          <a:xfrm>
            <a:off x="608878" y="1233566"/>
            <a:ext cx="7329948" cy="395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Calibri" panose="020F050202020403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495675" algn="l"/>
              </a:tabLst>
            </a:pPr>
            <a:r>
              <a:rPr lang="en-US" b="1" dirty="0">
                <a:solidFill>
                  <a:schemeClr val="accent4"/>
                </a:solidFill>
              </a:rPr>
              <a:t>How can we simulate future losses with appropriate default probabilities?</a:t>
            </a:r>
            <a:endParaRPr lang="hu-HU" dirty="0"/>
          </a:p>
          <a:p>
            <a:endParaRPr lang="hu-HU" b="1" dirty="0"/>
          </a:p>
          <a:p>
            <a:endParaRPr lang="hu-HU" b="1" dirty="0"/>
          </a:p>
          <a:p>
            <a:endParaRPr lang="hu-HU" dirty="0"/>
          </a:p>
        </p:txBody>
      </p:sp>
      <p:sp>
        <p:nvSpPr>
          <p:cNvPr id="11" name="TextBox 10">
            <a:extLst>
              <a:ext uri="{FF2B5EF4-FFF2-40B4-BE49-F238E27FC236}">
                <a16:creationId xmlns:a16="http://schemas.microsoft.com/office/drawing/2014/main" id="{A089E0AC-D0C5-446A-A34D-DB1FB00C3166}"/>
              </a:ext>
            </a:extLst>
          </p:cNvPr>
          <p:cNvSpPr txBox="1"/>
          <p:nvPr/>
        </p:nvSpPr>
        <p:spPr>
          <a:xfrm>
            <a:off x="3843006" y="5388052"/>
            <a:ext cx="4181891" cy="369332"/>
          </a:xfrm>
          <a:prstGeom prst="rect">
            <a:avLst/>
          </a:prstGeom>
          <a:noFill/>
        </p:spPr>
        <p:txBody>
          <a:bodyPr wrap="square">
            <a:spAutoFit/>
          </a:bodyPr>
          <a:lstStyle/>
          <a:p>
            <a:r>
              <a:rPr lang="en-US" dirty="0"/>
              <a:t>Missing: market turmoil, global crises</a:t>
            </a:r>
          </a:p>
        </p:txBody>
      </p:sp>
      <p:sp>
        <p:nvSpPr>
          <p:cNvPr id="12" name="Text Placeholder 3">
            <a:extLst>
              <a:ext uri="{FF2B5EF4-FFF2-40B4-BE49-F238E27FC236}">
                <a16:creationId xmlns:a16="http://schemas.microsoft.com/office/drawing/2014/main" id="{58C1F592-EFE9-4C6C-911E-7B7FD07D790D}"/>
              </a:ext>
            </a:extLst>
          </p:cNvPr>
          <p:cNvSpPr txBox="1">
            <a:spLocks/>
          </p:cNvSpPr>
          <p:nvPr/>
        </p:nvSpPr>
        <p:spPr>
          <a:xfrm>
            <a:off x="4310732" y="5784673"/>
            <a:ext cx="4362574" cy="395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Calibri" panose="020F050202020403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495675" algn="l"/>
              </a:tabLst>
            </a:pPr>
            <a:r>
              <a:rPr lang="en-US" b="1" dirty="0">
                <a:solidFill>
                  <a:schemeClr val="accent4"/>
                </a:solidFill>
              </a:rPr>
              <a:t>We need correlation between defaults!</a:t>
            </a:r>
            <a:endParaRPr lang="hu-HU" dirty="0"/>
          </a:p>
        </p:txBody>
      </p:sp>
    </p:spTree>
    <p:extLst>
      <p:ext uri="{BB962C8B-B14F-4D97-AF65-F5344CB8AC3E}">
        <p14:creationId xmlns:p14="http://schemas.microsoft.com/office/powerpoint/2010/main" val="371319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factor Gaussian copula</a:t>
            </a:r>
            <a:endParaRPr lang="hu-HU" dirty="0"/>
          </a:p>
        </p:txBody>
      </p:sp>
      <p:sp>
        <p:nvSpPr>
          <p:cNvPr id="3" name="Slide Number Placeholder 2"/>
          <p:cNvSpPr>
            <a:spLocks noGrp="1"/>
          </p:cNvSpPr>
          <p:nvPr>
            <p:ph type="sldNum" sz="quarter" idx="10"/>
          </p:nvPr>
        </p:nvSpPr>
        <p:spPr/>
        <p:txBody>
          <a:bodyPr/>
          <a:lstStyle/>
          <a:p>
            <a:fld id="{4A4E6941-D49D-42D6-A3A8-0A050484FA74}" type="slidenum">
              <a:rPr lang="hu-HU" smtClean="0"/>
              <a:pPr/>
              <a:t>26</a:t>
            </a:fld>
            <a:endParaRPr lang="hu-HU" dirty="0"/>
          </a:p>
        </p:txBody>
      </p:sp>
      <p:sp>
        <p:nvSpPr>
          <p:cNvPr id="5" name="Text Placeholder 4"/>
          <p:cNvSpPr>
            <a:spLocks noGrp="1"/>
          </p:cNvSpPr>
          <p:nvPr>
            <p:ph type="body" sz="quarter" idx="12"/>
          </p:nvPr>
        </p:nvSpPr>
        <p:spPr/>
        <p:txBody>
          <a:bodyPr/>
          <a:lstStyle/>
          <a:p>
            <a:endParaRPr lang="hu-H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BA750F-10F4-4EFD-8FD9-483EEC3D1AB9}"/>
                  </a:ext>
                </a:extLst>
              </p:cNvPr>
              <p:cNvSpPr txBox="1"/>
              <p:nvPr/>
            </p:nvSpPr>
            <p:spPr>
              <a:xfrm>
                <a:off x="2143445" y="2915643"/>
                <a:ext cx="4465325" cy="622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𝑋</m:t>
                          </m:r>
                        </m:e>
                        <m:sub>
                          <m:r>
                            <a:rPr lang="hu-HU" b="0" i="1" smtClean="0">
                              <a:latin typeface="Cambria Math" panose="02040503050406030204" pitchFamily="18" charset="0"/>
                            </a:rPr>
                            <m:t>𝑖</m:t>
                          </m:r>
                        </m:sub>
                      </m:sSub>
                      <m:r>
                        <a:rPr lang="hu-HU" b="0" i="1" smtClean="0">
                          <a:latin typeface="Cambria Math" panose="02040503050406030204" pitchFamily="18" charset="0"/>
                        </a:rPr>
                        <m:t>=</m:t>
                      </m:r>
                      <m:r>
                        <a:rPr lang="hu-HU" i="1" smtClean="0">
                          <a:solidFill>
                            <a:schemeClr val="accent4"/>
                          </a:solidFill>
                          <a:latin typeface="Cambria Math" panose="02040503050406030204" pitchFamily="18" charset="0"/>
                        </a:rPr>
                        <m:t>𝜔</m:t>
                      </m:r>
                      <m:r>
                        <a:rPr lang="hu-HU" i="1">
                          <a:solidFill>
                            <a:schemeClr val="accent4"/>
                          </a:solidFill>
                          <a:latin typeface="Cambria Math" panose="02040503050406030204" pitchFamily="18" charset="0"/>
                          <a:ea typeface="Cambria Math"/>
                        </a:rPr>
                        <m:t>𝑍</m:t>
                      </m:r>
                      <m:r>
                        <a:rPr lang="hu-HU" i="1">
                          <a:solidFill>
                            <a:schemeClr val="accent4"/>
                          </a:solidFill>
                          <a:latin typeface="Cambria Math"/>
                        </a:rPr>
                        <m:t>+</m:t>
                      </m:r>
                      <m:rad>
                        <m:radPr>
                          <m:degHide m:val="on"/>
                          <m:ctrlPr>
                            <a:rPr lang="hu-HU" i="1">
                              <a:solidFill>
                                <a:schemeClr val="accent4"/>
                              </a:solidFill>
                              <a:latin typeface="Cambria Math" panose="02040503050406030204" pitchFamily="18" charset="0"/>
                            </a:rPr>
                          </m:ctrlPr>
                        </m:radPr>
                        <m:deg/>
                        <m:e>
                          <m:r>
                            <a:rPr lang="hu-HU" i="1">
                              <a:solidFill>
                                <a:schemeClr val="accent4"/>
                              </a:solidFill>
                              <a:latin typeface="Cambria Math"/>
                            </a:rPr>
                            <m:t>1−</m:t>
                          </m:r>
                          <m:sSup>
                            <m:sSupPr>
                              <m:ctrlPr>
                                <a:rPr lang="hu-HU" i="1">
                                  <a:solidFill>
                                    <a:schemeClr val="accent4"/>
                                  </a:solidFill>
                                  <a:latin typeface="Cambria Math" panose="02040503050406030204" pitchFamily="18" charset="0"/>
                                </a:rPr>
                              </m:ctrlPr>
                            </m:sSupPr>
                            <m:e>
                              <m:r>
                                <a:rPr lang="hu-HU" i="1">
                                  <a:solidFill>
                                    <a:schemeClr val="accent4"/>
                                  </a:solidFill>
                                  <a:latin typeface="Cambria Math" panose="02040503050406030204" pitchFamily="18" charset="0"/>
                                </a:rPr>
                                <m:t>𝜔</m:t>
                              </m:r>
                            </m:e>
                            <m:sup>
                              <m:r>
                                <a:rPr lang="hu-HU" i="1">
                                  <a:solidFill>
                                    <a:schemeClr val="accent4"/>
                                  </a:solidFill>
                                  <a:latin typeface="Cambria Math" panose="02040503050406030204" pitchFamily="18" charset="0"/>
                                </a:rPr>
                                <m:t>2</m:t>
                              </m:r>
                            </m:sup>
                          </m:sSup>
                        </m:e>
                      </m:rad>
                      <m:sSub>
                        <m:sSubPr>
                          <m:ctrlPr>
                            <a:rPr lang="hu-HU" i="1">
                              <a:solidFill>
                                <a:schemeClr val="accent4"/>
                              </a:solidFill>
                              <a:latin typeface="Cambria Math" panose="02040503050406030204" pitchFamily="18" charset="0"/>
                            </a:rPr>
                          </m:ctrlPr>
                        </m:sSubPr>
                        <m:e>
                          <m:r>
                            <a:rPr lang="hu-HU" i="1">
                              <a:solidFill>
                                <a:schemeClr val="accent4"/>
                              </a:solidFill>
                              <a:latin typeface="Cambria Math" panose="02040503050406030204" pitchFamily="18" charset="0"/>
                            </a:rPr>
                            <m:t>𝜀</m:t>
                          </m:r>
                        </m:e>
                        <m:sub>
                          <m:r>
                            <a:rPr lang="hu-HU" i="1">
                              <a:solidFill>
                                <a:schemeClr val="accent4"/>
                              </a:solidFill>
                              <a:latin typeface="Cambria Math"/>
                            </a:rPr>
                            <m:t>𝑖</m:t>
                          </m:r>
                        </m:sub>
                      </m:sSub>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a:rPr>
                            <m:t>𝑘</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r>
                        <a:rPr lang="hu-HU" b="0" i="1" smtClean="0">
                          <a:latin typeface="Cambria Math" panose="02040503050406030204" pitchFamily="18" charset="0"/>
                        </a:rPr>
                        <m:t>≔</m:t>
                      </m:r>
                      <m:sSup>
                        <m:sSupPr>
                          <m:ctrlPr>
                            <a:rPr lang="hu-HU" i="1">
                              <a:latin typeface="Cambria Math" panose="02040503050406030204" pitchFamily="18" charset="0"/>
                            </a:rPr>
                          </m:ctrlPr>
                        </m:sSupPr>
                        <m:e>
                          <m:r>
                            <a:rPr lang="hu-HU" i="1">
                              <a:latin typeface="Cambria Math"/>
                            </a:rPr>
                            <m:t>𝛷</m:t>
                          </m:r>
                        </m:e>
                        <m:sup>
                          <m:r>
                            <a:rPr lang="hu-HU" i="1">
                              <a:latin typeface="Cambria Math"/>
                            </a:rPr>
                            <m:t>−1</m:t>
                          </m:r>
                        </m:sup>
                      </m:sSup>
                      <m:r>
                        <a:rPr lang="hu-HU" i="1">
                          <a:latin typeface="Cambria Math"/>
                        </a:rPr>
                        <m:t>(</m:t>
                      </m:r>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r>
                        <a:rPr lang="hu-HU" i="1">
                          <a:latin typeface="Cambria Math"/>
                        </a:rPr>
                        <m:t>)</m:t>
                      </m:r>
                    </m:oMath>
                  </m:oMathPara>
                </a14:m>
                <a:endParaRPr lang="hu-HU" i="1" dirty="0">
                  <a:latin typeface="Cambria Math"/>
                </a:endParaRPr>
              </a:p>
              <a:p>
                <a:endParaRPr lang="hu-HU" dirty="0"/>
              </a:p>
            </p:txBody>
          </p:sp>
        </mc:Choice>
        <mc:Fallback xmlns="">
          <p:sp>
            <p:nvSpPr>
              <p:cNvPr id="7" name="TextBox 6">
                <a:extLst>
                  <a:ext uri="{FF2B5EF4-FFF2-40B4-BE49-F238E27FC236}">
                    <a16:creationId xmlns:a16="http://schemas.microsoft.com/office/drawing/2014/main" id="{B7BA750F-10F4-4EFD-8FD9-483EEC3D1AB9}"/>
                  </a:ext>
                </a:extLst>
              </p:cNvPr>
              <p:cNvSpPr txBox="1">
                <a:spLocks noRot="1" noChangeAspect="1" noMove="1" noResize="1" noEditPoints="1" noAdjustHandles="1" noChangeArrowheads="1" noChangeShapeType="1" noTextEdit="1"/>
              </p:cNvSpPr>
              <p:nvPr/>
            </p:nvSpPr>
            <p:spPr>
              <a:xfrm>
                <a:off x="2143445" y="2915643"/>
                <a:ext cx="4465325" cy="622414"/>
              </a:xfrm>
              <a:prstGeom prst="rect">
                <a:avLst/>
              </a:prstGeom>
              <a:blipFill>
                <a:blip r:embed="rId3"/>
                <a:stretch>
                  <a:fillRect l="-410" r="-1093"/>
                </a:stretch>
              </a:blipFill>
            </p:spPr>
            <p:txBody>
              <a:bodyPr/>
              <a:lstStyle/>
              <a:p>
                <a:r>
                  <a:rPr lang="en-US">
                    <a:noFill/>
                  </a:rPr>
                  <a:t> </a:t>
                </a:r>
              </a:p>
            </p:txBody>
          </p:sp>
        </mc:Fallback>
      </mc:AlternateContent>
      <p:sp>
        <p:nvSpPr>
          <p:cNvPr id="8" name="Text Placeholder 3">
            <a:extLst>
              <a:ext uri="{FF2B5EF4-FFF2-40B4-BE49-F238E27FC236}">
                <a16:creationId xmlns:a16="http://schemas.microsoft.com/office/drawing/2014/main" id="{5490E4BF-8DD3-45AE-9BFA-8F66D52420A9}"/>
              </a:ext>
            </a:extLst>
          </p:cNvPr>
          <p:cNvSpPr txBox="1">
            <a:spLocks/>
          </p:cNvSpPr>
          <p:nvPr/>
        </p:nvSpPr>
        <p:spPr>
          <a:xfrm>
            <a:off x="350262" y="3524427"/>
            <a:ext cx="8202613"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Calibri" panose="020F050202020403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495675" algn="l"/>
              </a:tabLst>
            </a:pPr>
            <a:r>
              <a:rPr lang="en-US" dirty="0"/>
              <a:t>Conditional</a:t>
            </a:r>
            <a:r>
              <a:rPr lang="hu-HU" dirty="0"/>
              <a:t> </a:t>
            </a:r>
            <a:r>
              <a:rPr lang="en-US" dirty="0"/>
              <a:t>probability of default</a:t>
            </a:r>
            <a:r>
              <a:rPr lang="hu-HU" dirty="0"/>
              <a:t>:</a:t>
            </a:r>
            <a:endParaRPr lang="en-US" dirty="0"/>
          </a:p>
          <a:p>
            <a:pPr>
              <a:tabLst>
                <a:tab pos="3495675" algn="l"/>
              </a:tabLst>
            </a:pP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sz="1800" dirty="0"/>
          </a:p>
          <a:p>
            <a:pPr>
              <a:tabLst>
                <a:tab pos="3495675" algn="l"/>
              </a:tabLst>
            </a:pPr>
            <a:endParaRPr lang="hu-HU" sz="1200" i="1" dirty="0">
              <a:latin typeface="Cambria Math"/>
            </a:endParaRPr>
          </a:p>
          <a:p>
            <a:pPr>
              <a:tabLst>
                <a:tab pos="3495675" algn="l"/>
              </a:tabLst>
            </a:pPr>
            <a:endParaRPr lang="hu-HU" sz="1200" i="1" dirty="0">
              <a:latin typeface="Cambria Math"/>
            </a:endParaRPr>
          </a:p>
          <a:p>
            <a:pPr>
              <a:tabLst>
                <a:tab pos="3495675" algn="l"/>
              </a:tabLst>
            </a:pPr>
            <a:endParaRPr lang="hu-HU" sz="1200" i="1" dirty="0">
              <a:latin typeface="Cambria Math"/>
            </a:endParaRPr>
          </a:p>
          <a:p>
            <a:endParaRPr lang="hu-HU" dirty="0"/>
          </a:p>
          <a:p>
            <a:endParaRPr lang="hu-HU" dirty="0"/>
          </a:p>
          <a:p>
            <a:endParaRPr lang="hu-HU" dirty="0"/>
          </a:p>
          <a:p>
            <a:endParaRPr lang="hu-HU" dirty="0"/>
          </a:p>
          <a:p>
            <a:endParaRPr lang="hu-HU" b="1" dirty="0"/>
          </a:p>
          <a:p>
            <a:endParaRPr lang="hu-HU" b="1" dirty="0"/>
          </a:p>
          <a:p>
            <a:endParaRPr lang="hu-HU"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63051B9-5E4A-4CE3-8E9B-447BCF76F414}"/>
                  </a:ext>
                </a:extLst>
              </p:cNvPr>
              <p:cNvSpPr txBox="1">
                <a:spLocks/>
              </p:cNvSpPr>
              <p:nvPr/>
            </p:nvSpPr>
            <p:spPr>
              <a:xfrm>
                <a:off x="279512" y="4982639"/>
                <a:ext cx="7866528" cy="1022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Calibri" panose="020F050202020403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495675" algn="l"/>
                  </a:tabLst>
                </a:pPr>
                <a14:m>
                  <m:oMath xmlns:m="http://schemas.openxmlformats.org/officeDocument/2006/math">
                    <m:r>
                      <a:rPr lang="hu-HU" i="1" smtClean="0">
                        <a:latin typeface="Cambria Math" panose="02040503050406030204" pitchFamily="18" charset="0"/>
                      </a:rPr>
                      <m:t>𝑍</m:t>
                    </m:r>
                    <m:r>
                      <a:rPr lang="hu-HU" i="1" smtClean="0">
                        <a:latin typeface="Cambria Math" panose="02040503050406030204" pitchFamily="18" charset="0"/>
                      </a:rPr>
                      <m:t> </m:t>
                    </m:r>
                  </m:oMath>
                </a14:m>
                <a:r>
                  <a:rPr lang="en-US" dirty="0"/>
                  <a:t>has an effect on all the default probabilities</a:t>
                </a:r>
                <a:endParaRPr lang="hu-HU" dirty="0"/>
              </a:p>
              <a:p>
                <a:pPr>
                  <a:tabLst>
                    <a:tab pos="3495675" algn="l"/>
                  </a:tabLst>
                </a:pPr>
                <a14:m>
                  <m:oMath xmlns:m="http://schemas.openxmlformats.org/officeDocument/2006/math">
                    <m:r>
                      <a:rPr lang="hu-HU" b="0" i="1" smtClean="0">
                        <a:latin typeface="Cambria Math" panose="02040503050406030204" pitchFamily="18" charset="0"/>
                      </a:rPr>
                      <m:t>𝜔</m:t>
                    </m:r>
                  </m:oMath>
                </a14:m>
                <a:r>
                  <a:rPr lang="hu-HU" dirty="0"/>
                  <a:t>: </a:t>
                </a:r>
                <a:r>
                  <a:rPr lang="en-US" dirty="0"/>
                  <a:t>determines the amount of correlation</a:t>
                </a: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dirty="0"/>
              </a:p>
              <a:p>
                <a:pPr marL="0" indent="0">
                  <a:buFont typeface="Arial" panose="020B0604020202020204" pitchFamily="34" charset="0"/>
                  <a:buNone/>
                  <a:tabLst>
                    <a:tab pos="3495675" algn="l"/>
                  </a:tabLst>
                </a:pPr>
                <a:endParaRPr lang="hu-HU" sz="1800" dirty="0"/>
              </a:p>
              <a:p>
                <a:pPr>
                  <a:tabLst>
                    <a:tab pos="3495675" algn="l"/>
                  </a:tabLst>
                </a:pPr>
                <a:endParaRPr lang="hu-HU" sz="1200" i="1" dirty="0">
                  <a:latin typeface="Cambria Math"/>
                </a:endParaRPr>
              </a:p>
              <a:p>
                <a:pPr>
                  <a:tabLst>
                    <a:tab pos="3495675" algn="l"/>
                  </a:tabLst>
                </a:pPr>
                <a:endParaRPr lang="hu-HU" sz="1200" i="1" dirty="0">
                  <a:latin typeface="Cambria Math"/>
                </a:endParaRPr>
              </a:p>
              <a:p>
                <a:pPr>
                  <a:tabLst>
                    <a:tab pos="3495675" algn="l"/>
                  </a:tabLst>
                </a:pPr>
                <a:endParaRPr lang="hu-HU" sz="1200" i="1" dirty="0">
                  <a:latin typeface="Cambria Math"/>
                </a:endParaRPr>
              </a:p>
              <a:p>
                <a:endParaRPr lang="hu-HU" dirty="0"/>
              </a:p>
              <a:p>
                <a:endParaRPr lang="hu-HU" dirty="0"/>
              </a:p>
              <a:p>
                <a:endParaRPr lang="hu-HU" dirty="0"/>
              </a:p>
              <a:p>
                <a:endParaRPr lang="hu-HU" dirty="0"/>
              </a:p>
              <a:p>
                <a:endParaRPr lang="hu-HU" b="1" dirty="0"/>
              </a:p>
              <a:p>
                <a:endParaRPr lang="hu-HU" b="1" dirty="0"/>
              </a:p>
              <a:p>
                <a:endParaRPr lang="hu-HU" dirty="0"/>
              </a:p>
            </p:txBody>
          </p:sp>
        </mc:Choice>
        <mc:Fallback xmlns="">
          <p:sp>
            <p:nvSpPr>
              <p:cNvPr id="10" name="Text Placeholder 3">
                <a:extLst>
                  <a:ext uri="{FF2B5EF4-FFF2-40B4-BE49-F238E27FC236}">
                    <a16:creationId xmlns:a16="http://schemas.microsoft.com/office/drawing/2014/main" id="{163051B9-5E4A-4CE3-8E9B-447BCF76F414}"/>
                  </a:ext>
                </a:extLst>
              </p:cNvPr>
              <p:cNvSpPr txBox="1">
                <a:spLocks noRot="1" noChangeAspect="1" noMove="1" noResize="1" noEditPoints="1" noAdjustHandles="1" noChangeArrowheads="1" noChangeShapeType="1" noTextEdit="1"/>
              </p:cNvSpPr>
              <p:nvPr/>
            </p:nvSpPr>
            <p:spPr>
              <a:xfrm>
                <a:off x="279512" y="4982639"/>
                <a:ext cx="7866528" cy="1022216"/>
              </a:xfrm>
              <a:prstGeom prst="rect">
                <a:avLst/>
              </a:prstGeom>
              <a:blipFill>
                <a:blip r:embed="rId4"/>
                <a:stretch>
                  <a:fillRect l="-698" t="-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C3DC42-4E44-4122-A03C-E30A22C68A78}"/>
                  </a:ext>
                </a:extLst>
              </p:cNvPr>
              <p:cNvSpPr/>
              <p:nvPr/>
            </p:nvSpPr>
            <p:spPr>
              <a:xfrm>
                <a:off x="1288040" y="3916461"/>
                <a:ext cx="6327058" cy="714683"/>
              </a:xfrm>
              <a:prstGeom prst="rect">
                <a:avLst/>
              </a:prstGeom>
            </p:spPr>
            <p:txBody>
              <a:bodyPr wrap="square">
                <a:spAutoFit/>
              </a:bodyPr>
              <a:lstStyle/>
              <a:p>
                <a:pPr>
                  <a:tabLst>
                    <a:tab pos="3495675" algn="l"/>
                  </a:tabLst>
                </a:pPr>
                <a14:m>
                  <m:oMathPara xmlns:m="http://schemas.openxmlformats.org/officeDocument/2006/math">
                    <m:oMathParaPr>
                      <m:jc m:val="centerGroup"/>
                    </m:oMathParaPr>
                    <m:oMath xmlns:m="http://schemas.openxmlformats.org/officeDocument/2006/math">
                      <m:r>
                        <a:rPr lang="hu-HU" i="1">
                          <a:latin typeface="Cambria Math"/>
                        </a:rPr>
                        <m:t>𝑷</m:t>
                      </m:r>
                      <m:d>
                        <m:dPr>
                          <m:ctrlPr>
                            <a:rPr lang="hu-HU" i="1">
                              <a:latin typeface="Cambria Math" panose="02040503050406030204" pitchFamily="18" charset="0"/>
                            </a:rPr>
                          </m:ctrlPr>
                        </m:dPr>
                        <m:e>
                          <m:sSub>
                            <m:sSubPr>
                              <m:ctrlPr>
                                <a:rPr lang="hu-HU" i="1">
                                  <a:latin typeface="Cambria Math" panose="02040503050406030204" pitchFamily="18" charset="0"/>
                                </a:rPr>
                              </m:ctrlPr>
                            </m:sSubPr>
                            <m:e>
                              <m:r>
                                <m:rPr>
                                  <m:nor/>
                                </m:rPr>
                                <a:rPr lang="hu-HU" i="1">
                                  <a:latin typeface="Cambria Math"/>
                                </a:rPr>
                                <m:t>τ</m:t>
                              </m:r>
                            </m:e>
                            <m:sub>
                              <m:r>
                                <a:rPr lang="hu-HU" i="1">
                                  <a:latin typeface="Cambria Math"/>
                                </a:rPr>
                                <m:t>𝑖</m:t>
                              </m:r>
                            </m:sub>
                          </m:sSub>
                          <m:r>
                            <a:rPr lang="hu-HU" i="1">
                              <a:latin typeface="Cambria Math"/>
                            </a:rPr>
                            <m:t>≤</m:t>
                          </m:r>
                          <m:r>
                            <a:rPr lang="hu-HU" i="1">
                              <a:latin typeface="Cambria Math"/>
                            </a:rPr>
                            <m:t>𝑡</m:t>
                          </m:r>
                        </m:e>
                        <m:e>
                          <m:r>
                            <a:rPr lang="hu-HU" i="1">
                              <a:latin typeface="Cambria Math" panose="02040503050406030204" pitchFamily="18" charset="0"/>
                            </a:rPr>
                            <m:t>𝑍</m:t>
                          </m:r>
                        </m:e>
                      </m:d>
                      <m:r>
                        <a:rPr lang="hu-HU" i="1">
                          <a:latin typeface="Cambria Math"/>
                        </a:rPr>
                        <m:t>=</m:t>
                      </m:r>
                      <m:r>
                        <a:rPr lang="hu-HU" i="1">
                          <a:latin typeface="Cambria Math"/>
                        </a:rPr>
                        <m:t>𝑷</m:t>
                      </m:r>
                      <m:d>
                        <m:dPr>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a:rPr>
                                <m:t>𝑋</m:t>
                              </m:r>
                            </m:e>
                            <m:sub>
                              <m:r>
                                <a:rPr lang="hu-HU" i="1">
                                  <a:latin typeface="Cambria Math"/>
                                </a:rPr>
                                <m:t>𝑖</m:t>
                              </m:r>
                            </m:sub>
                          </m:sSub>
                          <m:r>
                            <a:rPr lang="hu-HU" i="1">
                              <a:latin typeface="Cambria Math"/>
                            </a:rPr>
                            <m:t>≤</m:t>
                          </m:r>
                          <m:sSub>
                            <m:sSubPr>
                              <m:ctrlPr>
                                <a:rPr lang="hu-HU" i="1">
                                  <a:latin typeface="Cambria Math" panose="02040503050406030204" pitchFamily="18" charset="0"/>
                                </a:rPr>
                              </m:ctrlPr>
                            </m:sSubPr>
                            <m:e>
                              <m:r>
                                <a:rPr lang="hu-HU" i="1">
                                  <a:latin typeface="Cambria Math"/>
                                </a:rPr>
                                <m:t>𝑘</m:t>
                              </m:r>
                            </m:e>
                            <m:sub>
                              <m:r>
                                <a:rPr lang="hu-HU" i="1">
                                  <a:latin typeface="Cambria Math"/>
                                </a:rPr>
                                <m:t>𝑖</m:t>
                              </m:r>
                            </m:sub>
                          </m:sSub>
                          <m:r>
                            <a:rPr lang="hu-HU" i="1">
                              <a:latin typeface="Cambria Math"/>
                            </a:rPr>
                            <m:t>(</m:t>
                          </m:r>
                          <m:r>
                            <a:rPr lang="hu-HU" i="1">
                              <a:latin typeface="Cambria Math"/>
                            </a:rPr>
                            <m:t>𝑡</m:t>
                          </m:r>
                          <m:r>
                            <a:rPr lang="hu-HU" i="1">
                              <a:latin typeface="Cambria Math"/>
                            </a:rPr>
                            <m:t>)</m:t>
                          </m:r>
                        </m:e>
                        <m:e>
                          <m:r>
                            <a:rPr lang="hu-HU" i="1">
                              <a:latin typeface="Cambria Math" panose="02040503050406030204" pitchFamily="18" charset="0"/>
                            </a:rPr>
                            <m:t>𝑍</m:t>
                          </m:r>
                        </m:e>
                      </m:d>
                      <m:r>
                        <a:rPr lang="hu-HU" i="1">
                          <a:latin typeface="Cambria Math"/>
                        </a:rPr>
                        <m:t>=</m:t>
                      </m:r>
                      <m:r>
                        <a:rPr lang="hu-HU" i="1">
                          <a:latin typeface="Cambria Math"/>
                        </a:rPr>
                        <m:t>𝛷</m:t>
                      </m:r>
                      <m:d>
                        <m:dPr>
                          <m:ctrlPr>
                            <a:rPr lang="hu-HU" i="1">
                              <a:latin typeface="Cambria Math" panose="02040503050406030204" pitchFamily="18" charset="0"/>
                            </a:rPr>
                          </m:ctrlPr>
                        </m:dPr>
                        <m:e>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a:rPr>
                                    <m:t>𝑘</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r>
                                <a:rPr lang="hu-HU" i="1">
                                  <a:latin typeface="Cambria Math"/>
                                </a:rPr>
                                <m:t>−</m:t>
                              </m:r>
                              <m:r>
                                <a:rPr lang="hu-HU" i="1">
                                  <a:latin typeface="Cambria Math" panose="02040503050406030204" pitchFamily="18" charset="0"/>
                                </a:rPr>
                                <m:t>𝜔</m:t>
                              </m:r>
                              <m:r>
                                <a:rPr lang="hu-HU" i="1">
                                  <a:latin typeface="Cambria Math" panose="02040503050406030204" pitchFamily="18" charset="0"/>
                                </a:rPr>
                                <m:t>𝑍</m:t>
                              </m:r>
                            </m:num>
                            <m:den>
                              <m:rad>
                                <m:radPr>
                                  <m:degHide m:val="on"/>
                                  <m:ctrlPr>
                                    <a:rPr lang="hu-HU" i="1">
                                      <a:latin typeface="Cambria Math" panose="02040503050406030204" pitchFamily="18" charset="0"/>
                                    </a:rPr>
                                  </m:ctrlPr>
                                </m:radPr>
                                <m:deg/>
                                <m:e>
                                  <m:r>
                                    <a:rPr lang="hu-HU" i="1">
                                      <a:latin typeface="Cambria Math"/>
                                    </a:rPr>
                                    <m:t>1−</m:t>
                                  </m:r>
                                  <m:sSup>
                                    <m:sSupPr>
                                      <m:ctrlPr>
                                        <a:rPr lang="hu-HU" i="1">
                                          <a:latin typeface="Cambria Math" panose="02040503050406030204" pitchFamily="18" charset="0"/>
                                        </a:rPr>
                                      </m:ctrlPr>
                                    </m:sSupPr>
                                    <m:e>
                                      <m:r>
                                        <a:rPr lang="hu-HU" i="1">
                                          <a:latin typeface="Cambria Math" panose="02040503050406030204" pitchFamily="18" charset="0"/>
                                        </a:rPr>
                                        <m:t>𝜔</m:t>
                                      </m:r>
                                    </m:e>
                                    <m:sup>
                                      <m:r>
                                        <a:rPr lang="hu-HU" i="1">
                                          <a:latin typeface="Cambria Math" panose="02040503050406030204" pitchFamily="18" charset="0"/>
                                        </a:rPr>
                                        <m:t>2</m:t>
                                      </m:r>
                                    </m:sup>
                                  </m:sSup>
                                </m:e>
                              </m:rad>
                            </m:den>
                          </m:f>
                        </m:e>
                      </m:d>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panose="02040503050406030204" pitchFamily="18" charset="0"/>
                            </a:rPr>
                            <m:t>𝑖</m:t>
                          </m:r>
                        </m:sub>
                      </m:sSub>
                      <m:d>
                        <m:dPr>
                          <m:ctrlPr>
                            <a:rPr lang="hu-HU" i="1">
                              <a:latin typeface="Cambria Math" panose="02040503050406030204" pitchFamily="18" charset="0"/>
                            </a:rPr>
                          </m:ctrlPr>
                        </m:dPr>
                        <m:e>
                          <m:r>
                            <a:rPr lang="hu-HU" i="1">
                              <a:latin typeface="Cambria Math" panose="02040503050406030204" pitchFamily="18" charset="0"/>
                            </a:rPr>
                            <m:t>𝑡</m:t>
                          </m:r>
                          <m:r>
                            <a:rPr lang="hu-HU" i="1">
                              <a:latin typeface="Cambria Math" panose="02040503050406030204" pitchFamily="18" charset="0"/>
                            </a:rPr>
                            <m:t>|</m:t>
                          </m:r>
                          <m:r>
                            <a:rPr lang="hu-HU" i="1">
                              <a:latin typeface="Cambria Math" panose="02040503050406030204" pitchFamily="18" charset="0"/>
                            </a:rPr>
                            <m:t>𝑍</m:t>
                          </m:r>
                        </m:e>
                      </m:d>
                    </m:oMath>
                  </m:oMathPara>
                </a14:m>
                <a:endParaRPr lang="hu-HU" i="1" dirty="0">
                  <a:latin typeface="Cambria Math"/>
                </a:endParaRPr>
              </a:p>
            </p:txBody>
          </p:sp>
        </mc:Choice>
        <mc:Fallback xmlns="">
          <p:sp>
            <p:nvSpPr>
              <p:cNvPr id="6" name="Rectangle 5">
                <a:extLst>
                  <a:ext uri="{FF2B5EF4-FFF2-40B4-BE49-F238E27FC236}">
                    <a16:creationId xmlns:a16="http://schemas.microsoft.com/office/drawing/2014/main" id="{21C3DC42-4E44-4122-A03C-E30A22C68A78}"/>
                  </a:ext>
                </a:extLst>
              </p:cNvPr>
              <p:cNvSpPr>
                <a:spLocks noRot="1" noChangeAspect="1" noMove="1" noResize="1" noEditPoints="1" noAdjustHandles="1" noChangeArrowheads="1" noChangeShapeType="1" noTextEdit="1"/>
              </p:cNvSpPr>
              <p:nvPr/>
            </p:nvSpPr>
            <p:spPr>
              <a:xfrm>
                <a:off x="1288040" y="3916461"/>
                <a:ext cx="6327058"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3">
                <a:extLst>
                  <a:ext uri="{FF2B5EF4-FFF2-40B4-BE49-F238E27FC236}">
                    <a16:creationId xmlns:a16="http://schemas.microsoft.com/office/drawing/2014/main" id="{52B9165B-8133-426F-8416-C45B95DCC937}"/>
                  </a:ext>
                </a:extLst>
              </p:cNvPr>
              <p:cNvSpPr>
                <a:spLocks noGrp="1"/>
              </p:cNvSpPr>
              <p:nvPr>
                <p:ph type="body" sz="quarter" idx="11"/>
              </p:nvPr>
            </p:nvSpPr>
            <p:spPr>
              <a:xfrm>
                <a:off x="248227" y="1141285"/>
                <a:ext cx="8202613" cy="1916637"/>
              </a:xfrm>
            </p:spPr>
            <p:txBody>
              <a:bodyPr>
                <a:normAutofit/>
              </a:bodyPr>
              <a:lstStyle/>
              <a:p>
                <a:pPr marL="0" indent="0">
                  <a:buNone/>
                  <a:tabLst>
                    <a:tab pos="3495675" algn="l"/>
                  </a:tabLst>
                </a:pPr>
                <a:r>
                  <a:rPr lang="en-US" u="sng" dirty="0"/>
                  <a:t>MC simulation</a:t>
                </a:r>
              </a:p>
              <a:p>
                <a:pPr>
                  <a:tabLst>
                    <a:tab pos="3495675" algn="l"/>
                  </a:tabLst>
                </a:pPr>
                <a:r>
                  <a:rPr lang="en-US" dirty="0"/>
                  <a:t>Input: CDS default probabilities up to time </a:t>
                </a:r>
                <a14:m>
                  <m:oMath xmlns:m="http://schemas.openxmlformats.org/officeDocument/2006/math">
                    <m:r>
                      <a:rPr lang="en-US" b="0" i="1" smtClean="0">
                        <a:latin typeface="Cambria Math" panose="02040503050406030204" pitchFamily="18" charset="0"/>
                      </a:rPr>
                      <m:t>𝑡</m:t>
                    </m:r>
                  </m:oMath>
                </a14:m>
                <a:r>
                  <a:rPr lang="hu-HU" dirty="0"/>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𝜋</m:t>
                        </m:r>
                      </m:e>
                      <m:sub>
                        <m:r>
                          <a:rPr lang="hu-HU" i="1">
                            <a:latin typeface="Cambria Math"/>
                          </a:rPr>
                          <m:t>𝑖</m:t>
                        </m:r>
                      </m:sub>
                    </m:sSub>
                    <m:d>
                      <m:dPr>
                        <m:ctrlPr>
                          <a:rPr lang="hu-HU" i="1">
                            <a:latin typeface="Cambria Math" panose="02040503050406030204" pitchFamily="18" charset="0"/>
                          </a:rPr>
                        </m:ctrlPr>
                      </m:dPr>
                      <m:e>
                        <m:r>
                          <a:rPr lang="hu-HU" i="1">
                            <a:latin typeface="Cambria Math"/>
                          </a:rPr>
                          <m:t>𝑡</m:t>
                        </m:r>
                      </m:e>
                    </m:d>
                  </m:oMath>
                </a14:m>
                <a:endParaRPr lang="hu-HU" dirty="0"/>
              </a:p>
              <a:p>
                <a:pPr>
                  <a:tabLst>
                    <a:tab pos="3495675" algn="l"/>
                  </a:tabLst>
                </a:pPr>
                <a14:m>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𝑋</m:t>
                        </m:r>
                      </m:e>
                      <m:sub>
                        <m:r>
                          <a:rPr lang="hu-HU"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solidFill>
                          <a:schemeClr val="accent4"/>
                        </a:solidFill>
                        <a:latin typeface="Cambria Math" panose="02040503050406030204" pitchFamily="18" charset="0"/>
                      </a:rPr>
                      <m:t>𝑍</m:t>
                    </m:r>
                  </m:oMath>
                </a14:m>
                <a:r>
                  <a:rPr lang="hu-HU" dirty="0"/>
                  <a:t>: </a:t>
                </a:r>
                <a:r>
                  <a:rPr lang="en-US" dirty="0"/>
                  <a:t>identical independent normally distributed variables</a:t>
                </a:r>
                <a:endParaRPr lang="hu-HU" dirty="0"/>
              </a:p>
              <a:p>
                <a:pPr>
                  <a:tabLst>
                    <a:tab pos="3495675" algn="l"/>
                  </a:tabLst>
                </a:pPr>
                <a14:m>
                  <m:oMath xmlns:m="http://schemas.openxmlformats.org/officeDocument/2006/math">
                    <m:r>
                      <m:rPr>
                        <m:sty m:val="p"/>
                      </m:rPr>
                      <a:rPr lang="hu-HU" b="0" i="0" smtClean="0">
                        <a:latin typeface="Cambria Math" panose="02040503050406030204" pitchFamily="18" charset="0"/>
                      </a:rPr>
                      <m:t>Φ</m:t>
                    </m:r>
                  </m:oMath>
                </a14:m>
                <a:r>
                  <a:rPr lang="hu-HU" dirty="0"/>
                  <a:t>: </a:t>
                </a:r>
                <a:r>
                  <a:rPr lang="en-US" dirty="0"/>
                  <a:t>normal distribution cumulative distribution function</a:t>
                </a:r>
                <a:endParaRPr lang="hu-HU" dirty="0"/>
              </a:p>
              <a:p>
                <a:pPr>
                  <a:tabLst>
                    <a:tab pos="3495675" algn="l"/>
                  </a:tabLst>
                </a:pPr>
                <a:r>
                  <a:rPr lang="en-US" dirty="0"/>
                  <a:t>Condition of default in a simulated scenario</a:t>
                </a:r>
                <a:r>
                  <a:rPr lang="hu-HU" dirty="0"/>
                  <a:t>:</a:t>
                </a:r>
              </a:p>
            </p:txBody>
          </p:sp>
        </mc:Choice>
        <mc:Fallback xmlns="">
          <p:sp>
            <p:nvSpPr>
              <p:cNvPr id="16" name="Text Placeholder 3">
                <a:extLst>
                  <a:ext uri="{FF2B5EF4-FFF2-40B4-BE49-F238E27FC236}">
                    <a16:creationId xmlns:a16="http://schemas.microsoft.com/office/drawing/2014/main" id="{52B9165B-8133-426F-8416-C45B95DCC937}"/>
                  </a:ext>
                </a:extLst>
              </p:cNvPr>
              <p:cNvSpPr>
                <a:spLocks noGrp="1" noRot="1" noChangeAspect="1" noMove="1" noResize="1" noEditPoints="1" noAdjustHandles="1" noChangeArrowheads="1" noChangeShapeType="1" noTextEdit="1"/>
              </p:cNvSpPr>
              <p:nvPr>
                <p:ph type="body" sz="quarter" idx="11"/>
              </p:nvPr>
            </p:nvSpPr>
            <p:spPr>
              <a:xfrm>
                <a:off x="248227" y="1141285"/>
                <a:ext cx="8202613" cy="1916637"/>
              </a:xfrm>
              <a:blipFill>
                <a:blip r:embed="rId6"/>
                <a:stretch>
                  <a:fillRect l="-669" t="-2222"/>
                </a:stretch>
              </a:blipFill>
            </p:spPr>
            <p:txBody>
              <a:bodyPr/>
              <a:lstStyle/>
              <a:p>
                <a:r>
                  <a:rPr lang="en-US">
                    <a:noFill/>
                  </a:rPr>
                  <a:t> </a:t>
                </a:r>
              </a:p>
            </p:txBody>
          </p:sp>
        </mc:Fallback>
      </mc:AlternateContent>
    </p:spTree>
    <p:extLst>
      <p:ext uri="{BB962C8B-B14F-4D97-AF65-F5344CB8AC3E}">
        <p14:creationId xmlns:p14="http://schemas.microsoft.com/office/powerpoint/2010/main" val="348977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CDO Loss Distribution in the Large Pool Approx.</a:t>
            </a:r>
          </a:p>
        </p:txBody>
      </p:sp>
      <p:sp>
        <p:nvSpPr>
          <p:cNvPr id="3" name="Slide Number Placeholder 2"/>
          <p:cNvSpPr>
            <a:spLocks noGrp="1"/>
          </p:cNvSpPr>
          <p:nvPr>
            <p:ph type="sldNum" sz="quarter" idx="10"/>
          </p:nvPr>
        </p:nvSpPr>
        <p:spPr/>
        <p:txBody>
          <a:bodyPr/>
          <a:lstStyle/>
          <a:p>
            <a:fld id="{4A4E6941-D49D-42D6-A3A8-0A050484FA74}" type="slidenum">
              <a:rPr lang="en-US" smtClean="0"/>
              <a:pPr/>
              <a:t>27</a:t>
            </a:fld>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p:txBody>
              <a:bodyPr>
                <a:normAutofit/>
              </a:bodyPr>
              <a:lstStyle/>
              <a:p>
                <a:r>
                  <a:rPr lang="en-US" dirty="0"/>
                  <a:t>Defaults are only correlated through </a:t>
                </a:r>
                <a14:m>
                  <m:oMath xmlns:m="http://schemas.openxmlformats.org/officeDocument/2006/math">
                    <m:r>
                      <a:rPr lang="en-US" b="0" i="1" smtClean="0">
                        <a:latin typeface="Cambria Math" panose="02040503050406030204" pitchFamily="18" charset="0"/>
                      </a:rPr>
                      <m:t>𝑍</m:t>
                    </m:r>
                  </m:oMath>
                </a14:m>
                <a:r>
                  <a:rPr lang="en-US" sz="1600" dirty="0"/>
                  <a:t>: once </a:t>
                </a:r>
                <a14:m>
                  <m:oMath xmlns:m="http://schemas.openxmlformats.org/officeDocument/2006/math">
                    <m:r>
                      <a:rPr lang="en-US" sz="1600" b="0" i="1" smtClean="0">
                        <a:latin typeface="Cambria Math" panose="02040503050406030204" pitchFamily="18" charset="0"/>
                      </a:rPr>
                      <m:t>𝑍</m:t>
                    </m:r>
                  </m:oMath>
                </a14:m>
                <a:r>
                  <a:rPr lang="en-US" sz="1600" dirty="0"/>
                  <a:t> is fixed, default events are uncorrelated</a:t>
                </a:r>
              </a:p>
              <a:p>
                <a:r>
                  <a:rPr lang="en-US" sz="1600" dirty="0"/>
                  <a:t>All </a:t>
                </a:r>
                <a:r>
                  <a:rPr lang="en-US" sz="1600" i="1" dirty="0"/>
                  <a:t>K</a:t>
                </a:r>
                <a:r>
                  <a:rPr lang="en-US" sz="1600" dirty="0"/>
                  <a:t> conditional default probabilities are identical: </a:t>
                </a:r>
                <a14:m>
                  <m:oMath xmlns:m="http://schemas.openxmlformats.org/officeDocument/2006/math">
                    <m:r>
                      <a:rPr lang="en-US" b="0"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𝑍</m:t>
                        </m:r>
                      </m:e>
                    </m:d>
                  </m:oMath>
                </a14:m>
                <a:endParaRPr lang="en-US" sz="1600" dirty="0"/>
              </a:p>
              <a:p>
                <a:r>
                  <a:rPr lang="en-US" dirty="0"/>
                  <a:t>All loss amounts are identical: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𝑅</m:t>
                        </m:r>
                      </m:e>
                    </m:d>
                  </m:oMath>
                </a14:m>
                <a:r>
                  <a:rPr lang="en-US" dirty="0"/>
                  <a:t>: number of defaults determines the total loss</a:t>
                </a:r>
                <a:endParaRPr lang="en-US" b="0" dirty="0"/>
              </a:p>
              <a:p>
                <a:pPr marL="0" indent="0">
                  <a:buNone/>
                </a:pPr>
                <a:endParaRPr lang="en-US" dirty="0"/>
              </a:p>
              <a:p>
                <a:pPr marL="0" indent="0" algn="ctr">
                  <a:buNone/>
                </a:pPr>
                <a:endParaRPr lang="en-US" b="0" dirty="0"/>
              </a:p>
              <a:p>
                <a:endParaRPr lang="en-US" sz="1600" dirty="0"/>
              </a:p>
              <a:p>
                <a:pPr marL="0" indent="0" algn="ctr">
                  <a:buNone/>
                </a:pPr>
                <a:r>
                  <a:rPr lang="en-US" dirty="0"/>
                  <a:t>Number of defaults follow</a:t>
                </a:r>
                <a:r>
                  <a:rPr lang="en-US" b="1" dirty="0"/>
                  <a:t> Binomial distribution</a:t>
                </a:r>
                <a:endParaRPr lang="en-US" sz="1600" b="1" dirty="0"/>
              </a:p>
              <a:p>
                <a:endParaRPr lang="en-US" sz="1600" dirty="0"/>
              </a:p>
              <a:p>
                <a:endParaRPr lang="en-US" sz="1600" dirty="0"/>
              </a:p>
              <a:p>
                <a:endParaRPr lang="en-US" dirty="0"/>
              </a:p>
              <a:p>
                <a:endParaRPr lang="en-US" sz="1600" dirty="0"/>
              </a:p>
              <a:p>
                <a:endParaRPr lang="en-US" dirty="0"/>
              </a:p>
              <a:p>
                <a:r>
                  <a:rPr lang="en-US" sz="1600" dirty="0"/>
                  <a:t>This is the distribution of the defaulted constituent numbers</a:t>
                </a:r>
              </a:p>
              <a:p>
                <a:r>
                  <a:rPr lang="en-US" dirty="0"/>
                  <a:t>Granular approach: more involved methods are needed </a:t>
                </a:r>
                <a:endParaRPr lang="en-US" sz="16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blipFill>
                <a:blip r:embed="rId2"/>
                <a:stretch>
                  <a:fillRect l="-669" t="-1801"/>
                </a:stretch>
              </a:blipFill>
            </p:spPr>
            <p:txBody>
              <a:bodyPr/>
              <a:lstStyle/>
              <a:p>
                <a:r>
                  <a:rPr lang="en-US">
                    <a:noFill/>
                  </a:rPr>
                  <a:t> </a:t>
                </a:r>
              </a:p>
            </p:txBody>
          </p:sp>
        </mc:Fallback>
      </mc:AlternateContent>
      <p:sp>
        <p:nvSpPr>
          <p:cNvPr id="5" name="Text Placeholder 4"/>
          <p:cNvSpPr>
            <a:spLocks noGrp="1"/>
          </p:cNvSpPr>
          <p:nvPr>
            <p:ph type="body" sz="quarter" idx="12"/>
          </p:nvPr>
        </p:nvSpPr>
        <p:spPr/>
        <p:txBody>
          <a:bodyPr/>
          <a:lstStyle/>
          <a:p>
            <a:endParaRPr lang="en-US"/>
          </a:p>
        </p:txBody>
      </p:sp>
      <p:sp>
        <p:nvSpPr>
          <p:cNvPr id="6" name="Arrow: Down 5">
            <a:extLst>
              <a:ext uri="{FF2B5EF4-FFF2-40B4-BE49-F238E27FC236}">
                <a16:creationId xmlns:a16="http://schemas.microsoft.com/office/drawing/2014/main" id="{4CD81D32-980A-4B5A-B67D-8F2095A4A98A}"/>
              </a:ext>
            </a:extLst>
          </p:cNvPr>
          <p:cNvSpPr/>
          <p:nvPr/>
        </p:nvSpPr>
        <p:spPr>
          <a:xfrm>
            <a:off x="4402318" y="2337847"/>
            <a:ext cx="395925" cy="585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D116B54-9C66-445F-8D51-A95531A2E02D}"/>
                  </a:ext>
                </a:extLst>
              </p:cNvPr>
              <p:cNvSpPr/>
              <p:nvPr/>
            </p:nvSpPr>
            <p:spPr>
              <a:xfrm>
                <a:off x="879048" y="4345088"/>
                <a:ext cx="7442462" cy="689932"/>
              </a:xfrm>
              <a:prstGeom prst="rect">
                <a:avLst/>
              </a:prstGeom>
            </p:spPr>
            <p:txBody>
              <a:bodyPr wrap="square">
                <a:spAutoFit/>
              </a:bodyPr>
              <a:lstStyle/>
              <a:p>
                <a:pPr>
                  <a:tabLst>
                    <a:tab pos="3495675" algn="l"/>
                  </a:tabLst>
                </a:pP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rPr>
                          </m:ctrlPr>
                        </m:sSubPr>
                        <m:e>
                          <m:r>
                            <a:rPr lang="hu-HU" b="1" i="1">
                              <a:latin typeface="Cambria Math"/>
                            </a:rPr>
                            <m:t>𝑷</m:t>
                          </m:r>
                        </m:e>
                        <m:sub>
                          <m:r>
                            <a:rPr lang="hu-HU" i="1">
                              <a:latin typeface="Cambria Math"/>
                            </a:rPr>
                            <m:t>𝑑</m:t>
                          </m:r>
                        </m:sub>
                      </m:sSub>
                      <m:d>
                        <m:dPr>
                          <m:ctrlPr>
                            <a:rPr lang="hu-HU" i="1">
                              <a:latin typeface="Cambria Math" panose="02040503050406030204" pitchFamily="18" charset="0"/>
                            </a:rPr>
                          </m:ctrlPr>
                        </m:dPr>
                        <m:e>
                          <m:r>
                            <a:rPr lang="hu-HU" i="1">
                              <a:latin typeface="Cambria Math"/>
                            </a:rPr>
                            <m:t>𝑘</m:t>
                          </m:r>
                          <m:r>
                            <a:rPr lang="hu-HU" i="1">
                              <a:latin typeface="Cambria Math"/>
                            </a:rPr>
                            <m:t>,</m:t>
                          </m:r>
                          <m:r>
                            <a:rPr lang="hu-HU" i="1">
                              <a:latin typeface="Cambria Math"/>
                            </a:rPr>
                            <m:t>𝑡</m:t>
                          </m:r>
                        </m:e>
                      </m:d>
                      <m:r>
                        <a:rPr lang="hu-HU" i="1">
                          <a:latin typeface="Cambria Math"/>
                        </a:rPr>
                        <m:t>=</m:t>
                      </m:r>
                      <m:nary>
                        <m:naryPr>
                          <m:ctrlPr>
                            <a:rPr lang="hu-HU" i="1">
                              <a:latin typeface="Cambria Math" panose="02040503050406030204" pitchFamily="18" charset="0"/>
                            </a:rPr>
                          </m:ctrlPr>
                        </m:naryPr>
                        <m:sub>
                          <m:r>
                            <m:rPr>
                              <m:brk m:alnAt="23"/>
                            </m:rPr>
                            <a:rPr lang="hu-HU" i="1">
                              <a:latin typeface="Cambria Math"/>
                            </a:rPr>
                            <m:t>−</m:t>
                          </m:r>
                          <m:r>
                            <a:rPr lang="hu-HU" i="1">
                              <a:latin typeface="Cambria Math"/>
                              <a:ea typeface="Cambria Math"/>
                            </a:rPr>
                            <m:t>∞</m:t>
                          </m:r>
                        </m:sub>
                        <m:sup>
                          <m:r>
                            <a:rPr lang="hu-HU" i="1">
                              <a:latin typeface="Cambria Math"/>
                              <a:ea typeface="Cambria Math"/>
                            </a:rPr>
                            <m:t>∞</m:t>
                          </m:r>
                        </m:sup>
                        <m:e>
                          <m:sSub>
                            <m:sSubPr>
                              <m:ctrlPr>
                                <a:rPr lang="hu-HU" i="1">
                                  <a:latin typeface="Cambria Math" panose="02040503050406030204" pitchFamily="18" charset="0"/>
                                </a:rPr>
                              </m:ctrlPr>
                            </m:sSubPr>
                            <m:e>
                              <m:r>
                                <a:rPr lang="hu-HU" b="1" i="1">
                                  <a:latin typeface="Cambria Math"/>
                                </a:rPr>
                                <m:t>𝑷</m:t>
                              </m:r>
                            </m:e>
                            <m:sub>
                              <m:r>
                                <a:rPr lang="hu-HU" i="1">
                                  <a:latin typeface="Cambria Math"/>
                                </a:rPr>
                                <m:t>𝑑</m:t>
                              </m:r>
                            </m:sub>
                          </m:sSub>
                          <m:d>
                            <m:dPr>
                              <m:ctrlPr>
                                <a:rPr lang="hu-HU" i="1">
                                  <a:latin typeface="Cambria Math" panose="02040503050406030204" pitchFamily="18" charset="0"/>
                                </a:rPr>
                              </m:ctrlPr>
                            </m:dPr>
                            <m:e>
                              <m:r>
                                <a:rPr lang="hu-HU" i="1">
                                  <a:latin typeface="Cambria Math"/>
                                </a:rPr>
                                <m:t>𝑘</m:t>
                              </m:r>
                              <m:r>
                                <a:rPr lang="hu-HU" i="1">
                                  <a:latin typeface="Cambria Math"/>
                                </a:rPr>
                                <m:t>,</m:t>
                              </m:r>
                              <m:r>
                                <a:rPr lang="hu-HU" i="1">
                                  <a:latin typeface="Cambria Math"/>
                                </a:rPr>
                                <m:t>𝑡</m:t>
                              </m:r>
                            </m:e>
                            <m:e>
                              <m:r>
                                <a:rPr lang="en-US" i="1">
                                  <a:latin typeface="Cambria Math" panose="02040503050406030204" pitchFamily="18" charset="0"/>
                                </a:rPr>
                                <m:t>𝑍</m:t>
                              </m:r>
                            </m:e>
                          </m:d>
                          <m:r>
                            <a:rPr lang="hu-HU" i="1">
                              <a:latin typeface="Cambria Math"/>
                            </a:rPr>
                            <m:t>𝑓</m:t>
                          </m:r>
                          <m:d>
                            <m:dPr>
                              <m:ctrlPr>
                                <a:rPr lang="hu-HU" i="1">
                                  <a:latin typeface="Cambria Math" panose="02040503050406030204" pitchFamily="18" charset="0"/>
                                </a:rPr>
                              </m:ctrlPr>
                            </m:dPr>
                            <m:e>
                              <m:r>
                                <a:rPr lang="en-US" i="1">
                                  <a:latin typeface="Cambria Math" panose="02040503050406030204" pitchFamily="18" charset="0"/>
                                </a:rPr>
                                <m:t>𝑍</m:t>
                              </m:r>
                            </m:e>
                          </m:d>
                          <m:r>
                            <a:rPr lang="hu-HU" i="1">
                              <a:latin typeface="Cambria Math"/>
                            </a:rPr>
                            <m:t>𝑑</m:t>
                          </m:r>
                          <m:r>
                            <a:rPr lang="en-US" i="1">
                              <a:latin typeface="Cambria Math" panose="02040503050406030204" pitchFamily="18" charset="0"/>
                            </a:rPr>
                            <m:t>𝑍</m:t>
                          </m:r>
                        </m:e>
                      </m:nary>
                      <m:r>
                        <a:rPr lang="hu-HU" i="1">
                          <a:latin typeface="Cambria Math"/>
                        </a:rPr>
                        <m:t> </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ctrlPr>
                            <a:rPr lang="hu-HU" i="1">
                              <a:latin typeface="Cambria Math" panose="02040503050406030204" pitchFamily="18" charset="0"/>
                            </a:rPr>
                          </m:ctrlPr>
                        </m:naryPr>
                        <m:sub>
                          <m:r>
                            <m:rPr>
                              <m:brk m:alnAt="23"/>
                            </m:rPr>
                            <a:rPr lang="hu-HU" i="1">
                              <a:latin typeface="Cambria Math"/>
                            </a:rPr>
                            <m:t>−</m:t>
                          </m:r>
                          <m:r>
                            <a:rPr lang="hu-HU" i="1">
                              <a:latin typeface="Cambria Math"/>
                              <a:ea typeface="Cambria Math"/>
                            </a:rPr>
                            <m:t>∞</m:t>
                          </m:r>
                        </m:sub>
                        <m:sup>
                          <m:r>
                            <a:rPr lang="hu-HU" i="1">
                              <a:latin typeface="Cambria Math"/>
                              <a:ea typeface="Cambria Math"/>
                            </a:rPr>
                            <m:t>∞</m:t>
                          </m:r>
                        </m:sup>
                        <m:e>
                          <m:sSub>
                            <m:sSubPr>
                              <m:ctrlPr>
                                <a:rPr lang="hu-HU" i="1">
                                  <a:latin typeface="Cambria Math" panose="02040503050406030204" pitchFamily="18" charset="0"/>
                                </a:rPr>
                              </m:ctrlPr>
                            </m:sSubPr>
                            <m:e>
                              <m:r>
                                <a:rPr lang="hu-HU" b="1" i="1">
                                  <a:latin typeface="Cambria Math"/>
                                </a:rPr>
                                <m:t>𝑷</m:t>
                              </m:r>
                            </m:e>
                            <m:sub>
                              <m:r>
                                <a:rPr lang="hu-HU" i="1">
                                  <a:latin typeface="Cambria Math"/>
                                </a:rPr>
                                <m:t>𝑑</m:t>
                              </m:r>
                            </m:sub>
                          </m:sSub>
                        </m:e>
                      </m:nary>
                      <m:r>
                        <a:rPr lang="hu-HU" i="1">
                          <a:latin typeface="Cambria Math"/>
                        </a:rPr>
                        <m:t> </m:t>
                      </m:r>
                      <m:d>
                        <m:dPr>
                          <m:ctrlPr>
                            <a:rPr lang="hu-HU" i="1">
                              <a:latin typeface="Cambria Math" panose="02040503050406030204" pitchFamily="18" charset="0"/>
                            </a:rPr>
                          </m:ctrlPr>
                        </m:dPr>
                        <m:e>
                          <m:r>
                            <a:rPr lang="hu-HU" i="1">
                              <a:latin typeface="Cambria Math"/>
                            </a:rPr>
                            <m:t>𝑘</m:t>
                          </m:r>
                          <m:r>
                            <a:rPr lang="hu-HU" i="1">
                              <a:latin typeface="Cambria Math"/>
                            </a:rPr>
                            <m:t>,</m:t>
                          </m:r>
                          <m:r>
                            <a:rPr lang="hu-HU" i="1">
                              <a:latin typeface="Cambria Math"/>
                            </a:rPr>
                            <m:t>𝑡</m:t>
                          </m:r>
                        </m:e>
                        <m:e>
                          <m:r>
                            <a:rPr lang="en-US" i="1">
                              <a:latin typeface="Cambria Math" panose="02040503050406030204" pitchFamily="18" charset="0"/>
                            </a:rPr>
                            <m:t>𝑍</m:t>
                          </m:r>
                        </m:e>
                      </m:d>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2</m:t>
                              </m:r>
                            </m:sup>
                          </m:sSup>
                          <m:r>
                            <a:rPr lang="en-US" i="1">
                              <a:latin typeface="Cambria Math" panose="02040503050406030204" pitchFamily="18" charset="0"/>
                            </a:rPr>
                            <m:t>/2)</m:t>
                          </m:r>
                        </m:e>
                      </m:func>
                      <m:r>
                        <a:rPr lang="hu-HU" i="1">
                          <a:latin typeface="Cambria Math"/>
                        </a:rPr>
                        <m:t>𝑑</m:t>
                      </m:r>
                      <m:r>
                        <a:rPr lang="en-US" i="1">
                          <a:latin typeface="Cambria Math" panose="02040503050406030204" pitchFamily="18" charset="0"/>
                        </a:rPr>
                        <m:t>𝑍</m:t>
                      </m:r>
                    </m:oMath>
                  </m:oMathPara>
                </a14:m>
                <a:endParaRPr lang="hu-HU" dirty="0"/>
              </a:p>
            </p:txBody>
          </p:sp>
        </mc:Choice>
        <mc:Fallback xmlns="">
          <p:sp>
            <p:nvSpPr>
              <p:cNvPr id="7" name="Rectangle 6">
                <a:extLst>
                  <a:ext uri="{FF2B5EF4-FFF2-40B4-BE49-F238E27FC236}">
                    <a16:creationId xmlns:a16="http://schemas.microsoft.com/office/drawing/2014/main" id="{CD116B54-9C66-445F-8D51-A95531A2E02D}"/>
                  </a:ext>
                </a:extLst>
              </p:cNvPr>
              <p:cNvSpPr>
                <a:spLocks noRot="1" noChangeAspect="1" noMove="1" noResize="1" noEditPoints="1" noAdjustHandles="1" noChangeArrowheads="1" noChangeShapeType="1" noTextEdit="1"/>
              </p:cNvSpPr>
              <p:nvPr/>
            </p:nvSpPr>
            <p:spPr>
              <a:xfrm>
                <a:off x="879048" y="4345088"/>
                <a:ext cx="7442462" cy="6899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E26CAD2-A1E5-4792-A58D-2D27B1995955}"/>
                  </a:ext>
                </a:extLst>
              </p:cNvPr>
              <p:cNvSpPr/>
              <p:nvPr/>
            </p:nvSpPr>
            <p:spPr>
              <a:xfrm>
                <a:off x="2267718" y="3702844"/>
                <a:ext cx="4665123" cy="552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1" i="1">
                              <a:latin typeface="Cambria Math"/>
                            </a:rPr>
                            <m:t>𝑷</m:t>
                          </m:r>
                        </m:e>
                        <m:sub>
                          <m:r>
                            <a:rPr lang="hu-HU" i="1">
                              <a:latin typeface="Cambria Math"/>
                            </a:rPr>
                            <m:t>𝑑</m:t>
                          </m:r>
                        </m:sub>
                      </m:sSub>
                      <m:d>
                        <m:dPr>
                          <m:ctrlPr>
                            <a:rPr lang="hu-HU" i="1">
                              <a:latin typeface="Cambria Math" panose="02040503050406030204" pitchFamily="18" charset="0"/>
                            </a:rPr>
                          </m:ctrlPr>
                        </m:dPr>
                        <m:e>
                          <m:r>
                            <a:rPr lang="hu-HU" i="1">
                              <a:latin typeface="Cambria Math"/>
                            </a:rPr>
                            <m:t>𝑘</m:t>
                          </m:r>
                          <m:r>
                            <a:rPr lang="hu-HU" i="1">
                              <a:latin typeface="Cambria Math"/>
                            </a:rPr>
                            <m:t>,</m:t>
                          </m:r>
                          <m:r>
                            <a:rPr lang="hu-HU" i="1">
                              <a:latin typeface="Cambria Math"/>
                            </a:rPr>
                            <m:t>𝑡</m:t>
                          </m:r>
                        </m:e>
                        <m:e>
                          <m:r>
                            <a:rPr lang="en-US" i="1">
                              <a:latin typeface="Cambria Math" panose="02040503050406030204" pitchFamily="18" charset="0"/>
                            </a:rPr>
                            <m:t>𝑍</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𝐾</m:t>
                              </m:r>
                            </m:e>
                            <m:e>
                              <m:r>
                                <a:rPr lang="en-US" b="0" i="1" smtClean="0">
                                  <a:latin typeface="Cambria Math" panose="02040503050406030204" pitchFamily="18" charset="0"/>
                                </a:rPr>
                                <m:t>𝑘</m:t>
                              </m:r>
                            </m:e>
                          </m:eqArr>
                        </m:e>
                      </m:d>
                      <m:r>
                        <a:rPr lang="en-US" b="0" i="1" smtClean="0">
                          <a:latin typeface="Cambria Math" panose="02040503050406030204" pitchFamily="18" charset="0"/>
                        </a:rPr>
                        <m:t>⋅</m:t>
                      </m:r>
                      <m:r>
                        <a:rPr lang="en-US" i="1">
                          <a:latin typeface="Cambria Math" panose="02040503050406030204" pitchFamily="18" charset="0"/>
                        </a:rPr>
                        <m:t>𝜋</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𝑍</m:t>
                              </m:r>
                            </m:e>
                          </m:d>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𝑍</m:t>
                                  </m:r>
                                </m:e>
                              </m:d>
                            </m:e>
                          </m:d>
                        </m:e>
                        <m:sup>
                          <m:r>
                            <a:rPr lang="en-US" b="0" i="1" smtClean="0">
                              <a:latin typeface="Cambria Math" panose="02040503050406030204" pitchFamily="18" charset="0"/>
                            </a:rPr>
                            <m:t>𝐾</m:t>
                          </m:r>
                          <m:r>
                            <a:rPr lang="en-US" b="0" i="1" smtClean="0">
                              <a:latin typeface="Cambria Math" panose="02040503050406030204" pitchFamily="18" charset="0"/>
                            </a:rPr>
                            <m:t>−</m:t>
                          </m:r>
                          <m:r>
                            <a:rPr lang="en-US" i="1">
                              <a:latin typeface="Cambria Math" panose="02040503050406030204" pitchFamily="18" charset="0"/>
                            </a:rPr>
                            <m:t>𝑘</m:t>
                          </m:r>
                        </m:sup>
                      </m:sSup>
                    </m:oMath>
                  </m:oMathPara>
                </a14:m>
                <a:endParaRPr lang="en-US" dirty="0"/>
              </a:p>
            </p:txBody>
          </p:sp>
        </mc:Choice>
        <mc:Fallback xmlns="">
          <p:sp>
            <p:nvSpPr>
              <p:cNvPr id="8" name="Rectangle 7">
                <a:extLst>
                  <a:ext uri="{FF2B5EF4-FFF2-40B4-BE49-F238E27FC236}">
                    <a16:creationId xmlns:a16="http://schemas.microsoft.com/office/drawing/2014/main" id="{7E26CAD2-A1E5-4792-A58D-2D27B1995955}"/>
                  </a:ext>
                </a:extLst>
              </p:cNvPr>
              <p:cNvSpPr>
                <a:spLocks noRot="1" noChangeAspect="1" noMove="1" noResize="1" noEditPoints="1" noAdjustHandles="1" noChangeArrowheads="1" noChangeShapeType="1" noTextEdit="1"/>
              </p:cNvSpPr>
              <p:nvPr/>
            </p:nvSpPr>
            <p:spPr>
              <a:xfrm>
                <a:off x="2267718" y="3702844"/>
                <a:ext cx="4665123" cy="55239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3030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5362-17BC-4225-9150-2D2B53ED63C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14BC9992-5BDD-47B4-BAA6-FE4882279F19}"/>
              </a:ext>
            </a:extLst>
          </p:cNvPr>
          <p:cNvSpPr>
            <a:spLocks noGrp="1"/>
          </p:cNvSpPr>
          <p:nvPr>
            <p:ph type="subTitle" idx="1"/>
          </p:nvPr>
        </p:nvSpPr>
        <p:spPr/>
        <p:txBody>
          <a:bodyPr/>
          <a:lstStyle/>
          <a:p>
            <a:r>
              <a:rPr lang="en-US" dirty="0"/>
              <a:t>Extensions of the Gaussian copula</a:t>
            </a:r>
          </a:p>
        </p:txBody>
      </p:sp>
      <p:sp>
        <p:nvSpPr>
          <p:cNvPr id="4" name="Slide Number Placeholder 3">
            <a:extLst>
              <a:ext uri="{FF2B5EF4-FFF2-40B4-BE49-F238E27FC236}">
                <a16:creationId xmlns:a16="http://schemas.microsoft.com/office/drawing/2014/main" id="{59B4EA0E-4626-4118-92B7-4E35D43ED2DE}"/>
              </a:ext>
            </a:extLst>
          </p:cNvPr>
          <p:cNvSpPr>
            <a:spLocks noGrp="1"/>
          </p:cNvSpPr>
          <p:nvPr>
            <p:ph type="sldNum" sz="quarter" idx="10"/>
          </p:nvPr>
        </p:nvSpPr>
        <p:spPr/>
        <p:txBody>
          <a:bodyPr/>
          <a:lstStyle/>
          <a:p>
            <a:fld id="{4A4E6941-D49D-42D6-A3A8-0A050484FA74}" type="slidenum">
              <a:rPr lang="en-US" smtClean="0"/>
              <a:pPr/>
              <a:t>28</a:t>
            </a:fld>
            <a:endParaRPr lang="en-US"/>
          </a:p>
        </p:txBody>
      </p:sp>
    </p:spTree>
    <p:extLst>
      <p:ext uri="{BB962C8B-B14F-4D97-AF65-F5344CB8AC3E}">
        <p14:creationId xmlns:p14="http://schemas.microsoft.com/office/powerpoint/2010/main" val="318319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D7EA-C381-4FD2-9C89-765CF40F5DDB}"/>
              </a:ext>
            </a:extLst>
          </p:cNvPr>
          <p:cNvSpPr>
            <a:spLocks noGrp="1"/>
          </p:cNvSpPr>
          <p:nvPr>
            <p:ph type="title"/>
          </p:nvPr>
        </p:nvSpPr>
        <p:spPr>
          <a:xfrm>
            <a:off x="610202" y="365126"/>
            <a:ext cx="8533798" cy="585216"/>
          </a:xfrm>
        </p:spPr>
        <p:txBody>
          <a:bodyPr/>
          <a:lstStyle/>
          <a:p>
            <a:r>
              <a:rPr lang="en-US" i="1" dirty="0"/>
              <a:t>Limitations of the Gaussian copula</a:t>
            </a:r>
          </a:p>
        </p:txBody>
      </p:sp>
      <p:sp>
        <p:nvSpPr>
          <p:cNvPr id="3" name="Slide Number Placeholder 2">
            <a:extLst>
              <a:ext uri="{FF2B5EF4-FFF2-40B4-BE49-F238E27FC236}">
                <a16:creationId xmlns:a16="http://schemas.microsoft.com/office/drawing/2014/main" id="{29F5F062-66B5-4C27-BB22-4C7CECDD4AAC}"/>
              </a:ext>
            </a:extLst>
          </p:cNvPr>
          <p:cNvSpPr>
            <a:spLocks noGrp="1"/>
          </p:cNvSpPr>
          <p:nvPr>
            <p:ph type="sldNum" sz="quarter" idx="10"/>
          </p:nvPr>
        </p:nvSpPr>
        <p:spPr/>
        <p:txBody>
          <a:bodyPr/>
          <a:lstStyle/>
          <a:p>
            <a:fld id="{4A4E6941-D49D-42D6-A3A8-0A050484FA74}" type="slidenum">
              <a:rPr lang="en-US" smtClean="0"/>
              <a:pPr/>
              <a:t>29</a:t>
            </a:fld>
            <a:endParaRPr lang="en-US" dirty="0"/>
          </a:p>
        </p:txBody>
      </p:sp>
      <p:sp>
        <p:nvSpPr>
          <p:cNvPr id="5" name="Text Placeholder 4">
            <a:extLst>
              <a:ext uri="{FF2B5EF4-FFF2-40B4-BE49-F238E27FC236}">
                <a16:creationId xmlns:a16="http://schemas.microsoft.com/office/drawing/2014/main" id="{F5B9B684-6663-4EED-A31F-D815A1764ECA}"/>
              </a:ext>
            </a:extLst>
          </p:cNvPr>
          <p:cNvSpPr>
            <a:spLocks noGrp="1"/>
          </p:cNvSpPr>
          <p:nvPr>
            <p:ph type="body" sz="quarter" idx="12"/>
          </p:nvPr>
        </p:nvSpPr>
        <p:spPr/>
        <p:txBody>
          <a:bodyPr/>
          <a:lstStyle/>
          <a:p>
            <a:endParaRPr lang="en-US"/>
          </a:p>
        </p:txBody>
      </p:sp>
      <p:graphicFrame>
        <p:nvGraphicFramePr>
          <p:cNvPr id="8" name="Chart 7">
            <a:extLst>
              <a:ext uri="{FF2B5EF4-FFF2-40B4-BE49-F238E27FC236}">
                <a16:creationId xmlns:a16="http://schemas.microsoft.com/office/drawing/2014/main" id="{555E9424-4642-4833-9949-3844FA4A2EBF}"/>
              </a:ext>
            </a:extLst>
          </p:cNvPr>
          <p:cNvGraphicFramePr>
            <a:graphicFrameLocks/>
          </p:cNvGraphicFramePr>
          <p:nvPr/>
        </p:nvGraphicFramePr>
        <p:xfrm>
          <a:off x="1012723" y="1696826"/>
          <a:ext cx="6899317" cy="39208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4C793AB-05EC-4452-950C-09FFE7512E93}"/>
              </a:ext>
            </a:extLst>
          </p:cNvPr>
          <p:cNvSpPr/>
          <p:nvPr/>
        </p:nvSpPr>
        <p:spPr>
          <a:xfrm>
            <a:off x="610202" y="950342"/>
            <a:ext cx="7694812" cy="646331"/>
          </a:xfrm>
          <a:prstGeom prst="rect">
            <a:avLst/>
          </a:prstGeom>
        </p:spPr>
        <p:txBody>
          <a:bodyPr wrap="square">
            <a:spAutoFit/>
          </a:bodyPr>
          <a:lstStyle/>
          <a:p>
            <a:pPr marL="285750" indent="-285750">
              <a:buFont typeface="Arial" panose="020B0604020202020204" pitchFamily="34" charset="0"/>
              <a:buChar char="•"/>
            </a:pPr>
            <a:r>
              <a:rPr lang="en-US" dirty="0"/>
              <a:t>During the financial crisis senior tranche prices went up</a:t>
            </a:r>
            <a:endParaRPr lang="en-US" b="1" dirty="0">
              <a:solidFill>
                <a:schemeClr val="accent1"/>
              </a:solidFill>
            </a:endParaRPr>
          </a:p>
          <a:p>
            <a:pPr marL="285750" indent="-285750">
              <a:buFont typeface="Arial" panose="020B0604020202020204" pitchFamily="34" charset="0"/>
              <a:buChar char="•"/>
            </a:pPr>
            <a:r>
              <a:rPr lang="en-US" dirty="0"/>
              <a:t>Standard Gaussian copula fails to produce enough extreme scenarios</a:t>
            </a:r>
          </a:p>
        </p:txBody>
      </p:sp>
      <p:sp>
        <p:nvSpPr>
          <p:cNvPr id="4" name="Rectangle 3">
            <a:extLst>
              <a:ext uri="{FF2B5EF4-FFF2-40B4-BE49-F238E27FC236}">
                <a16:creationId xmlns:a16="http://schemas.microsoft.com/office/drawing/2014/main" id="{58E6E4C7-8BD8-4F71-A352-32F6E1A9C68A}"/>
              </a:ext>
            </a:extLst>
          </p:cNvPr>
          <p:cNvSpPr/>
          <p:nvPr/>
        </p:nvSpPr>
        <p:spPr>
          <a:xfrm>
            <a:off x="622962" y="5550180"/>
            <a:ext cx="7176486" cy="369332"/>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1"/>
                </a:solidFill>
              </a:rPr>
              <a:t>Solution</a:t>
            </a:r>
            <a:r>
              <a:rPr lang="en-US" dirty="0"/>
              <a:t>: couple recovery rates to the market factor as well</a:t>
            </a:r>
            <a:endParaRPr lang="en-US" b="1" dirty="0">
              <a:solidFill>
                <a:schemeClr val="accent1"/>
              </a:solidFill>
            </a:endParaRPr>
          </a:p>
        </p:txBody>
      </p:sp>
      <p:sp>
        <p:nvSpPr>
          <p:cNvPr id="7" name="Rectangle 6">
            <a:extLst>
              <a:ext uri="{FF2B5EF4-FFF2-40B4-BE49-F238E27FC236}">
                <a16:creationId xmlns:a16="http://schemas.microsoft.com/office/drawing/2014/main" id="{00E66B1D-C6D0-41CB-9C75-1A4518F2929A}"/>
              </a:ext>
            </a:extLst>
          </p:cNvPr>
          <p:cNvSpPr/>
          <p:nvPr/>
        </p:nvSpPr>
        <p:spPr>
          <a:xfrm>
            <a:off x="4211205" y="5894685"/>
            <a:ext cx="3015569" cy="369332"/>
          </a:xfrm>
          <a:prstGeom prst="rect">
            <a:avLst/>
          </a:prstGeom>
        </p:spPr>
        <p:txBody>
          <a:bodyPr wrap="none">
            <a:spAutoFit/>
          </a:bodyPr>
          <a:lstStyle/>
          <a:p>
            <a:r>
              <a:rPr lang="en-US" b="1" dirty="0">
                <a:solidFill>
                  <a:schemeClr val="accent1"/>
                </a:solidFill>
              </a:rPr>
              <a:t>Stochastic Recovery Model</a:t>
            </a:r>
            <a:endParaRPr lang="en-US" dirty="0"/>
          </a:p>
        </p:txBody>
      </p:sp>
      <p:pic>
        <p:nvPicPr>
          <p:cNvPr id="9" name="Picture 8">
            <a:extLst>
              <a:ext uri="{FF2B5EF4-FFF2-40B4-BE49-F238E27FC236}">
                <a16:creationId xmlns:a16="http://schemas.microsoft.com/office/drawing/2014/main" id="{66913623-0CB7-4F83-BC47-9A3B8187E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976" y="2895406"/>
            <a:ext cx="904245" cy="1278238"/>
          </a:xfrm>
          <a:prstGeom prst="rect">
            <a:avLst/>
          </a:prstGeom>
        </p:spPr>
      </p:pic>
    </p:spTree>
    <p:extLst>
      <p:ext uri="{BB962C8B-B14F-4D97-AF65-F5344CB8AC3E}">
        <p14:creationId xmlns:p14="http://schemas.microsoft.com/office/powerpoint/2010/main" val="228748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5362-17BC-4225-9150-2D2B53ED63C3}"/>
              </a:ext>
            </a:extLst>
          </p:cNvPr>
          <p:cNvSpPr>
            <a:spLocks noGrp="1"/>
          </p:cNvSpPr>
          <p:nvPr>
            <p:ph type="ctrTitle"/>
          </p:nvPr>
        </p:nvSpPr>
        <p:spPr/>
        <p:txBody>
          <a:bodyPr/>
          <a:lstStyle/>
          <a:p>
            <a:r>
              <a:rPr lang="en-US" dirty="0"/>
              <a:t>What are Synthetic CDOs?</a:t>
            </a:r>
          </a:p>
        </p:txBody>
      </p:sp>
      <p:sp>
        <p:nvSpPr>
          <p:cNvPr id="3" name="Subtitle 2">
            <a:extLst>
              <a:ext uri="{FF2B5EF4-FFF2-40B4-BE49-F238E27FC236}">
                <a16:creationId xmlns:a16="http://schemas.microsoft.com/office/drawing/2014/main" id="{14BC9992-5BDD-47B4-BAA6-FE4882279F1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9B4EA0E-4626-4118-92B7-4E35D43ED2DE}"/>
              </a:ext>
            </a:extLst>
          </p:cNvPr>
          <p:cNvSpPr>
            <a:spLocks noGrp="1"/>
          </p:cNvSpPr>
          <p:nvPr>
            <p:ph type="sldNum" sz="quarter" idx="10"/>
          </p:nvPr>
        </p:nvSpPr>
        <p:spPr/>
        <p:txBody>
          <a:bodyPr/>
          <a:lstStyle/>
          <a:p>
            <a:fld id="{4A4E6941-D49D-42D6-A3A8-0A050484FA74}" type="slidenum">
              <a:rPr lang="en-US" smtClean="0"/>
              <a:pPr/>
              <a:t>3</a:t>
            </a:fld>
            <a:endParaRPr lang="en-US"/>
          </a:p>
        </p:txBody>
      </p:sp>
    </p:spTree>
    <p:extLst>
      <p:ext uri="{BB962C8B-B14F-4D97-AF65-F5344CB8AC3E}">
        <p14:creationId xmlns:p14="http://schemas.microsoft.com/office/powerpoint/2010/main" val="2268560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0F9DA941-EEF7-4590-90B5-433091A08C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2865" y="3880066"/>
            <a:ext cx="3429000" cy="2286000"/>
          </a:xfrm>
          <a:prstGeom prst="rect">
            <a:avLst/>
          </a:prstGeom>
        </p:spPr>
      </p:pic>
      <p:pic>
        <p:nvPicPr>
          <p:cNvPr id="11" name="Graphic 10">
            <a:extLst>
              <a:ext uri="{FF2B5EF4-FFF2-40B4-BE49-F238E27FC236}">
                <a16:creationId xmlns:a16="http://schemas.microsoft.com/office/drawing/2014/main" id="{1564C3EC-DB43-428D-AC5C-EE57E96C72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2865" y="1428215"/>
            <a:ext cx="3429000" cy="2286000"/>
          </a:xfrm>
          <a:prstGeom prst="rect">
            <a:avLst/>
          </a:prstGeom>
        </p:spPr>
      </p:pic>
      <p:sp>
        <p:nvSpPr>
          <p:cNvPr id="2" name="Title 1"/>
          <p:cNvSpPr>
            <a:spLocks noGrp="1"/>
          </p:cNvSpPr>
          <p:nvPr>
            <p:ph type="title"/>
          </p:nvPr>
        </p:nvSpPr>
        <p:spPr/>
        <p:txBody>
          <a:bodyPr>
            <a:normAutofit/>
          </a:bodyPr>
          <a:lstStyle/>
          <a:p>
            <a:r>
              <a:rPr lang="en-US" dirty="0"/>
              <a:t>Stochastic recovery modeling</a:t>
            </a:r>
          </a:p>
        </p:txBody>
      </p:sp>
      <p:sp>
        <p:nvSpPr>
          <p:cNvPr id="3" name="Slide Number Placeholder 2"/>
          <p:cNvSpPr>
            <a:spLocks noGrp="1"/>
          </p:cNvSpPr>
          <p:nvPr>
            <p:ph type="sldNum" sz="quarter" idx="10"/>
          </p:nvPr>
        </p:nvSpPr>
        <p:spPr/>
        <p:txBody>
          <a:bodyPr/>
          <a:lstStyle/>
          <a:p>
            <a:fld id="{4A4E6941-D49D-42D6-A3A8-0A050484FA74}" type="slidenum">
              <a:rPr lang="en-US" smtClean="0"/>
              <a:pPr/>
              <a:t>30</a:t>
            </a:fld>
            <a:endParaRPr lang="en-US" dirty="0"/>
          </a:p>
        </p:txBody>
      </p:sp>
      <p:sp>
        <p:nvSpPr>
          <p:cNvPr id="5" name="Text Placeholder 4"/>
          <p:cNvSpPr>
            <a:spLocks noGrp="1"/>
          </p:cNvSpPr>
          <p:nvPr>
            <p:ph type="body" sz="quarter" idx="12"/>
          </p:nvPr>
        </p:nvSpPr>
        <p:spPr/>
        <p:txBody>
          <a:bodyPr/>
          <a:lstStyle/>
          <a:p>
            <a:endParaRPr lang="en-US" dirty="0"/>
          </a:p>
        </p:txBody>
      </p:sp>
      <p:sp>
        <p:nvSpPr>
          <p:cNvPr id="10" name="Rectangle: Rounded Corners 9">
            <a:extLst>
              <a:ext uri="{FF2B5EF4-FFF2-40B4-BE49-F238E27FC236}">
                <a16:creationId xmlns:a16="http://schemas.microsoft.com/office/drawing/2014/main" id="{028ECB97-0E40-4D4C-9B3E-940B0E226DE9}"/>
              </a:ext>
            </a:extLst>
          </p:cNvPr>
          <p:cNvSpPr/>
          <p:nvPr/>
        </p:nvSpPr>
        <p:spPr>
          <a:xfrm>
            <a:off x="217318" y="3773102"/>
            <a:ext cx="8785124" cy="239785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8FDFD4-003D-448A-ADB6-4AA08351C027}"/>
              </a:ext>
            </a:extLst>
          </p:cNvPr>
          <p:cNvSpPr/>
          <p:nvPr/>
        </p:nvSpPr>
        <p:spPr>
          <a:xfrm>
            <a:off x="438794" y="2279179"/>
            <a:ext cx="1045479" cy="369332"/>
          </a:xfrm>
          <a:prstGeom prst="rect">
            <a:avLst/>
          </a:prstGeom>
        </p:spPr>
        <p:txBody>
          <a:bodyPr wrap="none">
            <a:spAutoFit/>
          </a:bodyPr>
          <a:lstStyle/>
          <a:p>
            <a:r>
              <a:rPr lang="en-US" b="1" dirty="0">
                <a:solidFill>
                  <a:schemeClr val="accent1"/>
                </a:solidFill>
              </a:rPr>
              <a:t>Model A</a:t>
            </a:r>
          </a:p>
        </p:txBody>
      </p:sp>
      <p:sp>
        <p:nvSpPr>
          <p:cNvPr id="14" name="Rectangle 13">
            <a:extLst>
              <a:ext uri="{FF2B5EF4-FFF2-40B4-BE49-F238E27FC236}">
                <a16:creationId xmlns:a16="http://schemas.microsoft.com/office/drawing/2014/main" id="{DBDCD1B8-B6DD-4F15-A98E-585CAC14FB1B}"/>
              </a:ext>
            </a:extLst>
          </p:cNvPr>
          <p:cNvSpPr/>
          <p:nvPr/>
        </p:nvSpPr>
        <p:spPr>
          <a:xfrm>
            <a:off x="438794" y="4463832"/>
            <a:ext cx="1037463" cy="369332"/>
          </a:xfrm>
          <a:prstGeom prst="rect">
            <a:avLst/>
          </a:prstGeom>
        </p:spPr>
        <p:txBody>
          <a:bodyPr wrap="none">
            <a:spAutoFit/>
          </a:bodyPr>
          <a:lstStyle/>
          <a:p>
            <a:r>
              <a:rPr lang="en-US" b="1" dirty="0">
                <a:solidFill>
                  <a:schemeClr val="accent1"/>
                </a:solidFill>
              </a:rPr>
              <a:t>Model B</a:t>
            </a:r>
          </a:p>
        </p:txBody>
      </p:sp>
      <p:sp>
        <p:nvSpPr>
          <p:cNvPr id="15" name="Rectangle 14">
            <a:extLst>
              <a:ext uri="{FF2B5EF4-FFF2-40B4-BE49-F238E27FC236}">
                <a16:creationId xmlns:a16="http://schemas.microsoft.com/office/drawing/2014/main" id="{88FED9B8-92A0-489F-A2A3-54CF172CFDA2}"/>
              </a:ext>
            </a:extLst>
          </p:cNvPr>
          <p:cNvSpPr/>
          <p:nvPr/>
        </p:nvSpPr>
        <p:spPr>
          <a:xfrm>
            <a:off x="2506723" y="922146"/>
            <a:ext cx="2258952" cy="461665"/>
          </a:xfrm>
          <a:prstGeom prst="rect">
            <a:avLst/>
          </a:prstGeom>
        </p:spPr>
        <p:txBody>
          <a:bodyPr wrap="none">
            <a:spAutoFit/>
          </a:bodyPr>
          <a:lstStyle/>
          <a:p>
            <a:r>
              <a:rPr lang="en-US" sz="2400" b="1" dirty="0"/>
              <a:t>Normal market</a:t>
            </a:r>
          </a:p>
        </p:txBody>
      </p:sp>
      <p:sp>
        <p:nvSpPr>
          <p:cNvPr id="16" name="Rectangle 15">
            <a:extLst>
              <a:ext uri="{FF2B5EF4-FFF2-40B4-BE49-F238E27FC236}">
                <a16:creationId xmlns:a16="http://schemas.microsoft.com/office/drawing/2014/main" id="{4B8C1944-019E-4DDB-A562-EABFCFDB42D2}"/>
              </a:ext>
            </a:extLst>
          </p:cNvPr>
          <p:cNvSpPr/>
          <p:nvPr/>
        </p:nvSpPr>
        <p:spPr>
          <a:xfrm>
            <a:off x="6963518" y="930508"/>
            <a:ext cx="979755" cy="461665"/>
          </a:xfrm>
          <a:prstGeom prst="rect">
            <a:avLst/>
          </a:prstGeom>
        </p:spPr>
        <p:txBody>
          <a:bodyPr wrap="none">
            <a:spAutoFit/>
          </a:bodyPr>
          <a:lstStyle/>
          <a:p>
            <a:r>
              <a:rPr lang="en-US" sz="2400" b="1" dirty="0"/>
              <a:t>Crisis</a:t>
            </a:r>
          </a:p>
        </p:txBody>
      </p:sp>
      <p:sp>
        <p:nvSpPr>
          <p:cNvPr id="26" name="Rectangle: Rounded Corners 25">
            <a:extLst>
              <a:ext uri="{FF2B5EF4-FFF2-40B4-BE49-F238E27FC236}">
                <a16:creationId xmlns:a16="http://schemas.microsoft.com/office/drawing/2014/main" id="{646CB632-5CD0-4106-AD20-13C2D41BBB6F}"/>
              </a:ext>
            </a:extLst>
          </p:cNvPr>
          <p:cNvSpPr/>
          <p:nvPr/>
        </p:nvSpPr>
        <p:spPr>
          <a:xfrm>
            <a:off x="217318" y="1392173"/>
            <a:ext cx="8785124" cy="239785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52ABEE9-8BA3-4CDA-821A-2B53E1AF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9712" y="1451060"/>
            <a:ext cx="3429000" cy="2286000"/>
          </a:xfrm>
          <a:prstGeom prst="rect">
            <a:avLst/>
          </a:prstGeom>
        </p:spPr>
      </p:pic>
      <p:pic>
        <p:nvPicPr>
          <p:cNvPr id="17" name="Graphic 16">
            <a:extLst>
              <a:ext uri="{FF2B5EF4-FFF2-40B4-BE49-F238E27FC236}">
                <a16:creationId xmlns:a16="http://schemas.microsoft.com/office/drawing/2014/main" id="{B4F536E6-F0AD-44F2-8736-EB0E34309F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99712" y="3880066"/>
            <a:ext cx="3429000" cy="2286000"/>
          </a:xfrm>
          <a:prstGeom prst="rect">
            <a:avLst/>
          </a:prstGeom>
        </p:spPr>
      </p:pic>
    </p:spTree>
    <p:extLst>
      <p:ext uri="{BB962C8B-B14F-4D97-AF65-F5344CB8AC3E}">
        <p14:creationId xmlns:p14="http://schemas.microsoft.com/office/powerpoint/2010/main" val="293286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3CC6-8E30-426F-90FE-7383EDCB7C35}"/>
              </a:ext>
            </a:extLst>
          </p:cNvPr>
          <p:cNvSpPr>
            <a:spLocks noGrp="1"/>
          </p:cNvSpPr>
          <p:nvPr>
            <p:ph type="title"/>
          </p:nvPr>
        </p:nvSpPr>
        <p:spPr/>
        <p:txBody>
          <a:bodyPr/>
          <a:lstStyle/>
          <a:p>
            <a:r>
              <a:rPr lang="en-US"/>
              <a:t>About MSCI</a:t>
            </a:r>
          </a:p>
        </p:txBody>
      </p:sp>
      <p:sp>
        <p:nvSpPr>
          <p:cNvPr id="3" name="Slide Number Placeholder 2">
            <a:extLst>
              <a:ext uri="{FF2B5EF4-FFF2-40B4-BE49-F238E27FC236}">
                <a16:creationId xmlns:a16="http://schemas.microsoft.com/office/drawing/2014/main" id="{E675E427-94EE-4A56-B09B-4E850596F7B2}"/>
              </a:ext>
            </a:extLst>
          </p:cNvPr>
          <p:cNvSpPr>
            <a:spLocks noGrp="1"/>
          </p:cNvSpPr>
          <p:nvPr>
            <p:ph type="sldNum" sz="quarter" idx="10"/>
          </p:nvPr>
        </p:nvSpPr>
        <p:spPr/>
        <p:txBody>
          <a:bodyPr/>
          <a:lstStyle/>
          <a:p>
            <a:fld id="{4A4E6941-D49D-42D6-A3A8-0A050484FA74}" type="slidenum">
              <a:rPr lang="en-US" smtClean="0"/>
              <a:pPr/>
              <a:t>31</a:t>
            </a:fld>
            <a:endParaRPr lang="en-US"/>
          </a:p>
        </p:txBody>
      </p:sp>
      <p:sp>
        <p:nvSpPr>
          <p:cNvPr id="4" name="Text Placeholder 3">
            <a:extLst>
              <a:ext uri="{FF2B5EF4-FFF2-40B4-BE49-F238E27FC236}">
                <a16:creationId xmlns:a16="http://schemas.microsoft.com/office/drawing/2014/main" id="{090E00C9-1869-47A9-80EE-C45D8D049A25}"/>
              </a:ext>
            </a:extLst>
          </p:cNvPr>
          <p:cNvSpPr>
            <a:spLocks noGrp="1"/>
          </p:cNvSpPr>
          <p:nvPr>
            <p:ph type="body" sz="quarter" idx="11"/>
          </p:nvPr>
        </p:nvSpPr>
        <p:spPr>
          <a:xfrm>
            <a:off x="609601" y="1163638"/>
            <a:ext cx="8202613" cy="5078412"/>
          </a:xfrm>
        </p:spPr>
        <p:txBody>
          <a:bodyPr>
            <a:normAutofit/>
          </a:bodyPr>
          <a:lstStyle/>
          <a:p>
            <a:pPr marL="0" indent="0">
              <a:lnSpc>
                <a:spcPct val="130000"/>
              </a:lnSpc>
              <a:buNone/>
            </a:pPr>
            <a:r>
              <a:rPr lang="en-US" sz="2000"/>
              <a:t>MSCI is a leading provider of critical decision support tools and services for the global investment community. With over 45 years of expertise in research, data and technology, we power better investment decisions by enabling clients to understand and analyze key drivers of risk and return and confidently build more effective portfolios. We create industry-leading research-enhanced solutions that clients use to gain insight into and improve transparency across the investment process. To learn more, please visit </a:t>
            </a:r>
            <a:r>
              <a:rPr lang="en-US" sz="2000" u="sng">
                <a:hlinkClick r:id="rId2"/>
              </a:rPr>
              <a:t>www.msci.com</a:t>
            </a:r>
            <a:r>
              <a:rPr lang="en-US" sz="2000"/>
              <a:t>.  </a:t>
            </a:r>
          </a:p>
        </p:txBody>
      </p:sp>
      <p:sp>
        <p:nvSpPr>
          <p:cNvPr id="5" name="Text Placeholder 4">
            <a:extLst>
              <a:ext uri="{FF2B5EF4-FFF2-40B4-BE49-F238E27FC236}">
                <a16:creationId xmlns:a16="http://schemas.microsoft.com/office/drawing/2014/main" id="{67A5E304-B2A2-43BA-83F1-A7F37E9C954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7648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41BB-8CB3-40EE-8388-24E32831CF0C}"/>
              </a:ext>
            </a:extLst>
          </p:cNvPr>
          <p:cNvSpPr>
            <a:spLocks noGrp="1"/>
          </p:cNvSpPr>
          <p:nvPr>
            <p:ph type="title"/>
          </p:nvPr>
        </p:nvSpPr>
        <p:spPr/>
        <p:txBody>
          <a:bodyPr/>
          <a:lstStyle/>
          <a:p>
            <a:r>
              <a:rPr lang="en-US"/>
              <a:t>Contact us</a:t>
            </a:r>
          </a:p>
        </p:txBody>
      </p:sp>
      <p:sp>
        <p:nvSpPr>
          <p:cNvPr id="3" name="Slide Number Placeholder 2">
            <a:extLst>
              <a:ext uri="{FF2B5EF4-FFF2-40B4-BE49-F238E27FC236}">
                <a16:creationId xmlns:a16="http://schemas.microsoft.com/office/drawing/2014/main" id="{79F48F08-148C-48F7-A0BB-D81D78CBD7D1}"/>
              </a:ext>
            </a:extLst>
          </p:cNvPr>
          <p:cNvSpPr>
            <a:spLocks noGrp="1"/>
          </p:cNvSpPr>
          <p:nvPr>
            <p:ph type="sldNum" sz="quarter" idx="10"/>
          </p:nvPr>
        </p:nvSpPr>
        <p:spPr/>
        <p:txBody>
          <a:bodyPr/>
          <a:lstStyle/>
          <a:p>
            <a:fld id="{4A4E6941-D49D-42D6-A3A8-0A050484FA74}" type="slidenum">
              <a:rPr lang="en-US" smtClean="0"/>
              <a:pPr/>
              <a:t>32</a:t>
            </a:fld>
            <a:endParaRPr lang="en-US"/>
          </a:p>
        </p:txBody>
      </p:sp>
      <p:sp>
        <p:nvSpPr>
          <p:cNvPr id="4" name="Text Placeholder 3">
            <a:extLst>
              <a:ext uri="{FF2B5EF4-FFF2-40B4-BE49-F238E27FC236}">
                <a16:creationId xmlns:a16="http://schemas.microsoft.com/office/drawing/2014/main" id="{4AEE98DF-81E0-457C-B37A-852A08D1B3A7}"/>
              </a:ext>
            </a:extLst>
          </p:cNvPr>
          <p:cNvSpPr>
            <a:spLocks noGrp="1"/>
          </p:cNvSpPr>
          <p:nvPr>
            <p:ph type="body" sz="quarter" idx="12"/>
          </p:nvPr>
        </p:nvSpPr>
        <p:spPr/>
        <p:txBody>
          <a:bodyPr/>
          <a:lstStyle/>
          <a:p>
            <a:endParaRPr lang="en-US"/>
          </a:p>
        </p:txBody>
      </p:sp>
      <p:graphicFrame>
        <p:nvGraphicFramePr>
          <p:cNvPr id="7" name="Table 6">
            <a:extLst>
              <a:ext uri="{FF2B5EF4-FFF2-40B4-BE49-F238E27FC236}">
                <a16:creationId xmlns:a16="http://schemas.microsoft.com/office/drawing/2014/main" id="{4591662B-B3FA-45B3-B067-519EADA73ABD}"/>
              </a:ext>
            </a:extLst>
          </p:cNvPr>
          <p:cNvGraphicFramePr>
            <a:graphicFrameLocks noGrp="1"/>
          </p:cNvGraphicFramePr>
          <p:nvPr>
            <p:extLst>
              <p:ext uri="{D42A27DB-BD31-4B8C-83A1-F6EECF244321}">
                <p14:modId xmlns:p14="http://schemas.microsoft.com/office/powerpoint/2010/main" val="2190799065"/>
              </p:ext>
            </p:extLst>
          </p:nvPr>
        </p:nvGraphicFramePr>
        <p:xfrm>
          <a:off x="610204" y="950342"/>
          <a:ext cx="8201286" cy="5106438"/>
        </p:xfrm>
        <a:graphic>
          <a:graphicData uri="http://schemas.openxmlformats.org/drawingml/2006/table">
            <a:tbl>
              <a:tblPr firstRow="1" bandRow="1">
                <a:tableStyleId>{3B4B98B0-60AC-42C2-AFA5-B58CD77FA1E5}</a:tableStyleId>
              </a:tblPr>
              <a:tblGrid>
                <a:gridCol w="2733762">
                  <a:extLst>
                    <a:ext uri="{9D8B030D-6E8A-4147-A177-3AD203B41FA5}">
                      <a16:colId xmlns:a16="http://schemas.microsoft.com/office/drawing/2014/main" val="3323307759"/>
                    </a:ext>
                  </a:extLst>
                </a:gridCol>
                <a:gridCol w="2733762">
                  <a:extLst>
                    <a:ext uri="{9D8B030D-6E8A-4147-A177-3AD203B41FA5}">
                      <a16:colId xmlns:a16="http://schemas.microsoft.com/office/drawing/2014/main" val="562152473"/>
                    </a:ext>
                  </a:extLst>
                </a:gridCol>
                <a:gridCol w="2733762">
                  <a:extLst>
                    <a:ext uri="{9D8B030D-6E8A-4147-A177-3AD203B41FA5}">
                      <a16:colId xmlns:a16="http://schemas.microsoft.com/office/drawing/2014/main" val="3359836736"/>
                    </a:ext>
                  </a:extLst>
                </a:gridCol>
              </a:tblGrid>
              <a:tr h="534438">
                <a:tc>
                  <a:txBody>
                    <a:bodyPr/>
                    <a:lstStyle/>
                    <a:p>
                      <a:r>
                        <a:rPr lang="en-US" sz="1400"/>
                        <a:t>AMERICAS</a:t>
                      </a:r>
                    </a:p>
                  </a:txBody>
                  <a:tcPr/>
                </a:tc>
                <a:tc>
                  <a:txBody>
                    <a:bodyPr/>
                    <a:lstStyle/>
                    <a:p>
                      <a:r>
                        <a:rPr lang="en-US" sz="1400"/>
                        <a:t>EUROPE, MIDDLE EAST </a:t>
                      </a:r>
                      <a:br>
                        <a:rPr lang="en-US" sz="1400"/>
                      </a:br>
                      <a:r>
                        <a:rPr lang="en-US" sz="1400"/>
                        <a:t>&amp; AFRICA</a:t>
                      </a:r>
                    </a:p>
                  </a:txBody>
                  <a:tcPr/>
                </a:tc>
                <a:tc>
                  <a:txBody>
                    <a:bodyPr/>
                    <a:lstStyle/>
                    <a:p>
                      <a:r>
                        <a:rPr lang="en-US" sz="1400"/>
                        <a:t>ASIA PACIFIC</a:t>
                      </a:r>
                    </a:p>
                    <a:p>
                      <a:endParaRPr lang="en-US" sz="1400"/>
                    </a:p>
                  </a:txBody>
                  <a:tcPr/>
                </a:tc>
                <a:extLst>
                  <a:ext uri="{0D108BD9-81ED-4DB2-BD59-A6C34878D82A}">
                    <a16:rowId xmlns:a16="http://schemas.microsoft.com/office/drawing/2014/main" val="3693984455"/>
                  </a:ext>
                </a:extLst>
              </a:tr>
              <a:tr h="365760">
                <a:tc>
                  <a:txBody>
                    <a:bodyPr/>
                    <a:lstStyle/>
                    <a:p>
                      <a:r>
                        <a:rPr lang="es-ES" sz="1200" err="1"/>
                        <a:t>Americas</a:t>
                      </a:r>
                      <a:r>
                        <a:rPr lang="es-ES" sz="1200"/>
                        <a:t>	   +1 888 588 4567 *</a:t>
                      </a:r>
                    </a:p>
                  </a:txBody>
                  <a:tcPr/>
                </a:tc>
                <a:tc>
                  <a:txBody>
                    <a:bodyPr/>
                    <a:lstStyle/>
                    <a:p>
                      <a:r>
                        <a:rPr lang="en-US" sz="1200"/>
                        <a:t>Cape Town	+ 27 21 673 0100</a:t>
                      </a:r>
                    </a:p>
                  </a:txBody>
                  <a:tcPr/>
                </a:tc>
                <a:tc>
                  <a:txBody>
                    <a:bodyPr/>
                    <a:lstStyle/>
                    <a:p>
                      <a:r>
                        <a:rPr lang="en-US" sz="1200"/>
                        <a:t>China North	10800 852 1032 *</a:t>
                      </a:r>
                    </a:p>
                  </a:txBody>
                  <a:tcPr/>
                </a:tc>
                <a:extLst>
                  <a:ext uri="{0D108BD9-81ED-4DB2-BD59-A6C34878D82A}">
                    <a16:rowId xmlns:a16="http://schemas.microsoft.com/office/drawing/2014/main" val="496444335"/>
                  </a:ext>
                </a:extLst>
              </a:tr>
              <a:tr h="365760">
                <a:tc>
                  <a:txBody>
                    <a:bodyPr/>
                    <a:lstStyle/>
                    <a:p>
                      <a:r>
                        <a:rPr lang="sv-SE" sz="1200"/>
                        <a:t>Atlanta	   + 1 404 551 3212</a:t>
                      </a:r>
                    </a:p>
                  </a:txBody>
                  <a:tcPr/>
                </a:tc>
                <a:tc>
                  <a:txBody>
                    <a:bodyPr/>
                    <a:lstStyle/>
                    <a:p>
                      <a:r>
                        <a:rPr lang="de-DE" sz="1200"/>
                        <a:t>Frankfurt	+ 49 69 133 859 00</a:t>
                      </a:r>
                    </a:p>
                  </a:txBody>
                  <a:tcPr/>
                </a:tc>
                <a:tc>
                  <a:txBody>
                    <a:bodyPr/>
                    <a:lstStyle/>
                    <a:p>
                      <a:r>
                        <a:rPr lang="en-US" sz="1200"/>
                        <a:t>China South	10800 152 1032 *</a:t>
                      </a:r>
                    </a:p>
                  </a:txBody>
                  <a:tcPr/>
                </a:tc>
                <a:extLst>
                  <a:ext uri="{0D108BD9-81ED-4DB2-BD59-A6C34878D82A}">
                    <a16:rowId xmlns:a16="http://schemas.microsoft.com/office/drawing/2014/main" val="161451594"/>
                  </a:ext>
                </a:extLst>
              </a:tr>
              <a:tr h="365760">
                <a:tc>
                  <a:txBody>
                    <a:bodyPr/>
                    <a:lstStyle/>
                    <a:p>
                      <a:r>
                        <a:rPr lang="sv-SE" sz="1200"/>
                        <a:t>Boston	   + 1 617 532 0920</a:t>
                      </a:r>
                    </a:p>
                  </a:txBody>
                  <a:tcPr/>
                </a:tc>
                <a:tc>
                  <a:txBody>
                    <a:bodyPr/>
                    <a:lstStyle/>
                    <a:p>
                      <a:r>
                        <a:rPr lang="de-DE" sz="1200"/>
                        <a:t>Geneva	+ 41 22 817 9777</a:t>
                      </a:r>
                    </a:p>
                  </a:txBody>
                  <a:tcPr/>
                </a:tc>
                <a:tc>
                  <a:txBody>
                    <a:bodyPr/>
                    <a:lstStyle/>
                    <a:p>
                      <a:r>
                        <a:rPr lang="en-US" sz="1200"/>
                        <a:t>Hong Kong	+ 852 2844 9333</a:t>
                      </a:r>
                    </a:p>
                  </a:txBody>
                  <a:tcPr/>
                </a:tc>
                <a:extLst>
                  <a:ext uri="{0D108BD9-81ED-4DB2-BD59-A6C34878D82A}">
                    <a16:rowId xmlns:a16="http://schemas.microsoft.com/office/drawing/2014/main" val="2512100666"/>
                  </a:ext>
                </a:extLst>
              </a:tr>
              <a:tr h="365760">
                <a:tc>
                  <a:txBody>
                    <a:bodyPr/>
                    <a:lstStyle/>
                    <a:p>
                      <a:r>
                        <a:rPr lang="en-US" sz="1200"/>
                        <a:t>Chicago	   + 1 312 675 0545</a:t>
                      </a:r>
                    </a:p>
                  </a:txBody>
                  <a:tcPr/>
                </a:tc>
                <a:tc>
                  <a:txBody>
                    <a:bodyPr/>
                    <a:lstStyle/>
                    <a:p>
                      <a:r>
                        <a:rPr lang="de-DE" sz="1200"/>
                        <a:t>London	+ 44 20 7618 2222</a:t>
                      </a:r>
                    </a:p>
                  </a:txBody>
                  <a:tcPr/>
                </a:tc>
                <a:tc>
                  <a:txBody>
                    <a:bodyPr/>
                    <a:lstStyle/>
                    <a:p>
                      <a:r>
                        <a:rPr lang="pt-BR" sz="1200"/>
                        <a:t>Mumbai	+ 91 22 6784 9160</a:t>
                      </a:r>
                    </a:p>
                  </a:txBody>
                  <a:tcPr/>
                </a:tc>
                <a:extLst>
                  <a:ext uri="{0D108BD9-81ED-4DB2-BD59-A6C34878D82A}">
                    <a16:rowId xmlns:a16="http://schemas.microsoft.com/office/drawing/2014/main" val="198348669"/>
                  </a:ext>
                </a:extLst>
              </a:tr>
              <a:tr h="365760">
                <a:tc>
                  <a:txBody>
                    <a:bodyPr/>
                    <a:lstStyle/>
                    <a:p>
                      <a:r>
                        <a:rPr lang="en-US" sz="1200"/>
                        <a:t>Monterrey	   + 52 81 1253 4020</a:t>
                      </a:r>
                    </a:p>
                  </a:txBody>
                  <a:tcPr/>
                </a:tc>
                <a:tc>
                  <a:txBody>
                    <a:bodyPr/>
                    <a:lstStyle/>
                    <a:p>
                      <a:r>
                        <a:rPr lang="de-DE" sz="1200"/>
                        <a:t>Milan	+ 39 02 5849 0415</a:t>
                      </a:r>
                    </a:p>
                  </a:txBody>
                  <a:tcPr/>
                </a:tc>
                <a:tc>
                  <a:txBody>
                    <a:bodyPr/>
                    <a:lstStyle/>
                    <a:p>
                      <a:r>
                        <a:rPr lang="pt-BR" sz="1200"/>
                        <a:t>Seoul	00798 8521 3392 *</a:t>
                      </a:r>
                    </a:p>
                  </a:txBody>
                  <a:tcPr/>
                </a:tc>
                <a:extLst>
                  <a:ext uri="{0D108BD9-81ED-4DB2-BD59-A6C34878D82A}">
                    <a16:rowId xmlns:a16="http://schemas.microsoft.com/office/drawing/2014/main" val="3531851627"/>
                  </a:ext>
                </a:extLst>
              </a:tr>
              <a:tr h="365760">
                <a:tc>
                  <a:txBody>
                    <a:bodyPr/>
                    <a:lstStyle/>
                    <a:p>
                      <a:r>
                        <a:rPr lang="en-US" sz="1200"/>
                        <a:t>New York	   + 1 212 804 3901</a:t>
                      </a:r>
                    </a:p>
                  </a:txBody>
                  <a:tcPr/>
                </a:tc>
                <a:tc>
                  <a:txBody>
                    <a:bodyPr/>
                    <a:lstStyle/>
                    <a:p>
                      <a:r>
                        <a:rPr lang="de-DE" sz="1200"/>
                        <a:t>Paris	0800 91 59 17 *</a:t>
                      </a:r>
                    </a:p>
                  </a:txBody>
                  <a:tcPr/>
                </a:tc>
                <a:tc>
                  <a:txBody>
                    <a:bodyPr/>
                    <a:lstStyle/>
                    <a:p>
                      <a:r>
                        <a:rPr lang="pt-BR" sz="1200"/>
                        <a:t>Singapore	800 852 3749 *</a:t>
                      </a:r>
                    </a:p>
                  </a:txBody>
                  <a:tcPr/>
                </a:tc>
                <a:extLst>
                  <a:ext uri="{0D108BD9-81ED-4DB2-BD59-A6C34878D82A}">
                    <a16:rowId xmlns:a16="http://schemas.microsoft.com/office/drawing/2014/main" val="3193886761"/>
                  </a:ext>
                </a:extLst>
              </a:tr>
              <a:tr h="365760">
                <a:tc>
                  <a:txBody>
                    <a:bodyPr/>
                    <a:lstStyle/>
                    <a:p>
                      <a:r>
                        <a:rPr lang="es-ES" sz="1200"/>
                        <a:t>San Francisco  + 1 415 836 8800</a:t>
                      </a:r>
                    </a:p>
                    <a:p>
                      <a:endParaRPr lang="en-US" sz="1200"/>
                    </a:p>
                  </a:txBody>
                  <a:tcPr/>
                </a:tc>
                <a:tc>
                  <a:txBody>
                    <a:bodyPr/>
                    <a:lstStyle/>
                    <a:p>
                      <a:endParaRPr lang="de-DE" sz="1200"/>
                    </a:p>
                  </a:txBody>
                  <a:tcPr>
                    <a:solidFill>
                      <a:schemeClr val="bg1">
                        <a:alpha val="20000"/>
                      </a:schemeClr>
                    </a:solidFill>
                  </a:tcPr>
                </a:tc>
                <a:tc>
                  <a:txBody>
                    <a:bodyPr/>
                    <a:lstStyle/>
                    <a:p>
                      <a:r>
                        <a:rPr lang="pt-BR" sz="1200"/>
                        <a:t>Sydney	+ 61 2 9033 9333</a:t>
                      </a:r>
                    </a:p>
                  </a:txBody>
                  <a:tcPr/>
                </a:tc>
                <a:extLst>
                  <a:ext uri="{0D108BD9-81ED-4DB2-BD59-A6C34878D82A}">
                    <a16:rowId xmlns:a16="http://schemas.microsoft.com/office/drawing/2014/main" val="3220241628"/>
                  </a:ext>
                </a:extLst>
              </a:tr>
              <a:tr h="365760">
                <a:tc>
                  <a:txBody>
                    <a:bodyPr/>
                    <a:lstStyle/>
                    <a:p>
                      <a:r>
                        <a:rPr lang="pt-BR" sz="1200"/>
                        <a:t>São Paulo	   + 55 11 3706 1360</a:t>
                      </a:r>
                    </a:p>
                  </a:txBody>
                  <a:tcPr/>
                </a:tc>
                <a:tc rowSpan="4">
                  <a:txBody>
                    <a:bodyPr/>
                    <a:lstStyle/>
                    <a:p>
                      <a:endParaRPr lang="de-DE" sz="1200"/>
                    </a:p>
                  </a:txBody>
                  <a:tcPr/>
                </a:tc>
                <a:tc>
                  <a:txBody>
                    <a:bodyPr/>
                    <a:lstStyle/>
                    <a:p>
                      <a:r>
                        <a:rPr lang="pt-BR" sz="1200"/>
                        <a:t>Taipei	008 0112 7513 *</a:t>
                      </a:r>
                    </a:p>
                  </a:txBody>
                  <a:tcPr/>
                </a:tc>
                <a:extLst>
                  <a:ext uri="{0D108BD9-81ED-4DB2-BD59-A6C34878D82A}">
                    <a16:rowId xmlns:a16="http://schemas.microsoft.com/office/drawing/2014/main" val="1104403517"/>
                  </a:ext>
                </a:extLst>
              </a:tr>
              <a:tr h="365760">
                <a:tc>
                  <a:txBody>
                    <a:bodyPr/>
                    <a:lstStyle/>
                    <a:p>
                      <a:r>
                        <a:rPr lang="pt-BR" sz="1200"/>
                        <a:t>Toronto	   + 1 416 628 1007</a:t>
                      </a:r>
                    </a:p>
                  </a:txBody>
                  <a:tcPr/>
                </a:tc>
                <a:tc vMerge="1">
                  <a:txBody>
                    <a:bodyPr/>
                    <a:lstStyle/>
                    <a:p>
                      <a:endParaRPr lang="de-DE" sz="1200"/>
                    </a:p>
                  </a:txBody>
                  <a:tcPr/>
                </a:tc>
                <a:tc>
                  <a:txBody>
                    <a:bodyPr/>
                    <a:lstStyle/>
                    <a:p>
                      <a:r>
                        <a:rPr lang="en-US" sz="1200"/>
                        <a:t>Thailand	0018 0015 6207 7181 *</a:t>
                      </a:r>
                    </a:p>
                  </a:txBody>
                  <a:tcPr/>
                </a:tc>
                <a:extLst>
                  <a:ext uri="{0D108BD9-81ED-4DB2-BD59-A6C34878D82A}">
                    <a16:rowId xmlns:a16="http://schemas.microsoft.com/office/drawing/2014/main" val="113654052"/>
                  </a:ext>
                </a:extLst>
              </a:tr>
              <a:tr h="365760">
                <a:tc>
                  <a:txBody>
                    <a:bodyPr/>
                    <a:lstStyle/>
                    <a:p>
                      <a:endParaRPr lang="pt-BR" sz="1200"/>
                    </a:p>
                  </a:txBody>
                  <a:tcPr/>
                </a:tc>
                <a:tc vMerge="1">
                  <a:txBody>
                    <a:bodyPr/>
                    <a:lstStyle/>
                    <a:p>
                      <a:endParaRPr lang="de-DE" sz="1200"/>
                    </a:p>
                  </a:txBody>
                  <a:tcPr/>
                </a:tc>
                <a:tc rowSpan="2">
                  <a:txBody>
                    <a:bodyPr/>
                    <a:lstStyle/>
                    <a:p>
                      <a:r>
                        <a:rPr lang="en-US" sz="1200"/>
                        <a:t>Tokyo	+81</a:t>
                      </a:r>
                      <a:r>
                        <a:rPr lang="en-US" sz="1200" baseline="0"/>
                        <a:t> </a:t>
                      </a:r>
                      <a:r>
                        <a:rPr lang="en-US" sz="1200"/>
                        <a:t>3</a:t>
                      </a:r>
                      <a:r>
                        <a:rPr lang="en-US" sz="1200" baseline="0"/>
                        <a:t> </a:t>
                      </a:r>
                      <a:r>
                        <a:rPr lang="en-US" sz="1200"/>
                        <a:t>5290</a:t>
                      </a:r>
                      <a:r>
                        <a:rPr lang="en-US" sz="1200" baseline="0"/>
                        <a:t> </a:t>
                      </a:r>
                      <a:r>
                        <a:rPr lang="en-US" sz="1200"/>
                        <a:t>1555</a:t>
                      </a:r>
                    </a:p>
                  </a:txBody>
                  <a:tcPr/>
                </a:tc>
                <a:extLst>
                  <a:ext uri="{0D108BD9-81ED-4DB2-BD59-A6C34878D82A}">
                    <a16:rowId xmlns:a16="http://schemas.microsoft.com/office/drawing/2014/main" val="2603298958"/>
                  </a:ext>
                </a:extLst>
              </a:tr>
              <a:tr h="365760">
                <a:tc>
                  <a:txBody>
                    <a:bodyPr/>
                    <a:lstStyle/>
                    <a:p>
                      <a:pPr marL="171450" indent="-171450">
                        <a:buFont typeface="Arial" panose="020B0604020202020204" pitchFamily="34" charset="0"/>
                        <a:buChar char="•"/>
                      </a:pPr>
                      <a:r>
                        <a:rPr lang="pt-BR" sz="1200"/>
                        <a:t>= toll free</a:t>
                      </a:r>
                    </a:p>
                    <a:p>
                      <a:pPr marL="171450" indent="-171450">
                        <a:buFont typeface="Arial" panose="020B0604020202020204" pitchFamily="34" charset="0"/>
                        <a:buChar char="•"/>
                      </a:pPr>
                      <a:endParaRPr lang="pt-BR" sz="1200"/>
                    </a:p>
                    <a:p>
                      <a:r>
                        <a:rPr lang="pt-BR" sz="1200">
                          <a:latin typeface="+mj-lt"/>
                        </a:rPr>
                        <a:t>msci.com</a:t>
                      </a:r>
                    </a:p>
                    <a:p>
                      <a:r>
                        <a:rPr lang="pt-BR" sz="1200">
                          <a:latin typeface="+mj-lt"/>
                        </a:rPr>
                        <a:t>clientservice@msci.com</a:t>
                      </a:r>
                    </a:p>
                  </a:txBody>
                  <a:tcPr>
                    <a:solidFill>
                      <a:schemeClr val="bg1">
                        <a:alpha val="20000"/>
                      </a:schemeClr>
                    </a:solidFill>
                  </a:tcPr>
                </a:tc>
                <a:tc vMerge="1">
                  <a:txBody>
                    <a:bodyPr/>
                    <a:lstStyle/>
                    <a:p>
                      <a:endParaRPr lang="de-DE" sz="1200"/>
                    </a:p>
                  </a:txBody>
                  <a:tcPr/>
                </a:tc>
                <a:tc vMerge="1">
                  <a:txBody>
                    <a:bodyPr/>
                    <a:lstStyle/>
                    <a:p>
                      <a:endParaRPr lang="en-US" sz="1200"/>
                    </a:p>
                  </a:txBody>
                  <a:tcPr/>
                </a:tc>
                <a:extLst>
                  <a:ext uri="{0D108BD9-81ED-4DB2-BD59-A6C34878D82A}">
                    <a16:rowId xmlns:a16="http://schemas.microsoft.com/office/drawing/2014/main" val="1950026531"/>
                  </a:ext>
                </a:extLst>
              </a:tr>
            </a:tbl>
          </a:graphicData>
        </a:graphic>
      </p:graphicFrame>
    </p:spTree>
    <p:extLst>
      <p:ext uri="{BB962C8B-B14F-4D97-AF65-F5344CB8AC3E}">
        <p14:creationId xmlns:p14="http://schemas.microsoft.com/office/powerpoint/2010/main" val="1496292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C449-741F-4EF4-B0EF-7FCFA051EED3}"/>
              </a:ext>
            </a:extLst>
          </p:cNvPr>
          <p:cNvSpPr>
            <a:spLocks noGrp="1"/>
          </p:cNvSpPr>
          <p:nvPr>
            <p:ph type="title"/>
          </p:nvPr>
        </p:nvSpPr>
        <p:spPr/>
        <p:txBody>
          <a:bodyPr/>
          <a:lstStyle/>
          <a:p>
            <a:r>
              <a:rPr lang="en-US"/>
              <a:t>Notice &amp; disclaimer</a:t>
            </a:r>
          </a:p>
        </p:txBody>
      </p:sp>
      <p:sp>
        <p:nvSpPr>
          <p:cNvPr id="3" name="Slide Number Placeholder 2">
            <a:extLst>
              <a:ext uri="{FF2B5EF4-FFF2-40B4-BE49-F238E27FC236}">
                <a16:creationId xmlns:a16="http://schemas.microsoft.com/office/drawing/2014/main" id="{FBAE66A4-9742-41ED-A817-992473A88AA1}"/>
              </a:ext>
            </a:extLst>
          </p:cNvPr>
          <p:cNvSpPr>
            <a:spLocks noGrp="1"/>
          </p:cNvSpPr>
          <p:nvPr>
            <p:ph type="sldNum" sz="quarter" idx="10"/>
          </p:nvPr>
        </p:nvSpPr>
        <p:spPr/>
        <p:txBody>
          <a:bodyPr/>
          <a:lstStyle/>
          <a:p>
            <a:fld id="{4A4E6941-D49D-42D6-A3A8-0A050484FA74}" type="slidenum">
              <a:rPr lang="en-US" smtClean="0"/>
              <a:pPr/>
              <a:t>33</a:t>
            </a:fld>
            <a:endParaRPr lang="en-US"/>
          </a:p>
        </p:txBody>
      </p:sp>
      <p:sp>
        <p:nvSpPr>
          <p:cNvPr id="4" name="Text Placeholder 3">
            <a:extLst>
              <a:ext uri="{FF2B5EF4-FFF2-40B4-BE49-F238E27FC236}">
                <a16:creationId xmlns:a16="http://schemas.microsoft.com/office/drawing/2014/main" id="{3A3A3FEC-552F-4241-B8D3-9A26ADDFCD76}"/>
              </a:ext>
            </a:extLst>
          </p:cNvPr>
          <p:cNvSpPr>
            <a:spLocks noGrp="1"/>
          </p:cNvSpPr>
          <p:nvPr>
            <p:ph type="body" sz="quarter" idx="11"/>
          </p:nvPr>
        </p:nvSpPr>
        <p:spPr/>
        <p:txBody>
          <a:bodyPr>
            <a:noAutofit/>
          </a:bodyPr>
          <a:lstStyle/>
          <a:p>
            <a:pPr marL="0" indent="0">
              <a:spcBef>
                <a:spcPts val="600"/>
              </a:spcBef>
              <a:buNone/>
            </a:pPr>
            <a:r>
              <a:rPr lang="en-US" sz="600"/>
              <a:t>This document and all of the information contained in it, including without limitation all text, data, graphs, charts (collectively, the “Information”) is the property of MSCI Inc. or its subsidiaries (collectively, “MSCI”), or MSCI’s licensors, direct or indirect suppliers or any third party involved in making or compiling any Information (collectively, with MSCI, the “Information Providers”) and is provided for informational purposes only.  The Information may not be modified, reverse-engineered, reproduced or </a:t>
            </a:r>
            <a:r>
              <a:rPr lang="en-US" sz="600" err="1"/>
              <a:t>redisseminated</a:t>
            </a:r>
            <a:r>
              <a:rPr lang="en-US" sz="600"/>
              <a:t> in whole or in part without prior written permission from MSCI. </a:t>
            </a:r>
            <a:endParaRPr lang="en-GB" sz="600"/>
          </a:p>
          <a:p>
            <a:pPr marL="0" indent="0">
              <a:spcBef>
                <a:spcPts val="600"/>
              </a:spcBef>
              <a:buNone/>
            </a:pPr>
            <a:r>
              <a:rPr lang="en-US" sz="600"/>
              <a:t>The Information may not be used to create derivative works or to verify or correct other data or information.   For example (but without limitation), the Information may not be used to create indexes, databases, risk models, analytics, software, or in connection with the issuing, offering, sponsoring, managing or marketing of any securities, portfolios, financial products or other investment vehicles utilizing or based on, linked to, tracking or otherwise derived from the Information or any other MSCI data, information, products or services.  </a:t>
            </a:r>
            <a:endParaRPr lang="en-GB" sz="600"/>
          </a:p>
          <a:p>
            <a:pPr marL="0" indent="0">
              <a:spcBef>
                <a:spcPts val="600"/>
              </a:spcBef>
              <a:buNone/>
            </a:pPr>
            <a:r>
              <a:rPr lang="en-US" sz="600"/>
              <a:t>The user of the Information assumes the entire risk of any use it may make or permit to be made of the Information.  NONE OF THE INFORMATION PROVIDERS MAKES ANY EXPRESS OR IMPLIED WARRANTIES OR REPRESENTATIONS WITH RESPECT TO THE INFORMATION (OR THE RESULTS TO BE OBTAINED BY THE USE THEREOF), AND TO THE MAXIMUM EXTENT PERMITTED BY APPLICABLE LAW, EACH INFORMATION PROVIDER EXPRESSLY DISCLAIMS ALL IMPLIED WARRANTIES (INCLUDING, WITHOUT LIMITATION, ANY IMPLIED WARRANTIES OF ORIGINALITY, ACCURACY, TIMELINESS, NON-INFRINGEMENT, COMPLETENESS, MERCHANTABILITY AND FITNESS FOR A PARTICULAR PURPOSE) WITH RESPECT TO ANY OF THE INFORMATION.</a:t>
            </a:r>
            <a:endParaRPr lang="en-GB" sz="600"/>
          </a:p>
          <a:p>
            <a:pPr marL="0" indent="0">
              <a:spcBef>
                <a:spcPts val="600"/>
              </a:spcBef>
              <a:buNone/>
            </a:pPr>
            <a:r>
              <a:rPr lang="en-US" sz="600"/>
              <a:t>Without limiting any of the foregoing and to the maximum extent permitted by applicable law, in no event shall any Information Provider have any liability regarding any of the Information for any direct, indirect, special, punitive, consequential (including lost profits) or any other damages even if notified of the possibility of such damages. The foregoing shall not exclude or limit any liability that may not by applicable law be excluded or limited, including without limitation (as applicable), any liability for death or personal injury to the extent that such injury results from the negligence or willful default of itself, its servants, agents or sub-contractors.  </a:t>
            </a:r>
            <a:endParaRPr lang="en-GB" sz="600"/>
          </a:p>
          <a:p>
            <a:pPr marL="0" indent="0">
              <a:spcBef>
                <a:spcPts val="600"/>
              </a:spcBef>
              <a:buNone/>
            </a:pPr>
            <a:r>
              <a:rPr lang="en-US" sz="600"/>
              <a:t>Information containing any historical information, data or analysis should not be taken as an indication or guarantee of any future performance, analysis, forecast or prediction.  Past performance does not guarantee future results.  </a:t>
            </a:r>
            <a:endParaRPr lang="en-GB" sz="600"/>
          </a:p>
          <a:p>
            <a:pPr marL="0" indent="0">
              <a:spcBef>
                <a:spcPts val="600"/>
              </a:spcBef>
              <a:buNone/>
            </a:pPr>
            <a:r>
              <a:rPr lang="en-US" sz="600"/>
              <a:t>The Information should not be relied on and is not a substitute for the skill, judgment and experience of the user, its management, employees, advisors and/or clients when making investment and other business decisions.  All Information is impersonal and not tailored to the needs of any person, entity or group of persons.</a:t>
            </a:r>
            <a:endParaRPr lang="en-GB" sz="600"/>
          </a:p>
          <a:p>
            <a:pPr marL="0" indent="0">
              <a:spcBef>
                <a:spcPts val="600"/>
              </a:spcBef>
              <a:buNone/>
            </a:pPr>
            <a:r>
              <a:rPr lang="en-US" sz="600"/>
              <a:t>None of the Information constitutes an offer to sell (or a solicitation of an offer to buy), any security, financial product or other investment vehicle or any trading strategy. </a:t>
            </a:r>
            <a:endParaRPr lang="en-GB" sz="600"/>
          </a:p>
          <a:p>
            <a:pPr marL="0" indent="0">
              <a:spcBef>
                <a:spcPts val="600"/>
              </a:spcBef>
              <a:buNone/>
            </a:pPr>
            <a:r>
              <a:rPr lang="en-US" sz="600"/>
              <a:t>It is not possible to invest directly in an index.  Exposure to an asset class or trading strategy or other category represented by an index is only available through third party investable instruments (if any) based on that index.   MSCI does not issue, sponsor, endorse, market, offer, review or otherwise express any opinion regarding any fund, ETF, derivative or other security, investment, financial product or trading strategy that is based on, linked to or seeks to provide an investment return related to the performance of any MSCI index (collectively, “Index Linked Investments”). MSCI makes no assurance that any Index Linked Investments will accurately track index performance or provide positive investment returns.  MSCI Inc. is not an investment adviser or fiduciary and MSCI makes no representation regarding the advisability of investing in any Index Linked Investments.</a:t>
            </a:r>
            <a:endParaRPr lang="en-GB" sz="600"/>
          </a:p>
          <a:p>
            <a:pPr marL="0" indent="0">
              <a:spcBef>
                <a:spcPts val="600"/>
              </a:spcBef>
              <a:buNone/>
            </a:pPr>
            <a:r>
              <a:rPr lang="en-US" sz="600"/>
              <a:t>Index returns do not represent the results of actual trading of investible assets/securities. MSCI maintains and calculates indexes, but does not manage actual assets. Index returns do not reflect payment of any sales charges or fees an investor may pay to purchase the securities underlying the index or Index Linked Investments. The imposition of these fees and charges would cause the performance of an Index Linked Investment to be different than the MSCI index performance.</a:t>
            </a:r>
            <a:endParaRPr lang="en-GB" sz="600"/>
          </a:p>
          <a:p>
            <a:pPr marL="0" indent="0">
              <a:spcBef>
                <a:spcPts val="600"/>
              </a:spcBef>
              <a:buNone/>
            </a:pPr>
            <a:r>
              <a:rPr lang="en-US" sz="600"/>
              <a:t>The Information may contain back tested data.  Back-tested performance is not actual performance, but is hypothetical.  There are frequently material differences between back tested performance results and actual results subsequently achieved by any investment strategy.  </a:t>
            </a:r>
            <a:endParaRPr lang="en-GB" sz="600"/>
          </a:p>
          <a:p>
            <a:pPr marL="0" indent="0">
              <a:spcBef>
                <a:spcPts val="600"/>
              </a:spcBef>
              <a:buNone/>
            </a:pPr>
            <a:r>
              <a:rPr lang="en-US" sz="600"/>
              <a:t>Constituents of MSCI equity indexes are listed companies, which are included in or excluded from the indexes according to the application of the relevant index methodologies. Accordingly, constituents in MSCI equity indexes may include MSCI Inc., clients of MSCI or suppliers to MSCI.  Inclusion of a security within an MSCI index is not a recommendation by MSCI to buy, sell, or hold such security, nor is it considered to be investment advice.</a:t>
            </a:r>
            <a:endParaRPr lang="en-GB" sz="600"/>
          </a:p>
          <a:p>
            <a:pPr marL="0" indent="0">
              <a:spcBef>
                <a:spcPts val="600"/>
              </a:spcBef>
              <a:buNone/>
            </a:pPr>
            <a:r>
              <a:rPr lang="en-US" sz="600"/>
              <a:t>Data and information produced by various affiliates of MSCI Inc., including MSCI ESG Research LLC and Barra LLC, may be used in calculating certain MSCI indexes.  More information can be found in the relevant index methodologies on www.msci.com. </a:t>
            </a:r>
            <a:endParaRPr lang="en-GB" sz="600"/>
          </a:p>
          <a:p>
            <a:pPr marL="0" indent="0">
              <a:spcBef>
                <a:spcPts val="600"/>
              </a:spcBef>
              <a:buNone/>
            </a:pPr>
            <a:r>
              <a:rPr lang="en-US" sz="600"/>
              <a:t>MSCI receives compensation in connection with licensing its indexes to third parties.  MSCI Inc.’s revenue includes fees based on assets in Index Linked Investments. Information can be found in MSCI Inc.’s company filings on the Investor Relations section of www.msci.com.</a:t>
            </a:r>
            <a:endParaRPr lang="en-GB" sz="600"/>
          </a:p>
          <a:p>
            <a:pPr marL="0" indent="0">
              <a:spcBef>
                <a:spcPts val="600"/>
              </a:spcBef>
              <a:buNone/>
            </a:pPr>
            <a:r>
              <a:rPr lang="en-US" sz="600"/>
              <a:t>MSCI ESG Research LLC is a Registered Investment Adviser under the Investment Advisers Act of 1940 and a subsidiary of MSCI Inc.  Except with respect to any applicable products or services from MSCI ESG Research, neither MSCI nor any of its products or services recommends, endorses, approves or otherwise expresses any opinion regarding any issuer, securities, financial products or instruments or trading strategies and MSCI’s products or services are not intended to constitute investment advice or a recommendation to make (or refrain from making) any kind of investment decision and may not be relied on as such. Issuers mentioned or included in any MSCI ESG Research materials may include MSCI Inc., clients of MSCI or suppliers to MSCI, and may also purchase research or other products or services from MSCI ESG Research.  MSCI ESG Research materials, including materials utilized in any MSCI ESG Indexes or other products, have not been submitted to, nor received approval from, the United States Securities and Exchange Commission or any other regulatory body.</a:t>
            </a:r>
            <a:endParaRPr lang="en-GB" sz="600"/>
          </a:p>
          <a:p>
            <a:pPr marL="0" indent="0">
              <a:spcBef>
                <a:spcPts val="600"/>
              </a:spcBef>
              <a:buNone/>
            </a:pPr>
            <a:r>
              <a:rPr lang="en-US" sz="600"/>
              <a:t>Any use of or access to products, services or information of MSCI requires a license from MSCI. MSCI, Barra, </a:t>
            </a:r>
            <a:r>
              <a:rPr lang="en-US" sz="600" err="1"/>
              <a:t>RiskMetrics</a:t>
            </a:r>
            <a:r>
              <a:rPr lang="en-US" sz="600"/>
              <a:t>, IPD and other MSCI brands and product names are the trademarks, service marks, or registered trademarks of MSCI or its subsidiaries in the United States and other jurisdictions.  The Global Industry Classification Standard (GICS) was developed by and is the exclusive property of MSCI and Standard &amp; Poor’s.  “Global Industry Classification Standard (GICS)” is a service mark of MSCI and Standard &amp; Poor’s.</a:t>
            </a:r>
            <a:endParaRPr lang="en-GB" sz="600"/>
          </a:p>
          <a:p>
            <a:pPr marL="0" indent="0">
              <a:spcBef>
                <a:spcPts val="600"/>
              </a:spcBef>
              <a:buNone/>
            </a:pPr>
            <a:r>
              <a:rPr lang="en-US" sz="600"/>
              <a:t>MIFID2/MIFIR notice: MSCI ESG Research LLC does not distribute or act as an intermediary for financial instruments or structured deposits, nor does it deal on its own account, provide execution services for others or manage client accounts. No MSCI ESG Research product or service supports, promotes or is intended to support or promote any such activity. MSCI ESG Research is an independent provider of ESG data, reports and ratings based on published methodologies and available to clients on a subscription basis.  We do not provide custom or one-off ratings or recommendations of securities or other financial instruments upon request.</a:t>
            </a:r>
            <a:endParaRPr lang="en-GB" sz="600"/>
          </a:p>
          <a:p>
            <a:pPr marL="0" indent="0">
              <a:spcBef>
                <a:spcPts val="600"/>
              </a:spcBef>
              <a:buNone/>
            </a:pPr>
            <a:r>
              <a:rPr lang="en-US" sz="600"/>
              <a:t>Privacy notice: For information about how MSCI ESG Research LLC collects and uses personal data concerning officers and directors, please refer to our Privacy Notice at https://www.msci.com/privacy-pledge.</a:t>
            </a:r>
            <a:endParaRPr lang="en-GB" sz="600"/>
          </a:p>
        </p:txBody>
      </p:sp>
      <p:sp>
        <p:nvSpPr>
          <p:cNvPr id="5" name="Text Placeholder 4">
            <a:extLst>
              <a:ext uri="{FF2B5EF4-FFF2-40B4-BE49-F238E27FC236}">
                <a16:creationId xmlns:a16="http://schemas.microsoft.com/office/drawing/2014/main" id="{EC8EAD8D-66D1-4E80-9A1B-689DFFCFD66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0924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Classification</a:t>
            </a:r>
          </a:p>
        </p:txBody>
      </p:sp>
      <p:sp>
        <p:nvSpPr>
          <p:cNvPr id="3" name="Slide Number Placeholder 2"/>
          <p:cNvSpPr>
            <a:spLocks noGrp="1"/>
          </p:cNvSpPr>
          <p:nvPr>
            <p:ph type="sldNum" sz="quarter" idx="10"/>
          </p:nvPr>
        </p:nvSpPr>
        <p:spPr/>
        <p:txBody>
          <a:bodyPr/>
          <a:lstStyle/>
          <a:p>
            <a:fld id="{4A4E6941-D49D-42D6-A3A8-0A050484FA74}" type="slidenum">
              <a:rPr lang="en-US" smtClean="0"/>
              <a:pPr/>
              <a:t>4</a:t>
            </a:fld>
            <a:endParaRPr lang="en-US" dirty="0"/>
          </a:p>
        </p:txBody>
      </p:sp>
      <p:sp>
        <p:nvSpPr>
          <p:cNvPr id="4" name="Text Placeholder 3"/>
          <p:cNvSpPr>
            <a:spLocks noGrp="1"/>
          </p:cNvSpPr>
          <p:nvPr>
            <p:ph type="body" sz="quarter" idx="11"/>
          </p:nvPr>
        </p:nvSpPr>
        <p:spPr>
          <a:xfrm>
            <a:off x="610202" y="1303245"/>
            <a:ext cx="8202613" cy="1487089"/>
          </a:xfrm>
        </p:spPr>
        <p:txBody>
          <a:bodyPr>
            <a:normAutofit/>
          </a:bodyPr>
          <a:lstStyle/>
          <a:p>
            <a:pPr>
              <a:tabLst>
                <a:tab pos="3495675" algn="l"/>
              </a:tabLst>
            </a:pPr>
            <a:r>
              <a:rPr lang="en-US" dirty="0"/>
              <a:t>Synthetic CDOs are </a:t>
            </a:r>
            <a:r>
              <a:rPr lang="en-US" b="1" dirty="0">
                <a:solidFill>
                  <a:schemeClr val="accent4"/>
                </a:solidFill>
              </a:rPr>
              <a:t>derivatives</a:t>
            </a:r>
          </a:p>
          <a:p>
            <a:pPr lvl="1">
              <a:tabLst>
                <a:tab pos="3495675" algn="l"/>
              </a:tabLst>
            </a:pPr>
            <a:r>
              <a:rPr lang="en-US" dirty="0"/>
              <a:t>Their cashflows are linked to the performance of an underlying asset or benchmark</a:t>
            </a:r>
          </a:p>
          <a:p>
            <a:pPr>
              <a:tabLst>
                <a:tab pos="3495675" algn="l"/>
              </a:tabLst>
            </a:pPr>
            <a:r>
              <a:rPr lang="en-US" dirty="0"/>
              <a:t>Synthetic CDOs are </a:t>
            </a:r>
            <a:r>
              <a:rPr lang="en-US" b="1" dirty="0">
                <a:solidFill>
                  <a:schemeClr val="accent4"/>
                </a:solidFill>
              </a:rPr>
              <a:t>credit derivatives</a:t>
            </a:r>
          </a:p>
          <a:p>
            <a:pPr lvl="1">
              <a:tabLst>
                <a:tab pos="3495675" algn="l"/>
              </a:tabLst>
            </a:pPr>
            <a:r>
              <a:rPr lang="en-US" dirty="0"/>
              <a:t>Their value links to the credit worthiness of one or more reference entities</a:t>
            </a:r>
          </a:p>
        </p:txBody>
      </p:sp>
      <p:sp>
        <p:nvSpPr>
          <p:cNvPr id="5" name="Text Placeholder 4"/>
          <p:cNvSpPr>
            <a:spLocks noGrp="1"/>
          </p:cNvSpPr>
          <p:nvPr>
            <p:ph type="body" sz="quarter" idx="12"/>
          </p:nvPr>
        </p:nvSpPr>
        <p:spPr/>
        <p:txBody>
          <a:bodyPr/>
          <a:lstStyle/>
          <a:p>
            <a:endParaRPr lang="en-US"/>
          </a:p>
        </p:txBody>
      </p:sp>
      <p:sp>
        <p:nvSpPr>
          <p:cNvPr id="7" name="Text Placeholder 3">
            <a:extLst>
              <a:ext uri="{FF2B5EF4-FFF2-40B4-BE49-F238E27FC236}">
                <a16:creationId xmlns:a16="http://schemas.microsoft.com/office/drawing/2014/main" id="{C0EF85F3-3605-47CA-ADFC-FF5F61B185FC}"/>
              </a:ext>
            </a:extLst>
          </p:cNvPr>
          <p:cNvSpPr txBox="1">
            <a:spLocks/>
          </p:cNvSpPr>
          <p:nvPr/>
        </p:nvSpPr>
        <p:spPr>
          <a:xfrm>
            <a:off x="608878" y="4788727"/>
            <a:ext cx="8202613" cy="8943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495675" algn="l"/>
              </a:tabLst>
            </a:pPr>
            <a:r>
              <a:rPr lang="en-US" dirty="0"/>
              <a:t>A </a:t>
            </a:r>
            <a:r>
              <a:rPr lang="en-US" b="1" dirty="0">
                <a:solidFill>
                  <a:schemeClr val="accent4"/>
                </a:solidFill>
              </a:rPr>
              <a:t>credit derivatives </a:t>
            </a:r>
            <a:r>
              <a:rPr lang="en-US" dirty="0"/>
              <a:t>product</a:t>
            </a:r>
          </a:p>
          <a:p>
            <a:pPr lvl="1">
              <a:tabLst>
                <a:tab pos="3495675" algn="l"/>
              </a:tabLst>
            </a:pPr>
            <a:r>
              <a:rPr lang="en-US" dirty="0"/>
              <a:t>Gives protection to one side against default (bankruptcy / non-payment) of a ref. entity</a:t>
            </a:r>
          </a:p>
          <a:p>
            <a:pPr lvl="1">
              <a:tabLst>
                <a:tab pos="3495675" algn="l"/>
              </a:tabLst>
            </a:pPr>
            <a:r>
              <a:rPr lang="en-US" dirty="0"/>
              <a:t>Gives a steady cashflow to the other side for taking over some risk</a:t>
            </a:r>
            <a:endParaRPr lang="hu-HU" dirty="0"/>
          </a:p>
          <a:p>
            <a:pPr>
              <a:tabLst>
                <a:tab pos="3495675" algn="l"/>
              </a:tabLst>
            </a:pPr>
            <a:endParaRPr lang="hu-HU" dirty="0"/>
          </a:p>
          <a:p>
            <a:pPr>
              <a:tabLst>
                <a:tab pos="3495675" algn="l"/>
              </a:tabLst>
            </a:pPr>
            <a:endParaRPr lang="hu-HU" sz="1800" dirty="0"/>
          </a:p>
          <a:p>
            <a:pPr>
              <a:tabLst>
                <a:tab pos="3495675" algn="l"/>
              </a:tabLst>
            </a:pPr>
            <a:endParaRPr lang="hu-HU" sz="1200" i="1" dirty="0">
              <a:latin typeface="Cambria Math"/>
            </a:endParaRPr>
          </a:p>
          <a:p>
            <a:pPr>
              <a:tabLst>
                <a:tab pos="3495675" algn="l"/>
              </a:tabLst>
            </a:pPr>
            <a:endParaRPr lang="hu-HU" sz="1200" i="1" dirty="0">
              <a:latin typeface="Cambria Math"/>
            </a:endParaRPr>
          </a:p>
          <a:p>
            <a:pPr>
              <a:tabLst>
                <a:tab pos="3495675" algn="l"/>
              </a:tabLst>
            </a:pPr>
            <a:endParaRPr lang="hu-HU" sz="1200" i="1" dirty="0">
              <a:latin typeface="Cambria Math"/>
            </a:endParaRPr>
          </a:p>
          <a:p>
            <a:endParaRPr lang="hu-HU" dirty="0"/>
          </a:p>
          <a:p>
            <a:endParaRPr lang="hu-HU" dirty="0"/>
          </a:p>
          <a:p>
            <a:endParaRPr lang="hu-HU" dirty="0"/>
          </a:p>
          <a:p>
            <a:endParaRPr lang="hu-HU" dirty="0"/>
          </a:p>
          <a:p>
            <a:endParaRPr lang="hu-HU" b="1" dirty="0"/>
          </a:p>
          <a:p>
            <a:endParaRPr lang="en-US" b="1" dirty="0"/>
          </a:p>
          <a:p>
            <a:endParaRPr lang="en-US" dirty="0"/>
          </a:p>
        </p:txBody>
      </p:sp>
      <p:pic>
        <p:nvPicPr>
          <p:cNvPr id="10" name="Picture 2">
            <a:extLst>
              <a:ext uri="{FF2B5EF4-FFF2-40B4-BE49-F238E27FC236}">
                <a16:creationId xmlns:a16="http://schemas.microsoft.com/office/drawing/2014/main" id="{A1E4736D-A000-4B38-923B-FA67AD912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89" y="3045986"/>
            <a:ext cx="6679006" cy="148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1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Triangle 60">
            <a:extLst>
              <a:ext uri="{FF2B5EF4-FFF2-40B4-BE49-F238E27FC236}">
                <a16:creationId xmlns:a16="http://schemas.microsoft.com/office/drawing/2014/main" id="{0DCA97B5-D610-4765-B4D6-24F7AEF0A828}"/>
              </a:ext>
            </a:extLst>
          </p:cNvPr>
          <p:cNvSpPr/>
          <p:nvPr/>
        </p:nvSpPr>
        <p:spPr>
          <a:xfrm rot="10800000">
            <a:off x="8084828" y="1750430"/>
            <a:ext cx="952579" cy="2892512"/>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5C8EBF6A-BFC7-4A1E-93DD-CBF19360A50B}"/>
              </a:ext>
            </a:extLst>
          </p:cNvPr>
          <p:cNvSpPr/>
          <p:nvPr/>
        </p:nvSpPr>
        <p:spPr>
          <a:xfrm>
            <a:off x="7967986" y="1757324"/>
            <a:ext cx="924630" cy="2885618"/>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7E13E25-693B-4246-A07E-4542BAFD5797}"/>
              </a:ext>
            </a:extLst>
          </p:cNvPr>
          <p:cNvSpPr>
            <a:spLocks noGrp="1"/>
          </p:cNvSpPr>
          <p:nvPr>
            <p:ph type="sldNum" sz="quarter" idx="10"/>
          </p:nvPr>
        </p:nvSpPr>
        <p:spPr>
          <a:xfrm>
            <a:off x="6457950" y="6356350"/>
            <a:ext cx="2057400" cy="365125"/>
          </a:xfrm>
        </p:spPr>
        <p:txBody>
          <a:bodyPr vert="horz" lIns="91440" tIns="45720" rIns="91440" bIns="45720" rtlCol="0" anchor="ctr">
            <a:normAutofit/>
          </a:bodyPr>
          <a:lstStyle/>
          <a:p>
            <a:pPr defTabSz="914400">
              <a:spcAft>
                <a:spcPts val="600"/>
              </a:spcAft>
            </a:pPr>
            <a:fld id="{4A4E6941-D49D-42D6-A3A8-0A050484FA74}" type="slidenum">
              <a:rPr lang="en-US" sz="1200" smtClean="0">
                <a:solidFill>
                  <a:schemeClr val="tx1">
                    <a:tint val="75000"/>
                  </a:schemeClr>
                </a:solidFill>
                <a:cs typeface="+mn-cs"/>
              </a:rPr>
              <a:pPr defTabSz="914400">
                <a:spcAft>
                  <a:spcPts val="600"/>
                </a:spcAft>
              </a:pPr>
              <a:t>5</a:t>
            </a:fld>
            <a:endParaRPr lang="en-US" sz="1200">
              <a:solidFill>
                <a:schemeClr val="tx1">
                  <a:tint val="75000"/>
                </a:schemeClr>
              </a:solidFill>
              <a:cs typeface="+mn-cs"/>
            </a:endParaRPr>
          </a:p>
        </p:txBody>
      </p:sp>
      <p:sp>
        <p:nvSpPr>
          <p:cNvPr id="9" name="Title 8">
            <a:extLst>
              <a:ext uri="{FF2B5EF4-FFF2-40B4-BE49-F238E27FC236}">
                <a16:creationId xmlns:a16="http://schemas.microsoft.com/office/drawing/2014/main" id="{9ADD3693-F821-4897-A698-97BFBB9DA135}"/>
              </a:ext>
            </a:extLst>
          </p:cNvPr>
          <p:cNvSpPr>
            <a:spLocks noGrp="1"/>
          </p:cNvSpPr>
          <p:nvPr>
            <p:ph type="title"/>
          </p:nvPr>
        </p:nvSpPr>
        <p:spPr>
          <a:xfrm>
            <a:off x="610202" y="365126"/>
            <a:ext cx="8201289" cy="585216"/>
          </a:xfrm>
        </p:spPr>
        <p:txBody>
          <a:bodyPr/>
          <a:lstStyle/>
          <a:p>
            <a:r>
              <a:rPr lang="en-US" dirty="0"/>
              <a:t>Why trade credit derivatives?</a:t>
            </a:r>
          </a:p>
        </p:txBody>
      </p:sp>
      <p:graphicFrame>
        <p:nvGraphicFramePr>
          <p:cNvPr id="4" name="Diagram 3">
            <a:extLst>
              <a:ext uri="{FF2B5EF4-FFF2-40B4-BE49-F238E27FC236}">
                <a16:creationId xmlns:a16="http://schemas.microsoft.com/office/drawing/2014/main" id="{E524BB1D-1F0B-45E5-8C62-26E4FB8D9498}"/>
              </a:ext>
            </a:extLst>
          </p:cNvPr>
          <p:cNvGraphicFramePr/>
          <p:nvPr/>
        </p:nvGraphicFramePr>
        <p:xfrm>
          <a:off x="-816078" y="1753008"/>
          <a:ext cx="6558117" cy="291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oup 23">
            <a:extLst>
              <a:ext uri="{FF2B5EF4-FFF2-40B4-BE49-F238E27FC236}">
                <a16:creationId xmlns:a16="http://schemas.microsoft.com/office/drawing/2014/main" id="{71ABCF78-EB2D-4AB2-BE91-24C4EFCF8A11}"/>
              </a:ext>
            </a:extLst>
          </p:cNvPr>
          <p:cNvGrpSpPr/>
          <p:nvPr/>
        </p:nvGrpSpPr>
        <p:grpSpPr>
          <a:xfrm>
            <a:off x="4340869" y="3596268"/>
            <a:ext cx="2909155" cy="477824"/>
            <a:chOff x="-1539103" y="2293982"/>
            <a:chExt cx="4952547" cy="477824"/>
          </a:xfrm>
        </p:grpSpPr>
        <p:sp>
          <p:nvSpPr>
            <p:cNvPr id="25" name="Arrow: Pentagon 24">
              <a:extLst>
                <a:ext uri="{FF2B5EF4-FFF2-40B4-BE49-F238E27FC236}">
                  <a16:creationId xmlns:a16="http://schemas.microsoft.com/office/drawing/2014/main" id="{A2AAC098-1524-49E3-B47B-9F4AF872FD18}"/>
                </a:ext>
              </a:extLst>
            </p:cNvPr>
            <p:cNvSpPr/>
            <p:nvPr/>
          </p:nvSpPr>
          <p:spPr>
            <a:xfrm rot="10800000">
              <a:off x="-1243401" y="2293982"/>
              <a:ext cx="4361147" cy="470932"/>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rrow: Pentagon 4">
              <a:extLst>
                <a:ext uri="{FF2B5EF4-FFF2-40B4-BE49-F238E27FC236}">
                  <a16:creationId xmlns:a16="http://schemas.microsoft.com/office/drawing/2014/main" id="{C29B6C9A-8934-4563-AAF1-9730A5A1A465}"/>
                </a:ext>
              </a:extLst>
            </p:cNvPr>
            <p:cNvSpPr txBox="1"/>
            <p:nvPr/>
          </p:nvSpPr>
          <p:spPr>
            <a:xfrm>
              <a:off x="-1539103"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Hedge fund</a:t>
              </a:r>
            </a:p>
          </p:txBody>
        </p:sp>
      </p:grpSp>
      <p:grpSp>
        <p:nvGrpSpPr>
          <p:cNvPr id="27" name="Group 26">
            <a:extLst>
              <a:ext uri="{FF2B5EF4-FFF2-40B4-BE49-F238E27FC236}">
                <a16:creationId xmlns:a16="http://schemas.microsoft.com/office/drawing/2014/main" id="{B40334D8-5EFB-4747-80A1-3A79E6E0ECA8}"/>
              </a:ext>
            </a:extLst>
          </p:cNvPr>
          <p:cNvGrpSpPr/>
          <p:nvPr/>
        </p:nvGrpSpPr>
        <p:grpSpPr>
          <a:xfrm>
            <a:off x="4340869" y="2969043"/>
            <a:ext cx="2909156" cy="477824"/>
            <a:chOff x="-1539103" y="2293982"/>
            <a:chExt cx="4952547" cy="477824"/>
          </a:xfrm>
        </p:grpSpPr>
        <p:sp>
          <p:nvSpPr>
            <p:cNvPr id="28" name="Arrow: Pentagon 27">
              <a:extLst>
                <a:ext uri="{FF2B5EF4-FFF2-40B4-BE49-F238E27FC236}">
                  <a16:creationId xmlns:a16="http://schemas.microsoft.com/office/drawing/2014/main" id="{3ACC9C63-5B85-495A-8289-C30396079E62}"/>
                </a:ext>
              </a:extLst>
            </p:cNvPr>
            <p:cNvSpPr/>
            <p:nvPr/>
          </p:nvSpPr>
          <p:spPr>
            <a:xfrm rot="10800000">
              <a:off x="-1243401" y="2293982"/>
              <a:ext cx="4361147" cy="470932"/>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Pentagon 4">
              <a:extLst>
                <a:ext uri="{FF2B5EF4-FFF2-40B4-BE49-F238E27FC236}">
                  <a16:creationId xmlns:a16="http://schemas.microsoft.com/office/drawing/2014/main" id="{FDECEDB7-6499-4B8E-BEE8-852808BFE027}"/>
                </a:ext>
              </a:extLst>
            </p:cNvPr>
            <p:cNvSpPr txBox="1"/>
            <p:nvPr/>
          </p:nvSpPr>
          <p:spPr>
            <a:xfrm>
              <a:off x="-1539103"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Asset manager</a:t>
              </a:r>
            </a:p>
          </p:txBody>
        </p:sp>
      </p:grpSp>
      <p:grpSp>
        <p:nvGrpSpPr>
          <p:cNvPr id="30" name="Group 29">
            <a:extLst>
              <a:ext uri="{FF2B5EF4-FFF2-40B4-BE49-F238E27FC236}">
                <a16:creationId xmlns:a16="http://schemas.microsoft.com/office/drawing/2014/main" id="{25535CA3-A568-4A11-BF00-17B25518FEED}"/>
              </a:ext>
            </a:extLst>
          </p:cNvPr>
          <p:cNvGrpSpPr/>
          <p:nvPr/>
        </p:nvGrpSpPr>
        <p:grpSpPr>
          <a:xfrm>
            <a:off x="4337218" y="2370044"/>
            <a:ext cx="2909155" cy="477824"/>
            <a:chOff x="-1539103" y="2293982"/>
            <a:chExt cx="4952547" cy="477824"/>
          </a:xfrm>
        </p:grpSpPr>
        <p:sp>
          <p:nvSpPr>
            <p:cNvPr id="31" name="Arrow: Pentagon 30">
              <a:extLst>
                <a:ext uri="{FF2B5EF4-FFF2-40B4-BE49-F238E27FC236}">
                  <a16:creationId xmlns:a16="http://schemas.microsoft.com/office/drawing/2014/main" id="{466620C8-053B-47C9-9CF7-5DD519256736}"/>
                </a:ext>
              </a:extLst>
            </p:cNvPr>
            <p:cNvSpPr/>
            <p:nvPr/>
          </p:nvSpPr>
          <p:spPr>
            <a:xfrm rot="10800000">
              <a:off x="-1243401" y="2293982"/>
              <a:ext cx="4361147" cy="470932"/>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rrow: Pentagon 4">
              <a:extLst>
                <a:ext uri="{FF2B5EF4-FFF2-40B4-BE49-F238E27FC236}">
                  <a16:creationId xmlns:a16="http://schemas.microsoft.com/office/drawing/2014/main" id="{20FD9FFA-BCC1-45BE-8063-10A28E9B9CCF}"/>
                </a:ext>
              </a:extLst>
            </p:cNvPr>
            <p:cNvSpPr txBox="1"/>
            <p:nvPr/>
          </p:nvSpPr>
          <p:spPr>
            <a:xfrm>
              <a:off x="-1539103"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Financial</a:t>
              </a:r>
            </a:p>
          </p:txBody>
        </p:sp>
      </p:grpSp>
      <p:grpSp>
        <p:nvGrpSpPr>
          <p:cNvPr id="33" name="Group 32">
            <a:extLst>
              <a:ext uri="{FF2B5EF4-FFF2-40B4-BE49-F238E27FC236}">
                <a16:creationId xmlns:a16="http://schemas.microsoft.com/office/drawing/2014/main" id="{EBD30A30-D39C-406F-8BB3-583E216E465E}"/>
              </a:ext>
            </a:extLst>
          </p:cNvPr>
          <p:cNvGrpSpPr/>
          <p:nvPr/>
        </p:nvGrpSpPr>
        <p:grpSpPr>
          <a:xfrm>
            <a:off x="4337218" y="1750432"/>
            <a:ext cx="2909155" cy="477824"/>
            <a:chOff x="-1539103" y="2293982"/>
            <a:chExt cx="4952547" cy="477824"/>
          </a:xfrm>
        </p:grpSpPr>
        <p:sp>
          <p:nvSpPr>
            <p:cNvPr id="34" name="Arrow: Pentagon 33">
              <a:extLst>
                <a:ext uri="{FF2B5EF4-FFF2-40B4-BE49-F238E27FC236}">
                  <a16:creationId xmlns:a16="http://schemas.microsoft.com/office/drawing/2014/main" id="{AD2C566D-C1F3-4BA0-BB53-5661B7086DFF}"/>
                </a:ext>
              </a:extLst>
            </p:cNvPr>
            <p:cNvSpPr/>
            <p:nvPr/>
          </p:nvSpPr>
          <p:spPr>
            <a:xfrm rot="10800000">
              <a:off x="-1243401" y="2293982"/>
              <a:ext cx="4361147" cy="470932"/>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1E326EE-C254-4D2C-AD7E-3B539930FE2D}"/>
                </a:ext>
              </a:extLst>
            </p:cNvPr>
            <p:cNvSpPr txBox="1"/>
            <p:nvPr/>
          </p:nvSpPr>
          <p:spPr>
            <a:xfrm>
              <a:off x="-1539103"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Any corp.</a:t>
              </a:r>
            </a:p>
          </p:txBody>
        </p:sp>
      </p:grpSp>
      <p:grpSp>
        <p:nvGrpSpPr>
          <p:cNvPr id="37" name="Group 36">
            <a:extLst>
              <a:ext uri="{FF2B5EF4-FFF2-40B4-BE49-F238E27FC236}">
                <a16:creationId xmlns:a16="http://schemas.microsoft.com/office/drawing/2014/main" id="{5202CBE9-642F-42EB-AC6B-99339790447A}"/>
              </a:ext>
            </a:extLst>
          </p:cNvPr>
          <p:cNvGrpSpPr/>
          <p:nvPr/>
        </p:nvGrpSpPr>
        <p:grpSpPr>
          <a:xfrm>
            <a:off x="4337218" y="4201438"/>
            <a:ext cx="2909155" cy="477824"/>
            <a:chOff x="-1539103" y="2293982"/>
            <a:chExt cx="4952547" cy="477824"/>
          </a:xfrm>
        </p:grpSpPr>
        <p:sp>
          <p:nvSpPr>
            <p:cNvPr id="38" name="Arrow: Pentagon 37">
              <a:extLst>
                <a:ext uri="{FF2B5EF4-FFF2-40B4-BE49-F238E27FC236}">
                  <a16:creationId xmlns:a16="http://schemas.microsoft.com/office/drawing/2014/main" id="{9C18C4F8-5B83-4CD2-A6FC-75574E2F83D8}"/>
                </a:ext>
              </a:extLst>
            </p:cNvPr>
            <p:cNvSpPr/>
            <p:nvPr/>
          </p:nvSpPr>
          <p:spPr>
            <a:xfrm rot="10800000">
              <a:off x="-1243401" y="2293982"/>
              <a:ext cx="4361147" cy="470932"/>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Arrow: Pentagon 4">
              <a:extLst>
                <a:ext uri="{FF2B5EF4-FFF2-40B4-BE49-F238E27FC236}">
                  <a16:creationId xmlns:a16="http://schemas.microsoft.com/office/drawing/2014/main" id="{EBE755C6-0F82-403F-B17C-575A923BCA7E}"/>
                </a:ext>
              </a:extLst>
            </p:cNvPr>
            <p:cNvSpPr txBox="1"/>
            <p:nvPr/>
          </p:nvSpPr>
          <p:spPr>
            <a:xfrm>
              <a:off x="-1539103"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Hedge fund</a:t>
              </a:r>
            </a:p>
          </p:txBody>
        </p:sp>
      </p:grpSp>
      <p:grpSp>
        <p:nvGrpSpPr>
          <p:cNvPr id="40" name="Group 39">
            <a:extLst>
              <a:ext uri="{FF2B5EF4-FFF2-40B4-BE49-F238E27FC236}">
                <a16:creationId xmlns:a16="http://schemas.microsoft.com/office/drawing/2014/main" id="{0FA7B021-1380-4A17-86C6-6F6401915ECA}"/>
              </a:ext>
            </a:extLst>
          </p:cNvPr>
          <p:cNvGrpSpPr/>
          <p:nvPr/>
        </p:nvGrpSpPr>
        <p:grpSpPr>
          <a:xfrm>
            <a:off x="6763495" y="1751381"/>
            <a:ext cx="1150296" cy="477824"/>
            <a:chOff x="-1444740" y="2293982"/>
            <a:chExt cx="4952547" cy="477824"/>
          </a:xfrm>
        </p:grpSpPr>
        <p:sp>
          <p:nvSpPr>
            <p:cNvPr id="41" name="Arrow: Pentagon 40">
              <a:extLst>
                <a:ext uri="{FF2B5EF4-FFF2-40B4-BE49-F238E27FC236}">
                  <a16:creationId xmlns:a16="http://schemas.microsoft.com/office/drawing/2014/main" id="{662C562F-D5E5-4068-A461-482F03C6F5BD}"/>
                </a:ext>
              </a:extLst>
            </p:cNvPr>
            <p:cNvSpPr/>
            <p:nvPr/>
          </p:nvSpPr>
          <p:spPr>
            <a:xfrm rot="10800000">
              <a:off x="-1243401" y="2293982"/>
              <a:ext cx="4361147" cy="470932"/>
            </a:xfrm>
            <a:prstGeom prst="homePlat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Arrow: Pentagon 4">
              <a:extLst>
                <a:ext uri="{FF2B5EF4-FFF2-40B4-BE49-F238E27FC236}">
                  <a16:creationId xmlns:a16="http://schemas.microsoft.com/office/drawing/2014/main" id="{7934ACC9-2205-465C-B0ED-D0E4DADA3532}"/>
                </a:ext>
              </a:extLst>
            </p:cNvPr>
            <p:cNvSpPr txBox="1"/>
            <p:nvPr/>
          </p:nvSpPr>
          <p:spPr>
            <a:xfrm>
              <a:off x="-1444740"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CDS</a:t>
              </a:r>
            </a:p>
          </p:txBody>
        </p:sp>
      </p:grpSp>
      <p:grpSp>
        <p:nvGrpSpPr>
          <p:cNvPr id="43" name="Group 42">
            <a:extLst>
              <a:ext uri="{FF2B5EF4-FFF2-40B4-BE49-F238E27FC236}">
                <a16:creationId xmlns:a16="http://schemas.microsoft.com/office/drawing/2014/main" id="{710AA917-B3A2-4F15-A446-3DA40662916A}"/>
              </a:ext>
            </a:extLst>
          </p:cNvPr>
          <p:cNvGrpSpPr/>
          <p:nvPr/>
        </p:nvGrpSpPr>
        <p:grpSpPr>
          <a:xfrm>
            <a:off x="6768555" y="2374717"/>
            <a:ext cx="1150296" cy="477824"/>
            <a:chOff x="-1444740" y="2293982"/>
            <a:chExt cx="4952547" cy="477824"/>
          </a:xfrm>
        </p:grpSpPr>
        <p:sp>
          <p:nvSpPr>
            <p:cNvPr id="44" name="Arrow: Pentagon 43">
              <a:extLst>
                <a:ext uri="{FF2B5EF4-FFF2-40B4-BE49-F238E27FC236}">
                  <a16:creationId xmlns:a16="http://schemas.microsoft.com/office/drawing/2014/main" id="{D4C2360D-9D59-4689-A8EC-10931A6D0E7B}"/>
                </a:ext>
              </a:extLst>
            </p:cNvPr>
            <p:cNvSpPr/>
            <p:nvPr/>
          </p:nvSpPr>
          <p:spPr>
            <a:xfrm rot="10800000">
              <a:off x="-1243401" y="2293982"/>
              <a:ext cx="4361147" cy="470932"/>
            </a:xfrm>
            <a:prstGeom prst="homePlat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Arrow: Pentagon 4">
              <a:extLst>
                <a:ext uri="{FF2B5EF4-FFF2-40B4-BE49-F238E27FC236}">
                  <a16:creationId xmlns:a16="http://schemas.microsoft.com/office/drawing/2014/main" id="{D741009E-3FC0-4A2C-9B07-9B792C54099B}"/>
                </a:ext>
              </a:extLst>
            </p:cNvPr>
            <p:cNvSpPr txBox="1"/>
            <p:nvPr/>
          </p:nvSpPr>
          <p:spPr>
            <a:xfrm>
              <a:off x="-1444740"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CDX</a:t>
              </a:r>
            </a:p>
          </p:txBody>
        </p:sp>
      </p:grpSp>
      <p:grpSp>
        <p:nvGrpSpPr>
          <p:cNvPr id="46" name="Group 45">
            <a:extLst>
              <a:ext uri="{FF2B5EF4-FFF2-40B4-BE49-F238E27FC236}">
                <a16:creationId xmlns:a16="http://schemas.microsoft.com/office/drawing/2014/main" id="{57B036FE-020C-428B-B2A7-2D5C5C862175}"/>
              </a:ext>
            </a:extLst>
          </p:cNvPr>
          <p:cNvGrpSpPr/>
          <p:nvPr/>
        </p:nvGrpSpPr>
        <p:grpSpPr>
          <a:xfrm>
            <a:off x="6763495" y="2976770"/>
            <a:ext cx="1150296" cy="477824"/>
            <a:chOff x="-1444740" y="2293982"/>
            <a:chExt cx="4952547" cy="477824"/>
          </a:xfrm>
        </p:grpSpPr>
        <p:sp>
          <p:nvSpPr>
            <p:cNvPr id="47" name="Arrow: Pentagon 46">
              <a:extLst>
                <a:ext uri="{FF2B5EF4-FFF2-40B4-BE49-F238E27FC236}">
                  <a16:creationId xmlns:a16="http://schemas.microsoft.com/office/drawing/2014/main" id="{1E2F284E-F3AE-4E9B-BF88-8D03F4AD2812}"/>
                </a:ext>
              </a:extLst>
            </p:cNvPr>
            <p:cNvSpPr/>
            <p:nvPr/>
          </p:nvSpPr>
          <p:spPr>
            <a:xfrm rot="10800000">
              <a:off x="-1243401" y="2293982"/>
              <a:ext cx="4361147" cy="470932"/>
            </a:xfrm>
            <a:prstGeom prst="homePlat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Arrow: Pentagon 4">
              <a:extLst>
                <a:ext uri="{FF2B5EF4-FFF2-40B4-BE49-F238E27FC236}">
                  <a16:creationId xmlns:a16="http://schemas.microsoft.com/office/drawing/2014/main" id="{A81C5C9D-D959-4942-9B37-083007EA13A9}"/>
                </a:ext>
              </a:extLst>
            </p:cNvPr>
            <p:cNvSpPr txBox="1"/>
            <p:nvPr/>
          </p:nvSpPr>
          <p:spPr>
            <a:xfrm>
              <a:off x="-1444740"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CDXO</a:t>
              </a:r>
            </a:p>
          </p:txBody>
        </p:sp>
      </p:grpSp>
      <p:grpSp>
        <p:nvGrpSpPr>
          <p:cNvPr id="49" name="Group 48">
            <a:extLst>
              <a:ext uri="{FF2B5EF4-FFF2-40B4-BE49-F238E27FC236}">
                <a16:creationId xmlns:a16="http://schemas.microsoft.com/office/drawing/2014/main" id="{C20FAA1A-82B0-4FC7-A6F8-7BBF6345D019}"/>
              </a:ext>
            </a:extLst>
          </p:cNvPr>
          <p:cNvGrpSpPr/>
          <p:nvPr/>
        </p:nvGrpSpPr>
        <p:grpSpPr>
          <a:xfrm>
            <a:off x="6768555" y="3594057"/>
            <a:ext cx="1150296" cy="477824"/>
            <a:chOff x="-1444740" y="2293982"/>
            <a:chExt cx="4952547" cy="477824"/>
          </a:xfrm>
        </p:grpSpPr>
        <p:sp>
          <p:nvSpPr>
            <p:cNvPr id="50" name="Arrow: Pentagon 49">
              <a:extLst>
                <a:ext uri="{FF2B5EF4-FFF2-40B4-BE49-F238E27FC236}">
                  <a16:creationId xmlns:a16="http://schemas.microsoft.com/office/drawing/2014/main" id="{84B30AE7-633F-4396-BCD9-23CA29DC4F2D}"/>
                </a:ext>
              </a:extLst>
            </p:cNvPr>
            <p:cNvSpPr/>
            <p:nvPr/>
          </p:nvSpPr>
          <p:spPr>
            <a:xfrm rot="10800000">
              <a:off x="-1243401" y="2293982"/>
              <a:ext cx="4361147" cy="470932"/>
            </a:xfrm>
            <a:prstGeom prst="homePlat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Arrow: Pentagon 4">
              <a:extLst>
                <a:ext uri="{FF2B5EF4-FFF2-40B4-BE49-F238E27FC236}">
                  <a16:creationId xmlns:a16="http://schemas.microsoft.com/office/drawing/2014/main" id="{97134158-E6C8-4F0F-A581-FACB9CFC437C}"/>
                </a:ext>
              </a:extLst>
            </p:cNvPr>
            <p:cNvSpPr txBox="1"/>
            <p:nvPr/>
          </p:nvSpPr>
          <p:spPr>
            <a:xfrm>
              <a:off x="-1444740"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dirty="0"/>
                <a:t>SCDO</a:t>
              </a:r>
              <a:endParaRPr lang="en-US" sz="2200" kern="1200" dirty="0"/>
            </a:p>
          </p:txBody>
        </p:sp>
      </p:grpSp>
      <p:grpSp>
        <p:nvGrpSpPr>
          <p:cNvPr id="52" name="Group 51">
            <a:extLst>
              <a:ext uri="{FF2B5EF4-FFF2-40B4-BE49-F238E27FC236}">
                <a16:creationId xmlns:a16="http://schemas.microsoft.com/office/drawing/2014/main" id="{0E4BDE26-0DE0-4F59-9D21-FAD59B0F7FC4}"/>
              </a:ext>
            </a:extLst>
          </p:cNvPr>
          <p:cNvGrpSpPr/>
          <p:nvPr/>
        </p:nvGrpSpPr>
        <p:grpSpPr>
          <a:xfrm>
            <a:off x="6768555" y="4188383"/>
            <a:ext cx="1150296" cy="477824"/>
            <a:chOff x="-1444740" y="2293982"/>
            <a:chExt cx="4952547" cy="477824"/>
          </a:xfrm>
        </p:grpSpPr>
        <p:sp>
          <p:nvSpPr>
            <p:cNvPr id="53" name="Arrow: Pentagon 52">
              <a:extLst>
                <a:ext uri="{FF2B5EF4-FFF2-40B4-BE49-F238E27FC236}">
                  <a16:creationId xmlns:a16="http://schemas.microsoft.com/office/drawing/2014/main" id="{290B3303-5274-4F71-B18E-1863EEA47524}"/>
                </a:ext>
              </a:extLst>
            </p:cNvPr>
            <p:cNvSpPr/>
            <p:nvPr/>
          </p:nvSpPr>
          <p:spPr>
            <a:xfrm rot="10800000">
              <a:off x="-1243401" y="2293982"/>
              <a:ext cx="4361147" cy="470932"/>
            </a:xfrm>
            <a:prstGeom prst="homePlat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Arrow: Pentagon 4">
              <a:extLst>
                <a:ext uri="{FF2B5EF4-FFF2-40B4-BE49-F238E27FC236}">
                  <a16:creationId xmlns:a16="http://schemas.microsoft.com/office/drawing/2014/main" id="{915C3FE1-4176-4C82-AAAF-A8EE3D31CEB7}"/>
                </a:ext>
              </a:extLst>
            </p:cNvPr>
            <p:cNvSpPr txBox="1"/>
            <p:nvPr/>
          </p:nvSpPr>
          <p:spPr>
            <a:xfrm>
              <a:off x="-1444740" y="2300874"/>
              <a:ext cx="4952547" cy="4709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7668"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all</a:t>
              </a:r>
            </a:p>
          </p:txBody>
        </p:sp>
      </p:grpSp>
      <p:sp>
        <p:nvSpPr>
          <p:cNvPr id="55" name="Rectangle 54">
            <a:extLst>
              <a:ext uri="{FF2B5EF4-FFF2-40B4-BE49-F238E27FC236}">
                <a16:creationId xmlns:a16="http://schemas.microsoft.com/office/drawing/2014/main" id="{110CAAFB-2F58-45C5-8DCC-3CFDC4960984}"/>
              </a:ext>
            </a:extLst>
          </p:cNvPr>
          <p:cNvSpPr/>
          <p:nvPr/>
        </p:nvSpPr>
        <p:spPr>
          <a:xfrm rot="16200000">
            <a:off x="8148323" y="2476887"/>
            <a:ext cx="1324402" cy="369332"/>
          </a:xfrm>
          <a:prstGeom prst="rect">
            <a:avLst/>
          </a:prstGeom>
        </p:spPr>
        <p:txBody>
          <a:bodyPr wrap="none">
            <a:spAutoFit/>
          </a:bodyPr>
          <a:lstStyle/>
          <a:p>
            <a:r>
              <a:rPr lang="en-US" dirty="0"/>
              <a:t>Client base</a:t>
            </a:r>
          </a:p>
        </p:txBody>
      </p:sp>
      <p:sp>
        <p:nvSpPr>
          <p:cNvPr id="56" name="Rectangle 55">
            <a:extLst>
              <a:ext uri="{FF2B5EF4-FFF2-40B4-BE49-F238E27FC236}">
                <a16:creationId xmlns:a16="http://schemas.microsoft.com/office/drawing/2014/main" id="{CC9B8093-D31E-4FBE-A4CD-4D8527B77A33}"/>
              </a:ext>
            </a:extLst>
          </p:cNvPr>
          <p:cNvSpPr/>
          <p:nvPr/>
        </p:nvSpPr>
        <p:spPr>
          <a:xfrm rot="16200000">
            <a:off x="6952239" y="3027038"/>
            <a:ext cx="2585476" cy="646331"/>
          </a:xfrm>
          <a:prstGeom prst="rect">
            <a:avLst/>
          </a:prstGeom>
        </p:spPr>
        <p:txBody>
          <a:bodyPr wrap="square">
            <a:spAutoFit/>
          </a:bodyPr>
          <a:lstStyle/>
          <a:p>
            <a:r>
              <a:rPr lang="en-US" dirty="0"/>
              <a:t>Sophistication</a:t>
            </a:r>
            <a:br>
              <a:rPr lang="en-US" dirty="0"/>
            </a:br>
            <a:r>
              <a:rPr lang="en-US" dirty="0"/>
              <a:t>of client</a:t>
            </a:r>
          </a:p>
        </p:txBody>
      </p:sp>
    </p:spTree>
    <p:extLst>
      <p:ext uri="{BB962C8B-B14F-4D97-AF65-F5344CB8AC3E}">
        <p14:creationId xmlns:p14="http://schemas.microsoft.com/office/powerpoint/2010/main" val="269673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Securitization</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6</a:t>
            </a:fld>
            <a:endParaRPr lang="en-US" dirty="0"/>
          </a:p>
        </p:txBody>
      </p:sp>
      <p:sp>
        <p:nvSpPr>
          <p:cNvPr id="5" name="Text Placeholder 4">
            <a:extLst>
              <a:ext uri="{FF2B5EF4-FFF2-40B4-BE49-F238E27FC236}">
                <a16:creationId xmlns:a16="http://schemas.microsoft.com/office/drawing/2014/main" id="{E07273B5-3EEA-4CB3-9F15-FEAF843E05E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D49A45A-8434-4118-A1EB-13C63A3E26FE}"/>
              </a:ext>
            </a:extLst>
          </p:cNvPr>
          <p:cNvSpPr>
            <a:spLocks noGrp="1"/>
          </p:cNvSpPr>
          <p:nvPr>
            <p:ph type="body" sz="quarter" idx="11"/>
          </p:nvPr>
        </p:nvSpPr>
        <p:spPr/>
        <p:txBody>
          <a:bodyPr/>
          <a:lstStyle/>
          <a:p>
            <a:r>
              <a:rPr lang="en-US" dirty="0"/>
              <a:t>Securitization originally (1960s): Portfolios of mortgages were created and the cash flows generated by the portfolios were packaged as securities </a:t>
            </a:r>
            <a:r>
              <a:rPr lang="en-US" dirty="0">
                <a:cs typeface="Times New Roman" panose="02020603050405020304" pitchFamily="18" charset="0"/>
              </a:rPr>
              <a:t>→ </a:t>
            </a:r>
            <a:r>
              <a:rPr lang="en-US" b="1" dirty="0">
                <a:solidFill>
                  <a:srgbClr val="C00000"/>
                </a:solidFill>
                <a:cs typeface="Times New Roman" panose="02020603050405020304" pitchFamily="18" charset="0"/>
              </a:rPr>
              <a:t>MBS </a:t>
            </a:r>
            <a:r>
              <a:rPr lang="en-US" dirty="0">
                <a:cs typeface="Times New Roman" panose="02020603050405020304" pitchFamily="18" charset="0"/>
              </a:rPr>
              <a:t>(mortgage-backed security)</a:t>
            </a:r>
            <a:endParaRPr lang="en-US" dirty="0"/>
          </a:p>
          <a:p>
            <a:r>
              <a:rPr lang="en-US" dirty="0"/>
              <a:t>Later: extend machinery for automobile loans, credit card loans etc. </a:t>
            </a:r>
            <a:r>
              <a:rPr lang="en-US" dirty="0">
                <a:cs typeface="Times New Roman" panose="02020603050405020304" pitchFamily="18" charset="0"/>
              </a:rPr>
              <a:t>→ </a:t>
            </a:r>
            <a:r>
              <a:rPr lang="en-US" b="1" dirty="0">
                <a:solidFill>
                  <a:srgbClr val="C00000"/>
                </a:solidFill>
                <a:cs typeface="Times New Roman" panose="02020603050405020304" pitchFamily="18" charset="0"/>
              </a:rPr>
              <a:t>ABS </a:t>
            </a:r>
            <a:r>
              <a:rPr lang="en-US" dirty="0">
                <a:cs typeface="Times New Roman" panose="02020603050405020304" pitchFamily="18" charset="0"/>
              </a:rPr>
              <a:t>(asset-backed security)</a:t>
            </a:r>
            <a:endParaRPr lang="en-US" dirty="0"/>
          </a:p>
        </p:txBody>
      </p:sp>
      <p:pic>
        <p:nvPicPr>
          <p:cNvPr id="7" name="Picture 6">
            <a:extLst>
              <a:ext uri="{FF2B5EF4-FFF2-40B4-BE49-F238E27FC236}">
                <a16:creationId xmlns:a16="http://schemas.microsoft.com/office/drawing/2014/main" id="{8CCA6C9F-E7F0-46A6-B877-A8022A1F106A}"/>
              </a:ext>
            </a:extLst>
          </p:cNvPr>
          <p:cNvPicPr>
            <a:picLocks noChangeAspect="1"/>
          </p:cNvPicPr>
          <p:nvPr/>
        </p:nvPicPr>
        <p:blipFill>
          <a:blip r:embed="rId2"/>
          <a:stretch>
            <a:fillRect/>
          </a:stretch>
        </p:blipFill>
        <p:spPr>
          <a:xfrm>
            <a:off x="1744663" y="2546324"/>
            <a:ext cx="5251468" cy="3299407"/>
          </a:xfrm>
          <a:prstGeom prst="rect">
            <a:avLst/>
          </a:prstGeom>
        </p:spPr>
      </p:pic>
      <p:sp>
        <p:nvSpPr>
          <p:cNvPr id="11" name="Text Placeholder 3">
            <a:extLst>
              <a:ext uri="{FF2B5EF4-FFF2-40B4-BE49-F238E27FC236}">
                <a16:creationId xmlns:a16="http://schemas.microsoft.com/office/drawing/2014/main" id="{E7E188EB-242C-48F1-A6CA-294A6F066803}"/>
              </a:ext>
            </a:extLst>
          </p:cNvPr>
          <p:cNvSpPr txBox="1">
            <a:spLocks/>
          </p:cNvSpPr>
          <p:nvPr/>
        </p:nvSpPr>
        <p:spPr>
          <a:xfrm>
            <a:off x="3271104" y="5924492"/>
            <a:ext cx="3535050" cy="2387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Source: Hull – Options, Futures, and Other Derivatives</a:t>
            </a:r>
          </a:p>
        </p:txBody>
      </p:sp>
      <p:sp>
        <p:nvSpPr>
          <p:cNvPr id="12" name="Rectangle 11">
            <a:extLst>
              <a:ext uri="{FF2B5EF4-FFF2-40B4-BE49-F238E27FC236}">
                <a16:creationId xmlns:a16="http://schemas.microsoft.com/office/drawing/2014/main" id="{7D660F7A-C482-4354-B7AF-8D5D4E496CFC}"/>
              </a:ext>
            </a:extLst>
          </p:cNvPr>
          <p:cNvSpPr/>
          <p:nvPr/>
        </p:nvSpPr>
        <p:spPr>
          <a:xfrm>
            <a:off x="5799764" y="3090446"/>
            <a:ext cx="2247731" cy="338554"/>
          </a:xfrm>
          <a:prstGeom prst="rect">
            <a:avLst/>
          </a:prstGeom>
        </p:spPr>
        <p:txBody>
          <a:bodyPr wrap="none">
            <a:spAutoFit/>
          </a:bodyPr>
          <a:lstStyle/>
          <a:p>
            <a:r>
              <a:rPr lang="en-US" sz="1600" b="1" dirty="0">
                <a:solidFill>
                  <a:schemeClr val="accent3"/>
                </a:solidFill>
              </a:rPr>
              <a:t>Small risk, easy to sell</a:t>
            </a:r>
          </a:p>
        </p:txBody>
      </p:sp>
      <p:sp>
        <p:nvSpPr>
          <p:cNvPr id="13" name="Rectangle 12">
            <a:extLst>
              <a:ext uri="{FF2B5EF4-FFF2-40B4-BE49-F238E27FC236}">
                <a16:creationId xmlns:a16="http://schemas.microsoft.com/office/drawing/2014/main" id="{8586AD8F-B4CC-4548-8ED2-794B06D58391}"/>
              </a:ext>
            </a:extLst>
          </p:cNvPr>
          <p:cNvSpPr/>
          <p:nvPr/>
        </p:nvSpPr>
        <p:spPr>
          <a:xfrm>
            <a:off x="5799764" y="5048031"/>
            <a:ext cx="2621230" cy="584775"/>
          </a:xfrm>
          <a:prstGeom prst="rect">
            <a:avLst/>
          </a:prstGeom>
        </p:spPr>
        <p:txBody>
          <a:bodyPr wrap="none">
            <a:spAutoFit/>
          </a:bodyPr>
          <a:lstStyle/>
          <a:p>
            <a:r>
              <a:rPr lang="en-US" sz="1600" b="1" dirty="0">
                <a:solidFill>
                  <a:schemeClr val="accent3"/>
                </a:solidFill>
              </a:rPr>
              <a:t>High risk,</a:t>
            </a:r>
            <a:br>
              <a:rPr lang="en-US" sz="1600" b="1" dirty="0">
                <a:solidFill>
                  <a:schemeClr val="accent3"/>
                </a:solidFill>
              </a:rPr>
            </a:br>
            <a:r>
              <a:rPr lang="en-US" sz="1600" b="1" dirty="0">
                <a:solidFill>
                  <a:schemeClr val="accent3"/>
                </a:solidFill>
              </a:rPr>
              <a:t>Kept or sold to hedge fund</a:t>
            </a:r>
          </a:p>
        </p:txBody>
      </p:sp>
      <p:sp>
        <p:nvSpPr>
          <p:cNvPr id="14" name="Rectangle 13">
            <a:extLst>
              <a:ext uri="{FF2B5EF4-FFF2-40B4-BE49-F238E27FC236}">
                <a16:creationId xmlns:a16="http://schemas.microsoft.com/office/drawing/2014/main" id="{DFD12CEE-B571-4511-B053-2DF841F5D381}"/>
              </a:ext>
            </a:extLst>
          </p:cNvPr>
          <p:cNvSpPr/>
          <p:nvPr/>
        </p:nvSpPr>
        <p:spPr>
          <a:xfrm>
            <a:off x="5799764" y="4064220"/>
            <a:ext cx="1883081" cy="584775"/>
          </a:xfrm>
          <a:prstGeom prst="rect">
            <a:avLst/>
          </a:prstGeom>
        </p:spPr>
        <p:txBody>
          <a:bodyPr wrap="square">
            <a:spAutoFit/>
          </a:bodyPr>
          <a:lstStyle/>
          <a:p>
            <a:r>
              <a:rPr lang="en-US" sz="1600" b="1" dirty="0">
                <a:solidFill>
                  <a:schemeClr val="accent3"/>
                </a:solidFill>
              </a:rPr>
              <a:t>Medium risk,</a:t>
            </a:r>
            <a:br>
              <a:rPr lang="en-US" sz="1600" b="1" dirty="0">
                <a:solidFill>
                  <a:schemeClr val="accent3"/>
                </a:solidFill>
              </a:rPr>
            </a:br>
            <a:r>
              <a:rPr lang="en-US" sz="1600" b="1" dirty="0">
                <a:solidFill>
                  <a:schemeClr val="accent3"/>
                </a:solidFill>
              </a:rPr>
              <a:t>Not so easy to sell</a:t>
            </a:r>
          </a:p>
        </p:txBody>
      </p:sp>
    </p:spTree>
    <p:extLst>
      <p:ext uri="{BB962C8B-B14F-4D97-AF65-F5344CB8AC3E}">
        <p14:creationId xmlns:p14="http://schemas.microsoft.com/office/powerpoint/2010/main" val="17182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Cash-flow waterfall</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7</a:t>
            </a:fld>
            <a:endParaRPr lang="en-US" dirty="0"/>
          </a:p>
        </p:txBody>
      </p:sp>
      <p:sp>
        <p:nvSpPr>
          <p:cNvPr id="5" name="Text Placeholder 4">
            <a:extLst>
              <a:ext uri="{FF2B5EF4-FFF2-40B4-BE49-F238E27FC236}">
                <a16:creationId xmlns:a16="http://schemas.microsoft.com/office/drawing/2014/main" id="{E07273B5-3EEA-4CB3-9F15-FEAF843E05E8}"/>
              </a:ext>
            </a:extLst>
          </p:cNvPr>
          <p:cNvSpPr>
            <a:spLocks noGrp="1"/>
          </p:cNvSpPr>
          <p:nvPr>
            <p:ph type="body" sz="quarter" idx="12"/>
          </p:nvPr>
        </p:nvSpPr>
        <p:spPr/>
        <p:txBody>
          <a:bodyPr/>
          <a:lstStyle/>
          <a:p>
            <a:endParaRPr lang="en-US"/>
          </a:p>
        </p:txBody>
      </p:sp>
      <p:pic>
        <p:nvPicPr>
          <p:cNvPr id="8" name="Picture 7" descr="Cashflow Waterfall from Pool of Interest Payments">
            <a:extLst>
              <a:ext uri="{FF2B5EF4-FFF2-40B4-BE49-F238E27FC236}">
                <a16:creationId xmlns:a16="http://schemas.microsoft.com/office/drawing/2014/main" id="{DC298D8B-69E5-4EF4-9E37-864AEF8FA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393" y="1131326"/>
            <a:ext cx="3113607" cy="2517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E328C17-7B6A-4CE5-B643-AFDA9C569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32" y="3022590"/>
            <a:ext cx="34575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3">
            <a:extLst>
              <a:ext uri="{FF2B5EF4-FFF2-40B4-BE49-F238E27FC236}">
                <a16:creationId xmlns:a16="http://schemas.microsoft.com/office/drawing/2014/main" id="{AF00771B-59ED-4B5C-816A-B89E96134D98}"/>
              </a:ext>
            </a:extLst>
          </p:cNvPr>
          <p:cNvSpPr>
            <a:spLocks noGrp="1"/>
          </p:cNvSpPr>
          <p:nvPr>
            <p:ph type="body" sz="quarter" idx="11"/>
          </p:nvPr>
        </p:nvSpPr>
        <p:spPr>
          <a:xfrm>
            <a:off x="4977352" y="1210824"/>
            <a:ext cx="3834139" cy="1811765"/>
          </a:xfrm>
        </p:spPr>
        <p:txBody>
          <a:bodyPr>
            <a:noAutofit/>
          </a:bodyPr>
          <a:lstStyle/>
          <a:p>
            <a:pPr marL="0" indent="0">
              <a:buNone/>
            </a:pPr>
            <a:r>
              <a:rPr lang="en-US" dirty="0"/>
              <a:t>Input:</a:t>
            </a:r>
          </a:p>
          <a:p>
            <a:r>
              <a:rPr lang="en-US" dirty="0"/>
              <a:t>Mortgages</a:t>
            </a:r>
          </a:p>
          <a:p>
            <a:r>
              <a:rPr lang="en-US" dirty="0"/>
              <a:t>Loans</a:t>
            </a:r>
          </a:p>
          <a:p>
            <a:pPr lvl="1"/>
            <a:r>
              <a:rPr lang="en-US" dirty="0"/>
              <a:t>Automobile</a:t>
            </a:r>
          </a:p>
          <a:p>
            <a:pPr lvl="1"/>
            <a:r>
              <a:rPr lang="en-US" dirty="0"/>
              <a:t>Credit card</a:t>
            </a:r>
          </a:p>
          <a:p>
            <a:pPr lvl="1"/>
            <a:r>
              <a:rPr lang="en-US" dirty="0"/>
              <a:t>Student loan</a:t>
            </a:r>
          </a:p>
        </p:txBody>
      </p:sp>
      <p:sp>
        <p:nvSpPr>
          <p:cNvPr id="11" name="Text Placeholder 3">
            <a:extLst>
              <a:ext uri="{FF2B5EF4-FFF2-40B4-BE49-F238E27FC236}">
                <a16:creationId xmlns:a16="http://schemas.microsoft.com/office/drawing/2014/main" id="{9AE467B6-7649-459E-A375-4B407751D9D1}"/>
              </a:ext>
            </a:extLst>
          </p:cNvPr>
          <p:cNvSpPr txBox="1">
            <a:spLocks/>
          </p:cNvSpPr>
          <p:nvPr/>
        </p:nvSpPr>
        <p:spPr>
          <a:xfrm>
            <a:off x="4977352" y="3950892"/>
            <a:ext cx="3834139" cy="1811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Output:</a:t>
            </a:r>
          </a:p>
          <a:p>
            <a:r>
              <a:rPr lang="en-US" dirty="0"/>
              <a:t>Senior tranche</a:t>
            </a:r>
          </a:p>
          <a:p>
            <a:r>
              <a:rPr lang="en-US" dirty="0"/>
              <a:t>Mezzanine tranche</a:t>
            </a:r>
          </a:p>
          <a:p>
            <a:r>
              <a:rPr lang="en-US" dirty="0"/>
              <a:t>…</a:t>
            </a:r>
          </a:p>
          <a:p>
            <a:r>
              <a:rPr lang="en-US" dirty="0"/>
              <a:t>Equity tranche</a:t>
            </a:r>
          </a:p>
        </p:txBody>
      </p:sp>
      <p:sp>
        <p:nvSpPr>
          <p:cNvPr id="12" name="Rectangle 11">
            <a:extLst>
              <a:ext uri="{FF2B5EF4-FFF2-40B4-BE49-F238E27FC236}">
                <a16:creationId xmlns:a16="http://schemas.microsoft.com/office/drawing/2014/main" id="{0698663E-16CE-4B1F-821A-3E0F3C159BF2}"/>
              </a:ext>
            </a:extLst>
          </p:cNvPr>
          <p:cNvSpPr/>
          <p:nvPr/>
        </p:nvSpPr>
        <p:spPr>
          <a:xfrm>
            <a:off x="344079" y="6093931"/>
            <a:ext cx="7046536" cy="261610"/>
          </a:xfrm>
          <a:prstGeom prst="rect">
            <a:avLst/>
          </a:prstGeom>
        </p:spPr>
        <p:txBody>
          <a:bodyPr wrap="square">
            <a:spAutoFit/>
          </a:bodyPr>
          <a:lstStyle/>
          <a:p>
            <a:r>
              <a:rPr lang="hu-HU" sz="1100" dirty="0"/>
              <a:t>Source: https://economicdarwinism.wordpress.com/2009/03/28/letter-to-obama-our-voices-will-be-heard/</a:t>
            </a:r>
          </a:p>
        </p:txBody>
      </p:sp>
    </p:spTree>
    <p:extLst>
      <p:ext uri="{BB962C8B-B14F-4D97-AF65-F5344CB8AC3E}">
        <p14:creationId xmlns:p14="http://schemas.microsoft.com/office/powerpoint/2010/main" val="286411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CDO: collateralized debt obligation</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8</a:t>
            </a:fld>
            <a:endParaRPr lang="en-US" dirty="0"/>
          </a:p>
        </p:txBody>
      </p:sp>
      <p:sp>
        <p:nvSpPr>
          <p:cNvPr id="5" name="Text Placeholder 4">
            <a:extLst>
              <a:ext uri="{FF2B5EF4-FFF2-40B4-BE49-F238E27FC236}">
                <a16:creationId xmlns:a16="http://schemas.microsoft.com/office/drawing/2014/main" id="{E07273B5-3EEA-4CB3-9F15-FEAF843E05E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D49A45A-8434-4118-A1EB-13C63A3E26FE}"/>
              </a:ext>
            </a:extLst>
          </p:cNvPr>
          <p:cNvSpPr>
            <a:spLocks noGrp="1"/>
          </p:cNvSpPr>
          <p:nvPr>
            <p:ph type="body" sz="quarter" idx="11"/>
          </p:nvPr>
        </p:nvSpPr>
        <p:spPr/>
        <p:txBody>
          <a:bodyPr/>
          <a:lstStyle/>
          <a:p>
            <a:r>
              <a:rPr lang="en-US" dirty="0"/>
              <a:t>ABS mezzanine tranche is hard to sell, why not sell it again?</a:t>
            </a:r>
          </a:p>
          <a:p>
            <a:r>
              <a:rPr lang="en-US" dirty="0"/>
              <a:t>We can create AAA rated assets from BBB rated assets!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Same way we can also use bonds as underlying, or even other CDO tranches. </a:t>
            </a:r>
          </a:p>
          <a:p>
            <a:endParaRPr lang="en-US" dirty="0"/>
          </a:p>
        </p:txBody>
      </p:sp>
      <p:sp>
        <p:nvSpPr>
          <p:cNvPr id="11" name="Text Placeholder 3">
            <a:extLst>
              <a:ext uri="{FF2B5EF4-FFF2-40B4-BE49-F238E27FC236}">
                <a16:creationId xmlns:a16="http://schemas.microsoft.com/office/drawing/2014/main" id="{E7E188EB-242C-48F1-A6CA-294A6F066803}"/>
              </a:ext>
            </a:extLst>
          </p:cNvPr>
          <p:cNvSpPr txBox="1">
            <a:spLocks/>
          </p:cNvSpPr>
          <p:nvPr/>
        </p:nvSpPr>
        <p:spPr>
          <a:xfrm>
            <a:off x="3634427" y="4780828"/>
            <a:ext cx="3535050" cy="2387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Source: Hull – Options, Futures, and Other Derivatives</a:t>
            </a:r>
          </a:p>
        </p:txBody>
      </p:sp>
      <p:pic>
        <p:nvPicPr>
          <p:cNvPr id="8" name="Picture 7">
            <a:extLst>
              <a:ext uri="{FF2B5EF4-FFF2-40B4-BE49-F238E27FC236}">
                <a16:creationId xmlns:a16="http://schemas.microsoft.com/office/drawing/2014/main" id="{4DEAE4A2-3006-4C1E-9E8F-065FB5250B8A}"/>
              </a:ext>
            </a:extLst>
          </p:cNvPr>
          <p:cNvPicPr>
            <a:picLocks noChangeAspect="1"/>
          </p:cNvPicPr>
          <p:nvPr/>
        </p:nvPicPr>
        <p:blipFill>
          <a:blip r:embed="rId2"/>
          <a:stretch>
            <a:fillRect/>
          </a:stretch>
        </p:blipFill>
        <p:spPr>
          <a:xfrm>
            <a:off x="1048054" y="2408626"/>
            <a:ext cx="6121423" cy="2257902"/>
          </a:xfrm>
          <a:prstGeom prst="rect">
            <a:avLst/>
          </a:prstGeom>
        </p:spPr>
      </p:pic>
    </p:spTree>
    <p:extLst>
      <p:ext uri="{BB962C8B-B14F-4D97-AF65-F5344CB8AC3E}">
        <p14:creationId xmlns:p14="http://schemas.microsoft.com/office/powerpoint/2010/main" val="315761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DC-EDCC-4E8F-B95A-920145B0BC21}"/>
              </a:ext>
            </a:extLst>
          </p:cNvPr>
          <p:cNvSpPr>
            <a:spLocks noGrp="1"/>
          </p:cNvSpPr>
          <p:nvPr>
            <p:ph type="title"/>
          </p:nvPr>
        </p:nvSpPr>
        <p:spPr/>
        <p:txBody>
          <a:bodyPr/>
          <a:lstStyle/>
          <a:p>
            <a:r>
              <a:rPr lang="en-US" dirty="0"/>
              <a:t>Synthetic CDO (SCDO)</a:t>
            </a:r>
          </a:p>
        </p:txBody>
      </p:sp>
      <p:sp>
        <p:nvSpPr>
          <p:cNvPr id="4" name="Slide Number Placeholder 3">
            <a:extLst>
              <a:ext uri="{FF2B5EF4-FFF2-40B4-BE49-F238E27FC236}">
                <a16:creationId xmlns:a16="http://schemas.microsoft.com/office/drawing/2014/main" id="{BA5DE07D-B371-4B25-B17A-45DD4D78407A}"/>
              </a:ext>
            </a:extLst>
          </p:cNvPr>
          <p:cNvSpPr>
            <a:spLocks noGrp="1"/>
          </p:cNvSpPr>
          <p:nvPr>
            <p:ph type="sldNum" sz="quarter" idx="10"/>
          </p:nvPr>
        </p:nvSpPr>
        <p:spPr/>
        <p:txBody>
          <a:bodyPr/>
          <a:lstStyle/>
          <a:p>
            <a:fld id="{4A4E6941-D49D-42D6-A3A8-0A050484FA74}" type="slidenum">
              <a:rPr lang="en-US" smtClean="0"/>
              <a:pPr/>
              <a:t>9</a:t>
            </a:fld>
            <a:endParaRPr lang="en-US" dirty="0"/>
          </a:p>
        </p:txBody>
      </p:sp>
      <p:sp>
        <p:nvSpPr>
          <p:cNvPr id="5" name="Text Placeholder 4">
            <a:extLst>
              <a:ext uri="{FF2B5EF4-FFF2-40B4-BE49-F238E27FC236}">
                <a16:creationId xmlns:a16="http://schemas.microsoft.com/office/drawing/2014/main" id="{E07273B5-3EEA-4CB3-9F15-FEAF843E05E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D49A45A-8434-4118-A1EB-13C63A3E26FE}"/>
              </a:ext>
            </a:extLst>
          </p:cNvPr>
          <p:cNvSpPr>
            <a:spLocks noGrp="1"/>
          </p:cNvSpPr>
          <p:nvPr>
            <p:ph type="body" sz="quarter" idx="11"/>
          </p:nvPr>
        </p:nvSpPr>
        <p:spPr>
          <a:xfrm>
            <a:off x="609601" y="1163638"/>
            <a:ext cx="8202613" cy="585216"/>
          </a:xfrm>
        </p:spPr>
        <p:txBody>
          <a:bodyPr/>
          <a:lstStyle/>
          <a:p>
            <a:r>
              <a:rPr lang="en-US" dirty="0"/>
              <a:t>We don’t even need any loans / mortgages / bonds, why not just replicate cashflows with credit default swaps (CDS)</a:t>
            </a:r>
          </a:p>
        </p:txBody>
      </p:sp>
      <p:pic>
        <p:nvPicPr>
          <p:cNvPr id="9" name="Picture 8">
            <a:extLst>
              <a:ext uri="{FF2B5EF4-FFF2-40B4-BE49-F238E27FC236}">
                <a16:creationId xmlns:a16="http://schemas.microsoft.com/office/drawing/2014/main" id="{846495EA-E6A6-4CA2-A340-B2E5C6CC8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93" y="2957000"/>
            <a:ext cx="34575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Diagram 14">
            <a:extLst>
              <a:ext uri="{FF2B5EF4-FFF2-40B4-BE49-F238E27FC236}">
                <a16:creationId xmlns:a16="http://schemas.microsoft.com/office/drawing/2014/main" id="{5939FDCB-1A66-40A4-B596-4988BC3B7F9D}"/>
              </a:ext>
            </a:extLst>
          </p:cNvPr>
          <p:cNvGraphicFramePr/>
          <p:nvPr/>
        </p:nvGraphicFramePr>
        <p:xfrm>
          <a:off x="5790680" y="1748854"/>
          <a:ext cx="1828799" cy="176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2">
            <a:extLst>
              <a:ext uri="{FF2B5EF4-FFF2-40B4-BE49-F238E27FC236}">
                <a16:creationId xmlns:a16="http://schemas.microsoft.com/office/drawing/2014/main" id="{DB835FA5-98E1-4E50-ABF4-C839F5D77A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073" y="1866508"/>
            <a:ext cx="4984414" cy="110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reeform: Shape 19">
            <a:extLst>
              <a:ext uri="{FF2B5EF4-FFF2-40B4-BE49-F238E27FC236}">
                <a16:creationId xmlns:a16="http://schemas.microsoft.com/office/drawing/2014/main" id="{599E1B00-608E-4B66-8576-815561A84E41}"/>
              </a:ext>
            </a:extLst>
          </p:cNvPr>
          <p:cNvSpPr/>
          <p:nvPr/>
        </p:nvSpPr>
        <p:spPr>
          <a:xfrm>
            <a:off x="571894" y="1769922"/>
            <a:ext cx="5991601" cy="1302958"/>
          </a:xfrm>
          <a:custGeom>
            <a:avLst/>
            <a:gdLst>
              <a:gd name="connsiteX0" fmla="*/ 5831346 w 5991601"/>
              <a:gd name="connsiteY0" fmla="*/ 311748 h 1302958"/>
              <a:gd name="connsiteX1" fmla="*/ 5510834 w 5991601"/>
              <a:gd name="connsiteY1" fmla="*/ 424870 h 1302958"/>
              <a:gd name="connsiteX2" fmla="*/ 5312872 w 5991601"/>
              <a:gd name="connsiteY2" fmla="*/ 406016 h 1302958"/>
              <a:gd name="connsiteX3" fmla="*/ 4577581 w 5991601"/>
              <a:gd name="connsiteY3" fmla="*/ 57224 h 1302958"/>
              <a:gd name="connsiteX4" fmla="*/ 3022158 w 5991601"/>
              <a:gd name="connsiteY4" fmla="*/ 663 h 1302958"/>
              <a:gd name="connsiteX5" fmla="*/ 1429028 w 5991601"/>
              <a:gd name="connsiteY5" fmla="*/ 19517 h 1302958"/>
              <a:gd name="connsiteX6" fmla="*/ 571189 w 5991601"/>
              <a:gd name="connsiteY6" fmla="*/ 76078 h 1302958"/>
              <a:gd name="connsiteX7" fmla="*/ 184690 w 5991601"/>
              <a:gd name="connsiteY7" fmla="*/ 236333 h 1302958"/>
              <a:gd name="connsiteX8" fmla="*/ 15008 w 5991601"/>
              <a:gd name="connsiteY8" fmla="*/ 594552 h 1302958"/>
              <a:gd name="connsiteX9" fmla="*/ 24434 w 5991601"/>
              <a:gd name="connsiteY9" fmla="*/ 886783 h 1302958"/>
              <a:gd name="connsiteX10" fmla="*/ 156410 w 5991601"/>
              <a:gd name="connsiteY10" fmla="*/ 1075319 h 1302958"/>
              <a:gd name="connsiteX11" fmla="*/ 373226 w 5991601"/>
              <a:gd name="connsiteY11" fmla="*/ 1226148 h 1302958"/>
              <a:gd name="connsiteX12" fmla="*/ 901127 w 5991601"/>
              <a:gd name="connsiteY12" fmla="*/ 1282709 h 1302958"/>
              <a:gd name="connsiteX13" fmla="*/ 2051197 w 5991601"/>
              <a:gd name="connsiteY13" fmla="*/ 1301562 h 1302958"/>
              <a:gd name="connsiteX14" fmla="*/ 2597952 w 5991601"/>
              <a:gd name="connsiteY14" fmla="*/ 1301562 h 1302958"/>
              <a:gd name="connsiteX15" fmla="*/ 3418084 w 5991601"/>
              <a:gd name="connsiteY15" fmla="*/ 1292136 h 1302958"/>
              <a:gd name="connsiteX16" fmla="*/ 4077960 w 5991601"/>
              <a:gd name="connsiteY16" fmla="*/ 1273282 h 1302958"/>
              <a:gd name="connsiteX17" fmla="*/ 4916946 w 5991601"/>
              <a:gd name="connsiteY17" fmla="*/ 1103599 h 1302958"/>
              <a:gd name="connsiteX18" fmla="*/ 5567395 w 5991601"/>
              <a:gd name="connsiteY18" fmla="*/ 877356 h 1302958"/>
              <a:gd name="connsiteX19" fmla="*/ 5991601 w 5991601"/>
              <a:gd name="connsiteY19" fmla="*/ 679393 h 130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601" h="1302958">
                <a:moveTo>
                  <a:pt x="5831346" y="311748"/>
                </a:moveTo>
                <a:cubicBezTo>
                  <a:pt x="5714296" y="360453"/>
                  <a:pt x="5597246" y="409159"/>
                  <a:pt x="5510834" y="424870"/>
                </a:cubicBezTo>
                <a:cubicBezTo>
                  <a:pt x="5424422" y="440581"/>
                  <a:pt x="5468414" y="467290"/>
                  <a:pt x="5312872" y="406016"/>
                </a:cubicBezTo>
                <a:cubicBezTo>
                  <a:pt x="5157330" y="344742"/>
                  <a:pt x="4959367" y="124783"/>
                  <a:pt x="4577581" y="57224"/>
                </a:cubicBezTo>
                <a:cubicBezTo>
                  <a:pt x="4195795" y="-10335"/>
                  <a:pt x="3022158" y="663"/>
                  <a:pt x="3022158" y="663"/>
                </a:cubicBezTo>
                <a:lnTo>
                  <a:pt x="1429028" y="19517"/>
                </a:lnTo>
                <a:cubicBezTo>
                  <a:pt x="1020533" y="32086"/>
                  <a:pt x="778579" y="39942"/>
                  <a:pt x="571189" y="76078"/>
                </a:cubicBezTo>
                <a:cubicBezTo>
                  <a:pt x="363799" y="112214"/>
                  <a:pt x="277387" y="149921"/>
                  <a:pt x="184690" y="236333"/>
                </a:cubicBezTo>
                <a:cubicBezTo>
                  <a:pt x="91993" y="322745"/>
                  <a:pt x="41717" y="486144"/>
                  <a:pt x="15008" y="594552"/>
                </a:cubicBezTo>
                <a:cubicBezTo>
                  <a:pt x="-11701" y="702960"/>
                  <a:pt x="867" y="806655"/>
                  <a:pt x="24434" y="886783"/>
                </a:cubicBezTo>
                <a:cubicBezTo>
                  <a:pt x="48001" y="966911"/>
                  <a:pt x="98278" y="1018758"/>
                  <a:pt x="156410" y="1075319"/>
                </a:cubicBezTo>
                <a:cubicBezTo>
                  <a:pt x="214542" y="1131880"/>
                  <a:pt x="249107" y="1191583"/>
                  <a:pt x="373226" y="1226148"/>
                </a:cubicBezTo>
                <a:cubicBezTo>
                  <a:pt x="497345" y="1260713"/>
                  <a:pt x="621465" y="1270140"/>
                  <a:pt x="901127" y="1282709"/>
                </a:cubicBezTo>
                <a:cubicBezTo>
                  <a:pt x="1180789" y="1295278"/>
                  <a:pt x="1768393" y="1298420"/>
                  <a:pt x="2051197" y="1301562"/>
                </a:cubicBezTo>
                <a:cubicBezTo>
                  <a:pt x="2334001" y="1304704"/>
                  <a:pt x="2597952" y="1301562"/>
                  <a:pt x="2597952" y="1301562"/>
                </a:cubicBezTo>
                <a:lnTo>
                  <a:pt x="3418084" y="1292136"/>
                </a:lnTo>
                <a:lnTo>
                  <a:pt x="4077960" y="1273282"/>
                </a:lnTo>
                <a:cubicBezTo>
                  <a:pt x="4327770" y="1241859"/>
                  <a:pt x="4668707" y="1169587"/>
                  <a:pt x="4916946" y="1103599"/>
                </a:cubicBezTo>
                <a:cubicBezTo>
                  <a:pt x="5165185" y="1037611"/>
                  <a:pt x="5388286" y="948057"/>
                  <a:pt x="5567395" y="877356"/>
                </a:cubicBezTo>
                <a:cubicBezTo>
                  <a:pt x="5746504" y="806655"/>
                  <a:pt x="5869052" y="743024"/>
                  <a:pt x="5991601" y="6793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7FB6C49-30C8-4DBA-B464-A57780130C57}"/>
              </a:ext>
            </a:extLst>
          </p:cNvPr>
          <p:cNvSpPr/>
          <p:nvPr/>
        </p:nvSpPr>
        <p:spPr>
          <a:xfrm>
            <a:off x="2777690" y="2765895"/>
            <a:ext cx="628698" cy="369332"/>
          </a:xfrm>
          <a:prstGeom prst="rect">
            <a:avLst/>
          </a:prstGeom>
        </p:spPr>
        <p:txBody>
          <a:bodyPr wrap="none">
            <a:spAutoFit/>
          </a:bodyPr>
          <a:lstStyle/>
          <a:p>
            <a:r>
              <a:rPr lang="en-US" b="1" dirty="0">
                <a:solidFill>
                  <a:schemeClr val="accent1"/>
                </a:solidFill>
              </a:rPr>
              <a:t>CDS</a:t>
            </a:r>
          </a:p>
        </p:txBody>
      </p:sp>
      <p:sp>
        <p:nvSpPr>
          <p:cNvPr id="24" name="Text Placeholder 5">
            <a:extLst>
              <a:ext uri="{FF2B5EF4-FFF2-40B4-BE49-F238E27FC236}">
                <a16:creationId xmlns:a16="http://schemas.microsoft.com/office/drawing/2014/main" id="{3C6A005B-4B81-4309-B276-4B6A3C434226}"/>
              </a:ext>
            </a:extLst>
          </p:cNvPr>
          <p:cNvSpPr txBox="1">
            <a:spLocks/>
          </p:cNvSpPr>
          <p:nvPr/>
        </p:nvSpPr>
        <p:spPr>
          <a:xfrm>
            <a:off x="609602" y="3254285"/>
            <a:ext cx="4366690" cy="267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SzPct val="125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SzPct val="125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First SCDO by Goldman Sachs, Abacus 2004-1 had underlying CDS referencing</a:t>
            </a:r>
          </a:p>
          <a:p>
            <a:pPr lvl="1"/>
            <a:r>
              <a:rPr lang="en-US" dirty="0"/>
              <a:t>Residential MBS</a:t>
            </a:r>
          </a:p>
          <a:p>
            <a:pPr lvl="1"/>
            <a:r>
              <a:rPr lang="en-US" dirty="0"/>
              <a:t>Existing CDOs</a:t>
            </a:r>
          </a:p>
          <a:p>
            <a:pPr lvl="1"/>
            <a:r>
              <a:rPr lang="en-US" dirty="0"/>
              <a:t>Commercial MBS</a:t>
            </a:r>
          </a:p>
          <a:p>
            <a:pPr lvl="1"/>
            <a:endParaRPr lang="en-US" dirty="0"/>
          </a:p>
          <a:p>
            <a:r>
              <a:rPr lang="en-US" dirty="0"/>
              <a:t>In the present, most of SCDO baskets contain the most liquid corporate CDS contracts, usually based on credit indexes</a:t>
            </a:r>
          </a:p>
        </p:txBody>
      </p:sp>
    </p:spTree>
    <p:extLst>
      <p:ext uri="{BB962C8B-B14F-4D97-AF65-F5344CB8AC3E}">
        <p14:creationId xmlns:p14="http://schemas.microsoft.com/office/powerpoint/2010/main" val="1134423972"/>
      </p:ext>
    </p:extLst>
  </p:cSld>
  <p:clrMapOvr>
    <a:masterClrMapping/>
  </p:clrMapOvr>
</p:sld>
</file>

<file path=ppt/theme/theme1.xml><?xml version="1.0" encoding="utf-8"?>
<a:theme xmlns:a="http://schemas.openxmlformats.org/drawingml/2006/main" name="Office Theme">
  <a:themeElements>
    <a:clrScheme name="MSCI 2019">
      <a:dk1>
        <a:srgbClr val="011B2B"/>
      </a:dk1>
      <a:lt1>
        <a:sysClr val="window" lastClr="FFFFFF"/>
      </a:lt1>
      <a:dk2>
        <a:srgbClr val="73787C"/>
      </a:dk2>
      <a:lt2>
        <a:srgbClr val="DCE3EC"/>
      </a:lt2>
      <a:accent1>
        <a:srgbClr val="0626A9"/>
      </a:accent1>
      <a:accent2>
        <a:srgbClr val="FFC62D"/>
      </a:accent2>
      <a:accent3>
        <a:srgbClr val="00C4B3"/>
      </a:accent3>
      <a:accent4>
        <a:srgbClr val="E44261"/>
      </a:accent4>
      <a:accent5>
        <a:srgbClr val="C6C8C8"/>
      </a:accent5>
      <a:accent6>
        <a:srgbClr val="F08900"/>
      </a:accent6>
      <a:hlink>
        <a:srgbClr val="3751BA"/>
      </a:hlink>
      <a:folHlink>
        <a:srgbClr val="5987DA"/>
      </a:folHlink>
    </a:clrScheme>
    <a:fontScheme name="2019 MSCI Word Template">
      <a:majorFont>
        <a:latin typeface="Roboto Medium"/>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_2019 PPT TEMPLATE" id="{F35A3CA0-BF29-4B6F-8111-04C38E787BDC}" vid="{57FA6E99-9ED2-4267-BD99-AB60A25EC2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2595C57F2904EBFD6690980BE4C5C" ma:contentTypeVersion="13" ma:contentTypeDescription="Create a new document." ma:contentTypeScope="" ma:versionID="4507759c14822934022d3a77c9149dff">
  <xsd:schema xmlns:xsd="http://www.w3.org/2001/XMLSchema" xmlns:xs="http://www.w3.org/2001/XMLSchema" xmlns:p="http://schemas.microsoft.com/office/2006/metadata/properties" xmlns:ns3="82254efe-e53d-4f55-af0f-c61de820e868" xmlns:ns4="51279d60-3e60-496a-93b0-066527a05997" targetNamespace="http://schemas.microsoft.com/office/2006/metadata/properties" ma:root="true" ma:fieldsID="de95f0b8d1f1f2b1b4b744c56f862c8f" ns3:_="" ns4:_="">
    <xsd:import namespace="82254efe-e53d-4f55-af0f-c61de820e868"/>
    <xsd:import namespace="51279d60-3e60-496a-93b0-066527a059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54efe-e53d-4f55-af0f-c61de820e8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279d60-3e60-496a-93b0-066527a059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4C8403-29EE-482C-A6C0-B5952AD1D113}">
  <ds:schemaRefs>
    <ds:schemaRef ds:uri="51279d60-3e60-496a-93b0-066527a05997"/>
    <ds:schemaRef ds:uri="82254efe-e53d-4f55-af0f-c61de820e8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36D533-3834-43CD-81AC-71843B40E58B}">
  <ds:schemaRefs>
    <ds:schemaRef ds:uri="http://schemas.microsoft.com/sharepoint/v3/contenttype/forms"/>
  </ds:schemaRefs>
</ds:datastoreItem>
</file>

<file path=customXml/itemProps3.xml><?xml version="1.0" encoding="utf-8"?>
<ds:datastoreItem xmlns:ds="http://schemas.openxmlformats.org/officeDocument/2006/customXml" ds:itemID="{A66B437B-C553-4F5C-B20F-26BDB248C9CB}">
  <ds:schemaRefs>
    <ds:schemaRef ds:uri="http://schemas.openxmlformats.org/package/2006/metadata/core-properties"/>
    <ds:schemaRef ds:uri="http://schemas.microsoft.com/office/2006/documentManagement/types"/>
    <ds:schemaRef ds:uri="http://schemas.microsoft.com/office/infopath/2007/PartnerControls"/>
    <ds:schemaRef ds:uri="51279d60-3e60-496a-93b0-066527a05997"/>
    <ds:schemaRef ds:uri="http://purl.org/dc/elements/1.1/"/>
    <ds:schemaRef ds:uri="http://schemas.microsoft.com/office/2006/metadata/properties"/>
    <ds:schemaRef ds:uri="http://purl.org/dc/terms/"/>
    <ds:schemaRef ds:uri="82254efe-e53d-4f55-af0f-c61de820e86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8634</TotalTime>
  <Words>3540</Words>
  <Application>Microsoft Office PowerPoint</Application>
  <PresentationFormat>Letter (8.5x11 hüvelyk)</PresentationFormat>
  <Paragraphs>645</Paragraphs>
  <Slides>33</Slides>
  <Notes>9</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33</vt:i4>
      </vt:variant>
    </vt:vector>
  </HeadingPairs>
  <TitlesOfParts>
    <vt:vector size="42" baseType="lpstr">
      <vt:lpstr>Arial</vt:lpstr>
      <vt:lpstr>Calibri</vt:lpstr>
      <vt:lpstr>Cambria Math</vt:lpstr>
      <vt:lpstr>Courier New</vt:lpstr>
      <vt:lpstr>Roboto</vt:lpstr>
      <vt:lpstr>Roboto Medium</vt:lpstr>
      <vt:lpstr>Times New Roman</vt:lpstr>
      <vt:lpstr>Wingdings</vt:lpstr>
      <vt:lpstr>Office Theme</vt:lpstr>
      <vt:lpstr>Synthetic CDOs and the Gaussian Copula</vt:lpstr>
      <vt:lpstr>Agenda</vt:lpstr>
      <vt:lpstr>What are Synthetic CDOs?</vt:lpstr>
      <vt:lpstr>Classification</vt:lpstr>
      <vt:lpstr>Why trade credit derivatives?</vt:lpstr>
      <vt:lpstr>Securitization</vt:lpstr>
      <vt:lpstr>Cash-flow waterfall</vt:lpstr>
      <vt:lpstr>CDO: collateralized debt obligation</vt:lpstr>
      <vt:lpstr>Synthetic CDO (SCDO)</vt:lpstr>
      <vt:lpstr>The Synthetic CDO market</vt:lpstr>
      <vt:lpstr>Hunt for yield: Synthetic CDOs Are Back</vt:lpstr>
      <vt:lpstr>The Past and Present of Synthetic CDOs</vt:lpstr>
      <vt:lpstr>What’s in the basket?</vt:lpstr>
      <vt:lpstr>Modeling Synthetic CDOs I.</vt:lpstr>
      <vt:lpstr>CDS spreads: measure of default risk</vt:lpstr>
      <vt:lpstr>CDS modeling workflow</vt:lpstr>
      <vt:lpstr>Obtaining CDS spreads</vt:lpstr>
      <vt:lpstr>Modeling default probabilities</vt:lpstr>
      <vt:lpstr>Calibrating hazard rates</vt:lpstr>
      <vt:lpstr>Pricing a CDS contract in practice</vt:lpstr>
      <vt:lpstr>Modeling Synthetic CDOs II.</vt:lpstr>
      <vt:lpstr>SCDO mechanics - Understanding the waterfall</vt:lpstr>
      <vt:lpstr>Nonlinear payoff – correlation matters</vt:lpstr>
      <vt:lpstr>Why the loss distribution matters (and not just the expected loss)</vt:lpstr>
      <vt:lpstr>Simulation of losses – no correlation</vt:lpstr>
      <vt:lpstr>One factor Gaussian copula</vt:lpstr>
      <vt:lpstr>CDO Loss Distribution in the Large Pool Approx.</vt:lpstr>
      <vt:lpstr>Appendix</vt:lpstr>
      <vt:lpstr>Limitations of the Gaussian copula</vt:lpstr>
      <vt:lpstr>Stochastic recovery modeling</vt:lpstr>
      <vt:lpstr>About MSCI</vt:lpstr>
      <vt:lpstr>Contact us</vt:lpstr>
      <vt:lpstr>Notice &amp;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Nicole</dc:creator>
  <cp:lastModifiedBy>Gergely Madi-Nagy</cp:lastModifiedBy>
  <cp:revision>221</cp:revision>
  <dcterms:created xsi:type="dcterms:W3CDTF">2019-03-21T19:36:22Z</dcterms:created>
  <dcterms:modified xsi:type="dcterms:W3CDTF">2021-10-24T18:56:41Z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0x0101001932595C57F2904EBFD6690980BE4C5C</vt:lpwstr>
  </property>
  <property fmtid="{D5CDD505-2E9C-101B-9397-08002B2CF9AE}" pid="3" name="MSIP_Label_36e708cf-8998-4ae2-aaa2-4edadd5ee679_Enabled">
    <vt:lpwstr>true</vt:lpwstr>
  </property>
  <property fmtid="{D5CDD505-2E9C-101B-9397-08002B2CF9AE}" pid="4" name="MSIP_Label_36e708cf-8998-4ae2-aaa2-4edadd5ee679_SetDate">
    <vt:lpwstr>2021-03-22T15:32:26Z</vt:lpwstr>
  </property>
  <property fmtid="{D5CDD505-2E9C-101B-9397-08002B2CF9AE}" pid="5" name="MSIP_Label_36e708cf-8998-4ae2-aaa2-4edadd5ee679_Method">
    <vt:lpwstr>Privileged</vt:lpwstr>
  </property>
  <property fmtid="{D5CDD505-2E9C-101B-9397-08002B2CF9AE}" pid="6" name="MSIP_Label_36e708cf-8998-4ae2-aaa2-4edadd5ee679_Name">
    <vt:lpwstr>36e708cf-8998-4ae2-aaa2-4edadd5ee679</vt:lpwstr>
  </property>
  <property fmtid="{D5CDD505-2E9C-101B-9397-08002B2CF9AE}" pid="7" name="MSIP_Label_36e708cf-8998-4ae2-aaa2-4edadd5ee679_SiteId">
    <vt:lpwstr>7a9376d4-7c43-480f-82ba-a090647f651d</vt:lpwstr>
  </property>
  <property fmtid="{D5CDD505-2E9C-101B-9397-08002B2CF9AE}" pid="8" name="MSIP_Label_36e708cf-8998-4ae2-aaa2-4edadd5ee679_ActionId">
    <vt:lpwstr/>
  </property>
  <property fmtid="{D5CDD505-2E9C-101B-9397-08002B2CF9AE}" pid="9" name="MSIP_Label_36e708cf-8998-4ae2-aaa2-4edadd5ee679_ContentBits">
    <vt:lpwstr>0</vt:lpwstr>
  </property>
</Properties>
</file>