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7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7" r:id="rId15"/>
    <p:sldId id="269" r:id="rId16"/>
    <p:sldId id="277" r:id="rId17"/>
    <p:sldId id="278" r:id="rId18"/>
    <p:sldId id="279" r:id="rId19"/>
    <p:sldId id="280" r:id="rId20"/>
    <p:sldId id="281" r:id="rId21"/>
    <p:sldId id="282" r:id="rId22"/>
    <p:sldId id="270" r:id="rId23"/>
    <p:sldId id="271" r:id="rId24"/>
    <p:sldId id="272" r:id="rId25"/>
    <p:sldId id="273" r:id="rId26"/>
    <p:sldId id="274" r:id="rId27"/>
    <p:sldId id="275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3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1057-D513-4FD4-8C80-175F5CB06D3E}" type="datetimeFigureOut">
              <a:rPr lang="hu-HU" smtClean="0"/>
              <a:t>2013.12.06.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CC5A-34C0-47ED-9A21-E213BE04D8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6683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1057-D513-4FD4-8C80-175F5CB06D3E}" type="datetimeFigureOut">
              <a:rPr lang="hu-HU" smtClean="0"/>
              <a:t>2013.12.06.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CC5A-34C0-47ED-9A21-E213BE04D8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8740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1057-D513-4FD4-8C80-175F5CB06D3E}" type="datetimeFigureOut">
              <a:rPr lang="hu-HU" smtClean="0"/>
              <a:t>2013.12.06.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CC5A-34C0-47ED-9A21-E213BE04D8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5420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1057-D513-4FD4-8C80-175F5CB06D3E}" type="datetimeFigureOut">
              <a:rPr lang="hu-HU" smtClean="0"/>
              <a:t>2013.12.06.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CC5A-34C0-47ED-9A21-E213BE04D8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3049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1057-D513-4FD4-8C80-175F5CB06D3E}" type="datetimeFigureOut">
              <a:rPr lang="hu-HU" smtClean="0"/>
              <a:t>2013.12.06.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CC5A-34C0-47ED-9A21-E213BE04D8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354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1057-D513-4FD4-8C80-175F5CB06D3E}" type="datetimeFigureOut">
              <a:rPr lang="hu-HU" smtClean="0"/>
              <a:t>2013.12.06.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CC5A-34C0-47ED-9A21-E213BE04D8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6184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1057-D513-4FD4-8C80-175F5CB06D3E}" type="datetimeFigureOut">
              <a:rPr lang="hu-HU" smtClean="0"/>
              <a:t>2013.12.06.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CC5A-34C0-47ED-9A21-E213BE04D8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103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1057-D513-4FD4-8C80-175F5CB06D3E}" type="datetimeFigureOut">
              <a:rPr lang="hu-HU" smtClean="0"/>
              <a:t>2013.12.06.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CC5A-34C0-47ED-9A21-E213BE04D8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2249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1057-D513-4FD4-8C80-175F5CB06D3E}" type="datetimeFigureOut">
              <a:rPr lang="hu-HU" smtClean="0"/>
              <a:t>2013.12.06.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CC5A-34C0-47ED-9A21-E213BE04D8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5891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1057-D513-4FD4-8C80-175F5CB06D3E}" type="datetimeFigureOut">
              <a:rPr lang="hu-HU" smtClean="0"/>
              <a:t>2013.12.06.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CC5A-34C0-47ED-9A21-E213BE04D8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0647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1057-D513-4FD4-8C80-175F5CB06D3E}" type="datetimeFigureOut">
              <a:rPr lang="hu-HU" smtClean="0"/>
              <a:t>2013.12.06.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6CC5A-34C0-47ED-9A21-E213BE04D8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9272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01057-D513-4FD4-8C80-175F5CB06D3E}" type="datetimeFigureOut">
              <a:rPr lang="hu-HU" smtClean="0"/>
              <a:t>2013.12.06.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6CC5A-34C0-47ED-9A21-E213BE04D8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735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m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18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7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mp"/><Relationship Id="rId5" Type="http://schemas.openxmlformats.org/officeDocument/2006/relationships/image" Target="../media/image25.tmp"/><Relationship Id="rId4" Type="http://schemas.openxmlformats.org/officeDocument/2006/relationships/image" Target="../media/image24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mp"/><Relationship Id="rId3" Type="http://schemas.openxmlformats.org/officeDocument/2006/relationships/image" Target="../media/image30.tmp"/><Relationship Id="rId7" Type="http://schemas.openxmlformats.org/officeDocument/2006/relationships/image" Target="../media/image34.tmp"/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mp"/><Relationship Id="rId5" Type="http://schemas.openxmlformats.org/officeDocument/2006/relationships/image" Target="../media/image32.tmp"/><Relationship Id="rId4" Type="http://schemas.openxmlformats.org/officeDocument/2006/relationships/image" Target="../media/image31.tm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mp"/><Relationship Id="rId3" Type="http://schemas.openxmlformats.org/officeDocument/2006/relationships/image" Target="../media/image37.tmp"/><Relationship Id="rId7" Type="http://schemas.openxmlformats.org/officeDocument/2006/relationships/image" Target="../media/image41.tmp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tmp"/><Relationship Id="rId5" Type="http://schemas.openxmlformats.org/officeDocument/2006/relationships/image" Target="../media/image39.tmp"/><Relationship Id="rId10" Type="http://schemas.openxmlformats.org/officeDocument/2006/relationships/image" Target="../media/image44.tmp"/><Relationship Id="rId4" Type="http://schemas.openxmlformats.org/officeDocument/2006/relationships/image" Target="../media/image38.tmp"/><Relationship Id="rId9" Type="http://schemas.openxmlformats.org/officeDocument/2006/relationships/image" Target="../media/image43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tmp"/><Relationship Id="rId5" Type="http://schemas.openxmlformats.org/officeDocument/2006/relationships/image" Target="../media/image54.tmp"/><Relationship Id="rId4" Type="http://schemas.openxmlformats.org/officeDocument/2006/relationships/image" Target="../media/image53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m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m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m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tmp"/><Relationship Id="rId5" Type="http://schemas.openxmlformats.org/officeDocument/2006/relationships/image" Target="../media/image60.tmp"/><Relationship Id="rId4" Type="http://schemas.openxmlformats.org/officeDocument/2006/relationships/image" Target="../media/image59.tm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tmp"/><Relationship Id="rId3" Type="http://schemas.openxmlformats.org/officeDocument/2006/relationships/image" Target="../media/image63.tmp"/><Relationship Id="rId7" Type="http://schemas.openxmlformats.org/officeDocument/2006/relationships/image" Target="../media/image67.tmp"/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tmp"/><Relationship Id="rId11" Type="http://schemas.openxmlformats.org/officeDocument/2006/relationships/image" Target="../media/image71.tmp"/><Relationship Id="rId5" Type="http://schemas.openxmlformats.org/officeDocument/2006/relationships/image" Target="../media/image65.tmp"/><Relationship Id="rId10" Type="http://schemas.openxmlformats.org/officeDocument/2006/relationships/image" Target="../media/image70.tmp"/><Relationship Id="rId4" Type="http://schemas.openxmlformats.org/officeDocument/2006/relationships/image" Target="../media/image64.tmp"/><Relationship Id="rId9" Type="http://schemas.openxmlformats.org/officeDocument/2006/relationships/image" Target="../media/image69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mp"/><Relationship Id="rId7" Type="http://schemas.openxmlformats.org/officeDocument/2006/relationships/image" Target="../media/image77.tmp"/><Relationship Id="rId2" Type="http://schemas.openxmlformats.org/officeDocument/2006/relationships/image" Target="../media/image72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tmp"/><Relationship Id="rId5" Type="http://schemas.openxmlformats.org/officeDocument/2006/relationships/image" Target="../media/image75.tmp"/><Relationship Id="rId4" Type="http://schemas.openxmlformats.org/officeDocument/2006/relationships/image" Target="../media/image74.tm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tmp"/><Relationship Id="rId3" Type="http://schemas.openxmlformats.org/officeDocument/2006/relationships/image" Target="../media/image79.tmp"/><Relationship Id="rId7" Type="http://schemas.openxmlformats.org/officeDocument/2006/relationships/image" Target="../media/image83.tmp"/><Relationship Id="rId12" Type="http://schemas.openxmlformats.org/officeDocument/2006/relationships/image" Target="../media/image88.tmp"/><Relationship Id="rId2" Type="http://schemas.openxmlformats.org/officeDocument/2006/relationships/image" Target="../media/image78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tmp"/><Relationship Id="rId11" Type="http://schemas.openxmlformats.org/officeDocument/2006/relationships/image" Target="../media/image87.tmp"/><Relationship Id="rId5" Type="http://schemas.openxmlformats.org/officeDocument/2006/relationships/image" Target="../media/image81.tmp"/><Relationship Id="rId10" Type="http://schemas.openxmlformats.org/officeDocument/2006/relationships/image" Target="../media/image86.tmp"/><Relationship Id="rId4" Type="http://schemas.openxmlformats.org/officeDocument/2006/relationships/image" Target="../media/image80.tmp"/><Relationship Id="rId9" Type="http://schemas.openxmlformats.org/officeDocument/2006/relationships/image" Target="../media/image85.tm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614487" y="1289957"/>
            <a:ext cx="9144000" cy="1403577"/>
          </a:xfrm>
        </p:spPr>
        <p:txBody>
          <a:bodyPr/>
          <a:lstStyle/>
          <a:p>
            <a:r>
              <a:rPr lang="hu-HU" sz="4000" dirty="0" err="1" smtClean="0"/>
              <a:t>Space-time</a:t>
            </a:r>
            <a:r>
              <a:rPr lang="hu-HU" sz="4000" dirty="0" smtClean="0"/>
              <a:t> </a:t>
            </a:r>
            <a:r>
              <a:rPr lang="hu-HU" sz="4000" dirty="0" err="1" smtClean="0"/>
              <a:t>or</a:t>
            </a:r>
            <a:r>
              <a:rPr lang="hu-HU" sz="4000" dirty="0" smtClean="0"/>
              <a:t> </a:t>
            </a:r>
            <a:r>
              <a:rPr lang="hu-HU" sz="4000" dirty="0" err="1" smtClean="0"/>
              <a:t>Time-space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2800" dirty="0" smtClean="0"/>
              <a:t>Ákos G.Horváth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3999" y="3085760"/>
            <a:ext cx="9144000" cy="551089"/>
          </a:xfrm>
        </p:spPr>
        <p:txBody>
          <a:bodyPr/>
          <a:lstStyle/>
          <a:p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memory</a:t>
            </a:r>
            <a:r>
              <a:rPr lang="hu-HU" dirty="0" smtClean="0"/>
              <a:t> of Hermann </a:t>
            </a:r>
            <a:r>
              <a:rPr lang="hu-HU" dirty="0" err="1" smtClean="0"/>
              <a:t>Minkowski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87" y="4029075"/>
            <a:ext cx="1495425" cy="177165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505290" y="6008285"/>
            <a:ext cx="5181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hu-HU" dirty="0" smtClean="0"/>
              <a:t>Alfréd Rényi Institute of </a:t>
            </a:r>
            <a:r>
              <a:rPr lang="hu-HU" dirty="0" err="1" smtClean="0"/>
              <a:t>Mathematics</a:t>
            </a:r>
            <a:r>
              <a:rPr lang="hu-HU" dirty="0" smtClean="0"/>
              <a:t>, 06. Dec. 2013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7281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Light</a:t>
            </a:r>
            <a:r>
              <a:rPr lang="hu-HU" dirty="0" smtClean="0"/>
              <a:t> </a:t>
            </a:r>
            <a:r>
              <a:rPr lang="hu-HU" dirty="0" err="1" smtClean="0"/>
              <a:t>cone</a:t>
            </a:r>
            <a:endParaRPr lang="hu-HU" dirty="0"/>
          </a:p>
        </p:txBody>
      </p:sp>
      <p:pic>
        <p:nvPicPr>
          <p:cNvPr id="6" name="Tartalom helye 5" descr="Képernyőrész kivágás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50" y="2715239"/>
            <a:ext cx="10202699" cy="2572109"/>
          </a:xfrm>
        </p:spPr>
      </p:pic>
    </p:spTree>
    <p:extLst>
      <p:ext uri="{BB962C8B-B14F-4D97-AF65-F5344CB8AC3E}">
        <p14:creationId xmlns:p14="http://schemas.microsoft.com/office/powerpoint/2010/main" val="364201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The unit </a:t>
            </a:r>
            <a:r>
              <a:rPr lang="hu-HU" dirty="0" err="1" smtClean="0"/>
              <a:t>sphere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embedding</a:t>
            </a:r>
            <a:r>
              <a:rPr lang="hu-HU" dirty="0" smtClean="0"/>
              <a:t> </a:t>
            </a:r>
            <a:r>
              <a:rPr lang="hu-HU" dirty="0" err="1" smtClean="0"/>
              <a:t>s.i.p</a:t>
            </a:r>
            <a:r>
              <a:rPr lang="hu-HU" dirty="0" smtClean="0"/>
              <a:t>. </a:t>
            </a:r>
            <a:r>
              <a:rPr lang="hu-HU" dirty="0" err="1" smtClean="0"/>
              <a:t>space</a:t>
            </a:r>
            <a:endParaRPr lang="hu-HU" dirty="0"/>
          </a:p>
        </p:txBody>
      </p:sp>
      <p:pic>
        <p:nvPicPr>
          <p:cNvPr id="5" name="Tartalom helye 4" descr="Képernyőrész kivágás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425" y="1825625"/>
            <a:ext cx="6605150" cy="4351338"/>
          </a:xfrm>
        </p:spPr>
      </p:pic>
    </p:spTree>
    <p:extLst>
      <p:ext uri="{BB962C8B-B14F-4D97-AF65-F5344CB8AC3E}">
        <p14:creationId xmlns:p14="http://schemas.microsoft.com/office/powerpoint/2010/main" val="111493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Képernyőrész kivágása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581" y="397102"/>
            <a:ext cx="6697662" cy="2489200"/>
          </a:xfrm>
        </p:spPr>
      </p:pic>
      <p:pic>
        <p:nvPicPr>
          <p:cNvPr id="5" name="Kép 4" descr="Képernyőrész kivágás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619" y="3016250"/>
            <a:ext cx="6698624" cy="301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8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4204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pPr algn="just"/>
            <a:r>
              <a:rPr lang="hu-HU" dirty="0" err="1" smtClean="0"/>
              <a:t>Changing</a:t>
            </a:r>
            <a:r>
              <a:rPr lang="hu-HU" dirty="0" smtClean="0"/>
              <a:t> </a:t>
            </a:r>
            <a:r>
              <a:rPr lang="hu-HU" dirty="0" err="1" smtClean="0"/>
              <a:t>shape</a:t>
            </a:r>
            <a:endParaRPr lang="hu-HU" dirty="0"/>
          </a:p>
        </p:txBody>
      </p:sp>
      <p:pic>
        <p:nvPicPr>
          <p:cNvPr id="9" name="changingshape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0666" y="1959428"/>
            <a:ext cx="2840539" cy="3771900"/>
          </a:xfrm>
        </p:spPr>
      </p:pic>
      <p:pic>
        <p:nvPicPr>
          <p:cNvPr id="10" name="changingshape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36972" y="1959428"/>
            <a:ext cx="2694214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8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Deterministic</a:t>
            </a:r>
            <a:r>
              <a:rPr lang="hu-HU" dirty="0" smtClean="0"/>
              <a:t> </a:t>
            </a:r>
            <a:r>
              <a:rPr lang="hu-HU" dirty="0" err="1" smtClean="0"/>
              <a:t>time-space</a:t>
            </a:r>
            <a:r>
              <a:rPr lang="hu-HU" dirty="0" smtClean="0"/>
              <a:t> </a:t>
            </a:r>
            <a:r>
              <a:rPr lang="hu-HU" dirty="0" err="1" smtClean="0"/>
              <a:t>model</a:t>
            </a:r>
            <a:endParaRPr lang="hu-HU" dirty="0"/>
          </a:p>
        </p:txBody>
      </p:sp>
      <p:pic>
        <p:nvPicPr>
          <p:cNvPr id="4" name="Tartalom helye 3" descr="Képernyőrész kivágás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415" y="3334891"/>
            <a:ext cx="7659169" cy="3210373"/>
          </a:xfrm>
        </p:spPr>
      </p:pic>
      <p:pic>
        <p:nvPicPr>
          <p:cNvPr id="5" name="Kép 4" descr="Képernyőrész kivágás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550" y="2099344"/>
            <a:ext cx="1952898" cy="28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Random </a:t>
            </a:r>
            <a:r>
              <a:rPr lang="hu-HU" dirty="0" err="1" smtClean="0"/>
              <a:t>time-space</a:t>
            </a:r>
            <a:r>
              <a:rPr lang="hu-HU" dirty="0" smtClean="0"/>
              <a:t> </a:t>
            </a:r>
            <a:r>
              <a:rPr lang="hu-HU" dirty="0" err="1" smtClean="0"/>
              <a:t>model</a:t>
            </a:r>
            <a:endParaRPr lang="hu-HU" dirty="0"/>
          </a:p>
        </p:txBody>
      </p:sp>
      <p:pic>
        <p:nvPicPr>
          <p:cNvPr id="4" name="Tartalom helye 3" descr="Képernyőrész kivágás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889" y="2524713"/>
            <a:ext cx="7678222" cy="2953162"/>
          </a:xfrm>
        </p:spPr>
      </p:pic>
    </p:spTree>
    <p:extLst>
      <p:ext uri="{BB962C8B-B14F-4D97-AF65-F5344CB8AC3E}">
        <p14:creationId xmlns:p14="http://schemas.microsoft.com/office/powerpoint/2010/main" val="89024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The </a:t>
            </a:r>
            <a:r>
              <a:rPr lang="hu-HU" dirty="0" err="1" smtClean="0"/>
              <a:t>probability</a:t>
            </a:r>
            <a:r>
              <a:rPr lang="hu-HU" dirty="0" smtClean="0"/>
              <a:t> </a:t>
            </a:r>
            <a:r>
              <a:rPr lang="hu-HU" dirty="0" err="1" smtClean="0"/>
              <a:t>measure</a:t>
            </a:r>
            <a:r>
              <a:rPr lang="hu-HU" dirty="0" smtClean="0"/>
              <a:t> P (I)</a:t>
            </a:r>
            <a:endParaRPr lang="hu-HU" dirty="0"/>
          </a:p>
        </p:txBody>
      </p:sp>
      <p:pic>
        <p:nvPicPr>
          <p:cNvPr id="4" name="Tartalom helye 3" descr="Képernyőrész kivágás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063" y="1839856"/>
            <a:ext cx="5896798" cy="543001"/>
          </a:xfrm>
        </p:spPr>
      </p:pic>
      <p:pic>
        <p:nvPicPr>
          <p:cNvPr id="5" name="Kép 4" descr="Képernyőrész kivágás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919" y="2372804"/>
            <a:ext cx="2772162" cy="314369"/>
          </a:xfrm>
          <a:prstGeom prst="rect">
            <a:avLst/>
          </a:prstGeom>
        </p:spPr>
      </p:pic>
      <p:pic>
        <p:nvPicPr>
          <p:cNvPr id="6" name="Kép 5" descr="Képernyőrész kivágás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982" y="2689246"/>
            <a:ext cx="8602275" cy="1876687"/>
          </a:xfrm>
          <a:prstGeom prst="rect">
            <a:avLst/>
          </a:prstGeom>
        </p:spPr>
      </p:pic>
      <p:pic>
        <p:nvPicPr>
          <p:cNvPr id="7" name="Kép 6" descr="Képernyőrész kivágás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143" y="4619971"/>
            <a:ext cx="8145012" cy="362001"/>
          </a:xfrm>
          <a:prstGeom prst="rect">
            <a:avLst/>
          </a:prstGeom>
        </p:spPr>
      </p:pic>
      <p:pic>
        <p:nvPicPr>
          <p:cNvPr id="8" name="Kép 7" descr="Képernyőrész kivágás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982" y="5036010"/>
            <a:ext cx="8668960" cy="14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The </a:t>
            </a:r>
            <a:r>
              <a:rPr lang="hu-HU" dirty="0" err="1" smtClean="0"/>
              <a:t>probability</a:t>
            </a:r>
            <a:r>
              <a:rPr lang="hu-HU" dirty="0" smtClean="0"/>
              <a:t> </a:t>
            </a:r>
            <a:r>
              <a:rPr lang="hu-HU" dirty="0" err="1" smtClean="0"/>
              <a:t>measure</a:t>
            </a:r>
            <a:r>
              <a:rPr lang="hu-HU" dirty="0" smtClean="0"/>
              <a:t> P (II)</a:t>
            </a:r>
            <a:endParaRPr lang="hu-HU" dirty="0"/>
          </a:p>
        </p:txBody>
      </p:sp>
      <p:pic>
        <p:nvPicPr>
          <p:cNvPr id="4" name="Tartalom helye 3" descr="Képernyőrész kivágás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730" y="1690688"/>
            <a:ext cx="8878539" cy="3391373"/>
          </a:xfrm>
        </p:spPr>
      </p:pic>
      <p:pic>
        <p:nvPicPr>
          <p:cNvPr id="5" name="Kép 4" descr="Képernyőrész kivágás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730" y="5316264"/>
            <a:ext cx="8726118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8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The </a:t>
            </a:r>
            <a:r>
              <a:rPr lang="hu-HU" dirty="0" err="1" smtClean="0"/>
              <a:t>probability</a:t>
            </a:r>
            <a:r>
              <a:rPr lang="hu-HU" dirty="0" smtClean="0"/>
              <a:t> </a:t>
            </a:r>
            <a:r>
              <a:rPr lang="hu-HU" dirty="0" err="1" smtClean="0"/>
              <a:t>measure</a:t>
            </a:r>
            <a:r>
              <a:rPr lang="hu-HU" dirty="0" smtClean="0"/>
              <a:t> P (III)</a:t>
            </a:r>
            <a:endParaRPr lang="hu-HU" dirty="0"/>
          </a:p>
        </p:txBody>
      </p:sp>
      <p:pic>
        <p:nvPicPr>
          <p:cNvPr id="5" name="Tartalom helye 4" descr="Képernyőrész kivágása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1237" y="3996531"/>
            <a:ext cx="9526" cy="9526"/>
          </a:xfrm>
        </p:spPr>
      </p:pic>
      <p:pic>
        <p:nvPicPr>
          <p:cNvPr id="6" name="Kép 5" descr="Képernyőrész kivágás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208" y="1690688"/>
            <a:ext cx="2391109" cy="704948"/>
          </a:xfrm>
          <a:prstGeom prst="rect">
            <a:avLst/>
          </a:prstGeom>
        </p:spPr>
      </p:pic>
      <p:pic>
        <p:nvPicPr>
          <p:cNvPr id="7" name="Kép 6" descr="Képernyőrész kivágás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074" y="2519344"/>
            <a:ext cx="6992326" cy="10574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rgbClr val="002060"/>
            </a:solidFill>
          </a:ln>
        </p:spPr>
      </p:pic>
      <p:pic>
        <p:nvPicPr>
          <p:cNvPr id="9" name="Kép 8" descr="Képernyőrész kivágás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526" y="5217230"/>
            <a:ext cx="7773485" cy="137179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Kép 9" descr="Képernyőrész kivágás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72" y="3652037"/>
            <a:ext cx="3362794" cy="704948"/>
          </a:xfrm>
          <a:prstGeom prst="rect">
            <a:avLst/>
          </a:prstGeom>
        </p:spPr>
      </p:pic>
      <p:pic>
        <p:nvPicPr>
          <p:cNvPr id="11" name="Kép 10" descr="Képernyőrész kivágás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898" y="4432255"/>
            <a:ext cx="4248743" cy="247685"/>
          </a:xfrm>
          <a:prstGeom prst="rect">
            <a:avLst/>
          </a:prstGeom>
        </p:spPr>
      </p:pic>
      <p:pic>
        <p:nvPicPr>
          <p:cNvPr id="12" name="Kép 11" descr="Képernyőrész kivágás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896" y="4846697"/>
            <a:ext cx="8592749" cy="26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30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The </a:t>
            </a:r>
            <a:r>
              <a:rPr lang="hu-HU" dirty="0" err="1" smtClean="0"/>
              <a:t>probability</a:t>
            </a:r>
            <a:r>
              <a:rPr lang="hu-HU" dirty="0" smtClean="0"/>
              <a:t> </a:t>
            </a:r>
            <a:r>
              <a:rPr lang="hu-HU" dirty="0" err="1" smtClean="0"/>
              <a:t>measure</a:t>
            </a:r>
            <a:r>
              <a:rPr lang="hu-HU" dirty="0" smtClean="0"/>
              <a:t> P (IV)</a:t>
            </a:r>
            <a:endParaRPr lang="hu-HU" dirty="0"/>
          </a:p>
        </p:txBody>
      </p:sp>
      <p:pic>
        <p:nvPicPr>
          <p:cNvPr id="4" name="Tartalom helye 3" descr="Képernyőrész kivágás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836" y="2027687"/>
            <a:ext cx="2505425" cy="342948"/>
          </a:xfrm>
        </p:spPr>
      </p:pic>
      <p:pic>
        <p:nvPicPr>
          <p:cNvPr id="5" name="Kép 4" descr="Képernyőrész kivágás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261" y="1936796"/>
            <a:ext cx="1352739" cy="495369"/>
          </a:xfrm>
          <a:prstGeom prst="rect">
            <a:avLst/>
          </a:prstGeom>
        </p:spPr>
      </p:pic>
      <p:pic>
        <p:nvPicPr>
          <p:cNvPr id="6" name="Kép 5" descr="Képernyőrész kivágás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44" y="2516559"/>
            <a:ext cx="5887272" cy="304843"/>
          </a:xfrm>
          <a:prstGeom prst="rect">
            <a:avLst/>
          </a:prstGeom>
        </p:spPr>
      </p:pic>
      <p:pic>
        <p:nvPicPr>
          <p:cNvPr id="7" name="Kép 6" descr="Képernyőrész kivágás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737" y="2516559"/>
            <a:ext cx="1648055" cy="400106"/>
          </a:xfrm>
          <a:prstGeom prst="rect">
            <a:avLst/>
          </a:prstGeom>
        </p:spPr>
      </p:pic>
      <p:pic>
        <p:nvPicPr>
          <p:cNvPr id="8" name="Kép 7" descr="Képernyőrész kivágás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152" y="3005510"/>
            <a:ext cx="8573696" cy="40963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Kép 8" descr="Képernyőrész kivágás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197" y="3770803"/>
            <a:ext cx="3277057" cy="276264"/>
          </a:xfrm>
          <a:prstGeom prst="rect">
            <a:avLst/>
          </a:prstGeom>
        </p:spPr>
      </p:pic>
      <p:pic>
        <p:nvPicPr>
          <p:cNvPr id="10" name="Kép 9" descr="Képernyőrész kivágás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486" y="4369386"/>
            <a:ext cx="1419423" cy="342948"/>
          </a:xfrm>
          <a:prstGeom prst="rect">
            <a:avLst/>
          </a:prstGeom>
        </p:spPr>
      </p:pic>
      <p:pic>
        <p:nvPicPr>
          <p:cNvPr id="11" name="Kép 10" descr="Képernyőrész kivágás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091" y="4402728"/>
            <a:ext cx="3305636" cy="276264"/>
          </a:xfrm>
          <a:prstGeom prst="rect">
            <a:avLst/>
          </a:prstGeom>
        </p:spPr>
      </p:pic>
      <p:pic>
        <p:nvPicPr>
          <p:cNvPr id="12" name="Kép 11" descr="Képernyőrész kivágás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836" y="5043864"/>
            <a:ext cx="4124901" cy="91452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8529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References</a:t>
            </a:r>
            <a:endParaRPr lang="hu-HU" dirty="0"/>
          </a:p>
        </p:txBody>
      </p:sp>
      <p:pic>
        <p:nvPicPr>
          <p:cNvPr id="5" name="Tartalom helye 4" descr="Képernyőrész kivágás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92" y="2591397"/>
            <a:ext cx="10317015" cy="2819794"/>
          </a:xfrm>
        </p:spPr>
      </p:pic>
    </p:spTree>
    <p:extLst>
      <p:ext uri="{BB962C8B-B14F-4D97-AF65-F5344CB8AC3E}">
        <p14:creationId xmlns:p14="http://schemas.microsoft.com/office/powerpoint/2010/main" val="15515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The </a:t>
            </a:r>
            <a:r>
              <a:rPr lang="hu-HU" dirty="0" err="1" smtClean="0"/>
              <a:t>probability</a:t>
            </a:r>
            <a:r>
              <a:rPr lang="hu-HU" dirty="0" smtClean="0"/>
              <a:t> </a:t>
            </a:r>
            <a:r>
              <a:rPr lang="hu-HU" dirty="0" err="1" smtClean="0"/>
              <a:t>measure</a:t>
            </a:r>
            <a:r>
              <a:rPr lang="hu-HU" dirty="0" smtClean="0"/>
              <a:t> P (V)</a:t>
            </a:r>
            <a:endParaRPr lang="hu-HU" dirty="0"/>
          </a:p>
        </p:txBody>
      </p:sp>
      <p:pic>
        <p:nvPicPr>
          <p:cNvPr id="4" name="Tartalom helye 3" descr="Képernyőrész kivágás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204" y="1825625"/>
            <a:ext cx="9621592" cy="4351338"/>
          </a:xfrm>
          <a:noFill/>
        </p:spPr>
      </p:pic>
    </p:spTree>
    <p:extLst>
      <p:ext uri="{BB962C8B-B14F-4D97-AF65-F5344CB8AC3E}">
        <p14:creationId xmlns:p14="http://schemas.microsoft.com/office/powerpoint/2010/main" val="2471440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The </a:t>
            </a:r>
            <a:r>
              <a:rPr lang="hu-HU" dirty="0" err="1" smtClean="0"/>
              <a:t>probability</a:t>
            </a:r>
            <a:r>
              <a:rPr lang="hu-HU" dirty="0" smtClean="0"/>
              <a:t> </a:t>
            </a:r>
            <a:r>
              <a:rPr lang="hu-HU" dirty="0" err="1" smtClean="0"/>
              <a:t>measure</a:t>
            </a:r>
            <a:r>
              <a:rPr lang="hu-HU" dirty="0" smtClean="0"/>
              <a:t> P (VI)</a:t>
            </a:r>
            <a:endParaRPr lang="hu-HU" dirty="0"/>
          </a:p>
        </p:txBody>
      </p:sp>
      <p:pic>
        <p:nvPicPr>
          <p:cNvPr id="4" name="Tartalom helye 3" descr="Képernyőrész kivágás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774" y="1825625"/>
            <a:ext cx="7442451" cy="4351338"/>
          </a:xfrm>
        </p:spPr>
      </p:pic>
    </p:spTree>
    <p:extLst>
      <p:ext uri="{BB962C8B-B14F-4D97-AF65-F5344CB8AC3E}">
        <p14:creationId xmlns:p14="http://schemas.microsoft.com/office/powerpoint/2010/main" val="833414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Fundamental</a:t>
            </a:r>
            <a:r>
              <a:rPr lang="hu-HU" dirty="0" smtClean="0"/>
              <a:t> </a:t>
            </a:r>
            <a:r>
              <a:rPr lang="hu-HU" dirty="0" err="1" smtClean="0"/>
              <a:t>theorem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approximation</a:t>
            </a:r>
            <a:endParaRPr lang="hu-HU" dirty="0"/>
          </a:p>
        </p:txBody>
      </p:sp>
      <p:pic>
        <p:nvPicPr>
          <p:cNvPr id="6" name="Tartalom helye 5" descr="Képernyőrész kivágás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63" y="2896240"/>
            <a:ext cx="7697274" cy="2210108"/>
          </a:xfrm>
        </p:spPr>
      </p:pic>
    </p:spTree>
    <p:extLst>
      <p:ext uri="{BB962C8B-B14F-4D97-AF65-F5344CB8AC3E}">
        <p14:creationId xmlns:p14="http://schemas.microsoft.com/office/powerpoint/2010/main" val="1014486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The </a:t>
            </a:r>
            <a:r>
              <a:rPr lang="hu-HU" dirty="0" err="1" smtClean="0"/>
              <a:t>product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a </a:t>
            </a:r>
            <a:r>
              <a:rPr lang="hu-HU" dirty="0" err="1" smtClean="0"/>
              <a:t>deterministic</a:t>
            </a:r>
            <a:r>
              <a:rPr lang="hu-HU" dirty="0" smtClean="0"/>
              <a:t> </a:t>
            </a:r>
            <a:r>
              <a:rPr lang="hu-HU" dirty="0" err="1" smtClean="0"/>
              <a:t>time-space</a:t>
            </a:r>
            <a:endParaRPr lang="hu-HU" dirty="0"/>
          </a:p>
        </p:txBody>
      </p:sp>
      <p:pic>
        <p:nvPicPr>
          <p:cNvPr id="4" name="Tartalom helye 3" descr="Képernyőrész kivágás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35" y="2181765"/>
            <a:ext cx="10250330" cy="3639058"/>
          </a:xfrm>
        </p:spPr>
      </p:pic>
    </p:spTree>
    <p:extLst>
      <p:ext uri="{BB962C8B-B14F-4D97-AF65-F5344CB8AC3E}">
        <p14:creationId xmlns:p14="http://schemas.microsoft.com/office/powerpoint/2010/main" val="4053718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Differentiability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second</a:t>
            </a:r>
            <a:r>
              <a:rPr lang="hu-HU" dirty="0" smtClean="0"/>
              <a:t> </a:t>
            </a:r>
            <a:r>
              <a:rPr lang="hu-HU" dirty="0" err="1" smtClean="0"/>
              <a:t>argument</a:t>
            </a:r>
            <a:r>
              <a:rPr lang="hu-HU" dirty="0" smtClean="0"/>
              <a:t> (I)</a:t>
            </a:r>
            <a:endParaRPr lang="hu-HU" dirty="0"/>
          </a:p>
        </p:txBody>
      </p:sp>
      <p:pic>
        <p:nvPicPr>
          <p:cNvPr id="4" name="Tartalom helye 3" descr="Képernyőrész kivágás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230" y="1690688"/>
            <a:ext cx="9421540" cy="1514686"/>
          </a:xfrm>
        </p:spPr>
      </p:pic>
      <p:pic>
        <p:nvPicPr>
          <p:cNvPr id="6" name="Kép 5" descr="Képernyőrész kivágás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794" y="3823466"/>
            <a:ext cx="10174120" cy="201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52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Differentiability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second</a:t>
            </a:r>
            <a:r>
              <a:rPr lang="hu-HU" dirty="0" smtClean="0"/>
              <a:t> </a:t>
            </a:r>
            <a:r>
              <a:rPr lang="hu-HU" dirty="0" err="1" smtClean="0"/>
              <a:t>argument</a:t>
            </a:r>
            <a:r>
              <a:rPr lang="hu-HU" dirty="0" smtClean="0"/>
              <a:t> (II)</a:t>
            </a:r>
            <a:endParaRPr lang="hu-HU" dirty="0"/>
          </a:p>
        </p:txBody>
      </p:sp>
      <p:pic>
        <p:nvPicPr>
          <p:cNvPr id="4" name="Tartalom helye 3" descr="Képernyőrész kivágás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05" y="2134171"/>
            <a:ext cx="3248478" cy="466790"/>
          </a:xfrm>
        </p:spPr>
      </p:pic>
      <p:pic>
        <p:nvPicPr>
          <p:cNvPr id="5" name="Kép 4" descr="Képernyőrész kivágás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183" y="2048434"/>
            <a:ext cx="6516009" cy="552527"/>
          </a:xfrm>
          <a:prstGeom prst="rect">
            <a:avLst/>
          </a:prstGeom>
        </p:spPr>
      </p:pic>
      <p:pic>
        <p:nvPicPr>
          <p:cNvPr id="6" name="Kép 5" descr="Képernyőrész kivágás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35" y="2958707"/>
            <a:ext cx="4477375" cy="666843"/>
          </a:xfrm>
          <a:prstGeom prst="rect">
            <a:avLst/>
          </a:prstGeom>
        </p:spPr>
      </p:pic>
      <p:pic>
        <p:nvPicPr>
          <p:cNvPr id="7" name="Kép 6" descr="Képernyőrész kivágás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110" y="3063496"/>
            <a:ext cx="3124636" cy="457264"/>
          </a:xfrm>
          <a:prstGeom prst="rect">
            <a:avLst/>
          </a:prstGeom>
        </p:spPr>
      </p:pic>
      <p:pic>
        <p:nvPicPr>
          <p:cNvPr id="8" name="Kép 7" descr="Képernyőrész kivágás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297" y="4006045"/>
            <a:ext cx="6906589" cy="21529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64848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Imaginary</a:t>
            </a:r>
            <a:r>
              <a:rPr lang="hu-HU" dirty="0" smtClean="0"/>
              <a:t> unit </a:t>
            </a:r>
            <a:r>
              <a:rPr lang="hu-HU" dirty="0" err="1" smtClean="0"/>
              <a:t>sphere</a:t>
            </a:r>
            <a:endParaRPr lang="hu-HU" dirty="0"/>
          </a:p>
        </p:txBody>
      </p:sp>
      <p:pic>
        <p:nvPicPr>
          <p:cNvPr id="4" name="Tartalom helye 3" descr="Képernyőrész kivágás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761" y="2286001"/>
            <a:ext cx="8605749" cy="2747546"/>
          </a:xfrm>
        </p:spPr>
      </p:pic>
    </p:spTree>
    <p:extLst>
      <p:ext uri="{BB962C8B-B14F-4D97-AF65-F5344CB8AC3E}">
        <p14:creationId xmlns:p14="http://schemas.microsoft.com/office/powerpoint/2010/main" val="1556754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The de </a:t>
            </a:r>
            <a:r>
              <a:rPr lang="hu-HU" dirty="0" err="1" smtClean="0"/>
              <a:t>Sitter</a:t>
            </a:r>
            <a:r>
              <a:rPr lang="hu-HU" dirty="0" smtClean="0"/>
              <a:t> </a:t>
            </a:r>
            <a:r>
              <a:rPr lang="hu-HU" dirty="0" err="1" smtClean="0"/>
              <a:t>sphere</a:t>
            </a:r>
            <a:endParaRPr lang="hu-HU" dirty="0"/>
          </a:p>
        </p:txBody>
      </p:sp>
      <p:pic>
        <p:nvPicPr>
          <p:cNvPr id="4" name="Tartalom helye 3" descr="Képernyőrész kivágás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455" y="2955472"/>
            <a:ext cx="9079688" cy="1414641"/>
          </a:xfrm>
        </p:spPr>
      </p:pic>
    </p:spTree>
    <p:extLst>
      <p:ext uri="{BB962C8B-B14F-4D97-AF65-F5344CB8AC3E}">
        <p14:creationId xmlns:p14="http://schemas.microsoft.com/office/powerpoint/2010/main" val="3133958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The </a:t>
            </a:r>
            <a:r>
              <a:rPr lang="hu-HU" dirty="0" err="1" smtClean="0"/>
              <a:t>shape</a:t>
            </a:r>
            <a:r>
              <a:rPr lang="hu-HU" dirty="0" smtClean="0"/>
              <a:t> </a:t>
            </a:r>
            <a:r>
              <a:rPr lang="hu-HU" dirty="0" err="1" smtClean="0"/>
              <a:t>function</a:t>
            </a:r>
            <a:r>
              <a:rPr lang="hu-HU" dirty="0" smtClean="0"/>
              <a:t> and </a:t>
            </a:r>
            <a:r>
              <a:rPr lang="hu-HU" dirty="0" err="1" smtClean="0"/>
              <a:t>frames</a:t>
            </a:r>
            <a:endParaRPr lang="hu-HU" dirty="0"/>
          </a:p>
        </p:txBody>
      </p:sp>
      <p:pic>
        <p:nvPicPr>
          <p:cNvPr id="4" name="Tartalom helye 3" descr="Képernyőrész kivágás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73" y="1449334"/>
            <a:ext cx="3229426" cy="390580"/>
          </a:xfrm>
        </p:spPr>
      </p:pic>
      <p:pic>
        <p:nvPicPr>
          <p:cNvPr id="5" name="Kép 4" descr="Képernyőrész kivágás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29" y="1920153"/>
            <a:ext cx="8154538" cy="1219370"/>
          </a:xfrm>
          <a:prstGeom prst="rect">
            <a:avLst/>
          </a:prstGeom>
        </p:spPr>
      </p:pic>
      <p:pic>
        <p:nvPicPr>
          <p:cNvPr id="6" name="Kép 5" descr="Képernyőrész kivágás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649" y="3219762"/>
            <a:ext cx="8754697" cy="2133898"/>
          </a:xfrm>
          <a:prstGeom prst="rect">
            <a:avLst/>
          </a:prstGeom>
        </p:spPr>
      </p:pic>
      <p:pic>
        <p:nvPicPr>
          <p:cNvPr id="7" name="Kép 6" descr="Képernyőrész kivágás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806" y="5455530"/>
            <a:ext cx="8640381" cy="1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60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formulas</a:t>
            </a:r>
            <a:r>
              <a:rPr lang="hu-HU" dirty="0" smtClean="0"/>
              <a:t> of </a:t>
            </a:r>
            <a:r>
              <a:rPr lang="hu-HU" dirty="0" err="1" smtClean="0"/>
              <a:t>special</a:t>
            </a:r>
            <a:r>
              <a:rPr lang="hu-HU" dirty="0" smtClean="0"/>
              <a:t> </a:t>
            </a:r>
            <a:r>
              <a:rPr lang="hu-HU" dirty="0" err="1" smtClean="0"/>
              <a:t>relativity</a:t>
            </a:r>
            <a:endParaRPr lang="hu-HU" dirty="0"/>
          </a:p>
        </p:txBody>
      </p:sp>
      <p:pic>
        <p:nvPicPr>
          <p:cNvPr id="4" name="Tartalom helye 3" descr="Képernyőrész kivágás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283" y="1690688"/>
            <a:ext cx="8659433" cy="1114581"/>
          </a:xfrm>
        </p:spPr>
      </p:pic>
      <p:pic>
        <p:nvPicPr>
          <p:cNvPr id="6" name="Kép 5" descr="Képernyőrész kivágás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029" y="3144580"/>
            <a:ext cx="2333951" cy="438211"/>
          </a:xfrm>
          <a:prstGeom prst="rect">
            <a:avLst/>
          </a:prstGeom>
        </p:spPr>
      </p:pic>
      <p:pic>
        <p:nvPicPr>
          <p:cNvPr id="7" name="Kép 6" descr="Képernyőrész kivágás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384" y="3144580"/>
            <a:ext cx="1019317" cy="514422"/>
          </a:xfrm>
          <a:prstGeom prst="rect">
            <a:avLst/>
          </a:prstGeom>
        </p:spPr>
      </p:pic>
      <p:pic>
        <p:nvPicPr>
          <p:cNvPr id="8" name="Kép 7" descr="Képernyőrész kivágás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78" y="3157499"/>
            <a:ext cx="1209844" cy="543001"/>
          </a:xfrm>
          <a:prstGeom prst="rect">
            <a:avLst/>
          </a:prstGeom>
        </p:spPr>
      </p:pic>
      <p:pic>
        <p:nvPicPr>
          <p:cNvPr id="9" name="Kép 8" descr="Képernyőrész kivágás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436" y="3225553"/>
            <a:ext cx="733527" cy="27626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Kép 9" descr="Képernyőrész kivágás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366" y="3011212"/>
            <a:ext cx="1981477" cy="64779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Kép 10" descr="Képernyőrész kivágás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03" y="3763531"/>
            <a:ext cx="3648584" cy="97168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Kép 11" descr="Képernyőrész kivágás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995" y="3756376"/>
            <a:ext cx="4248743" cy="1038370"/>
          </a:xfrm>
          <a:prstGeom prst="rect">
            <a:avLst/>
          </a:prstGeom>
          <a:ln>
            <a:solidFill>
              <a:srgbClr val="002060"/>
            </a:solidFill>
            <a:prstDash val="dash"/>
          </a:ln>
        </p:spPr>
      </p:pic>
      <p:pic>
        <p:nvPicPr>
          <p:cNvPr id="16" name="Kép 15" descr="Képernyőrész kivágás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03" y="5036683"/>
            <a:ext cx="4277322" cy="76210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7" name="Kép 16" descr="Képernyőrész kivágás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03" y="5945223"/>
            <a:ext cx="8516539" cy="685896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108677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The </a:t>
            </a:r>
            <a:r>
              <a:rPr lang="hu-HU" dirty="0" err="1" smtClean="0"/>
              <a:t>Minkowski</a:t>
            </a:r>
            <a:r>
              <a:rPr lang="hu-HU" dirty="0" smtClean="0"/>
              <a:t> </a:t>
            </a:r>
            <a:r>
              <a:rPr lang="hu-HU" dirty="0" err="1"/>
              <a:t>s</a:t>
            </a:r>
            <a:r>
              <a:rPr lang="hu-HU" dirty="0" err="1" smtClean="0"/>
              <a:t>pace-time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5212302"/>
            <a:ext cx="4972050" cy="942975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122757"/>
            <a:ext cx="762000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4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General </a:t>
            </a:r>
            <a:r>
              <a:rPr lang="hu-HU" dirty="0" err="1" smtClean="0"/>
              <a:t>relativity</a:t>
            </a:r>
            <a:r>
              <a:rPr lang="hu-HU" dirty="0" smtClean="0"/>
              <a:t> </a:t>
            </a:r>
            <a:r>
              <a:rPr lang="hu-HU" dirty="0" err="1" smtClean="0"/>
              <a:t>theory</a:t>
            </a:r>
            <a:r>
              <a:rPr lang="hu-HU" dirty="0" smtClean="0"/>
              <a:t> (</a:t>
            </a:r>
            <a:r>
              <a:rPr lang="hu-HU" dirty="0" err="1" smtClean="0"/>
              <a:t>embedded</a:t>
            </a:r>
            <a:r>
              <a:rPr lang="hu-HU" dirty="0" smtClean="0"/>
              <a:t> </a:t>
            </a:r>
            <a:r>
              <a:rPr lang="hu-HU" dirty="0" err="1" smtClean="0"/>
              <a:t>metrics</a:t>
            </a:r>
            <a:r>
              <a:rPr lang="hu-HU" dirty="0" smtClean="0"/>
              <a:t>)</a:t>
            </a:r>
            <a:endParaRPr lang="hu-HU" dirty="0"/>
          </a:p>
        </p:txBody>
      </p:sp>
      <p:pic>
        <p:nvPicPr>
          <p:cNvPr id="4" name="Tartalom helye 3" descr="Képernyőrész kivágás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772" y="1794876"/>
            <a:ext cx="2629267" cy="314369"/>
          </a:xfrm>
        </p:spPr>
      </p:pic>
      <p:pic>
        <p:nvPicPr>
          <p:cNvPr id="5" name="Kép 4" descr="Képernyőrész kivágás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592" y="2421761"/>
            <a:ext cx="3296110" cy="390580"/>
          </a:xfrm>
          <a:prstGeom prst="rect">
            <a:avLst/>
          </a:prstGeom>
        </p:spPr>
      </p:pic>
      <p:pic>
        <p:nvPicPr>
          <p:cNvPr id="6" name="Kép 5" descr="Képernyőrész kivágás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821" y="3124857"/>
            <a:ext cx="4734586" cy="314369"/>
          </a:xfrm>
          <a:prstGeom prst="rect">
            <a:avLst/>
          </a:prstGeom>
        </p:spPr>
      </p:pic>
      <p:pic>
        <p:nvPicPr>
          <p:cNvPr id="7" name="Kép 6" descr="Képernyőrész kivágás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039" y="2415658"/>
            <a:ext cx="1286054" cy="35247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Kép 7" descr="Képernyőrész kivágás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26088"/>
            <a:ext cx="5506218" cy="771633"/>
          </a:xfrm>
          <a:prstGeom prst="rect">
            <a:avLst/>
          </a:prstGeom>
        </p:spPr>
      </p:pic>
      <p:pic>
        <p:nvPicPr>
          <p:cNvPr id="9" name="Kép 8" descr="Képernyőrész kivágás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353" y="3493102"/>
            <a:ext cx="3124636" cy="102884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3864587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General </a:t>
            </a:r>
            <a:r>
              <a:rPr lang="hu-HU" dirty="0" err="1" smtClean="0"/>
              <a:t>relativity</a:t>
            </a:r>
            <a:r>
              <a:rPr lang="hu-HU" dirty="0" smtClean="0"/>
              <a:t> </a:t>
            </a:r>
            <a:r>
              <a:rPr lang="hu-HU" dirty="0" err="1" smtClean="0"/>
              <a:t>theory</a:t>
            </a:r>
            <a:r>
              <a:rPr lang="hu-HU" dirty="0" smtClean="0"/>
              <a:t> (</a:t>
            </a:r>
            <a:r>
              <a:rPr lang="hu-HU" dirty="0" err="1" smtClean="0"/>
              <a:t>visualization</a:t>
            </a:r>
            <a:r>
              <a:rPr lang="hu-HU" dirty="0" smtClean="0"/>
              <a:t>)</a:t>
            </a:r>
            <a:endParaRPr lang="hu-HU" dirty="0"/>
          </a:p>
        </p:txBody>
      </p:sp>
      <p:pic>
        <p:nvPicPr>
          <p:cNvPr id="4" name="Tartalom helye 3" descr="Képernyőrész kivágás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300" y="1525357"/>
            <a:ext cx="8926171" cy="1686160"/>
          </a:xfrm>
        </p:spPr>
      </p:pic>
      <p:pic>
        <p:nvPicPr>
          <p:cNvPr id="5" name="Kép 4" descr="Képernyőrész kivágás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288" y="3286105"/>
            <a:ext cx="2143424" cy="285790"/>
          </a:xfrm>
          <a:prstGeom prst="rect">
            <a:avLst/>
          </a:prstGeom>
        </p:spPr>
      </p:pic>
      <p:pic>
        <p:nvPicPr>
          <p:cNvPr id="6" name="Kép 5" descr="Képernyőrész kivágás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47" y="3691951"/>
            <a:ext cx="5934903" cy="762106"/>
          </a:xfrm>
          <a:prstGeom prst="rect">
            <a:avLst/>
          </a:prstGeom>
        </p:spPr>
      </p:pic>
      <p:pic>
        <p:nvPicPr>
          <p:cNvPr id="7" name="Kép 6" descr="Képernyőrész kivágás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547" y="4970105"/>
            <a:ext cx="4124901" cy="828791"/>
          </a:xfrm>
          <a:prstGeom prst="rect">
            <a:avLst/>
          </a:prstGeom>
          <a:ln>
            <a:noFill/>
          </a:ln>
        </p:spPr>
      </p:pic>
      <p:pic>
        <p:nvPicPr>
          <p:cNvPr id="8" name="Kép 7" descr="Képernyőrész kivágás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203" y="4704940"/>
            <a:ext cx="447737" cy="209579"/>
          </a:xfrm>
          <a:prstGeom prst="rect">
            <a:avLst/>
          </a:prstGeom>
        </p:spPr>
      </p:pic>
      <p:pic>
        <p:nvPicPr>
          <p:cNvPr id="9" name="Kép 8" descr="Képernyőrész kivágás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940" y="4533465"/>
            <a:ext cx="2248214" cy="552527"/>
          </a:xfrm>
          <a:prstGeom prst="rect">
            <a:avLst/>
          </a:prstGeom>
        </p:spPr>
      </p:pic>
      <p:pic>
        <p:nvPicPr>
          <p:cNvPr id="10" name="Kép 9" descr="Képernyőrész kivágás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078" y="4619203"/>
            <a:ext cx="857370" cy="295316"/>
          </a:xfrm>
          <a:prstGeom prst="rect">
            <a:avLst/>
          </a:prstGeom>
        </p:spPr>
      </p:pic>
      <p:pic>
        <p:nvPicPr>
          <p:cNvPr id="11" name="Kép 10" descr="Képernyőrész kivágás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345" y="5799708"/>
            <a:ext cx="2524477" cy="257211"/>
          </a:xfrm>
          <a:prstGeom prst="rect">
            <a:avLst/>
          </a:prstGeom>
        </p:spPr>
      </p:pic>
      <p:pic>
        <p:nvPicPr>
          <p:cNvPr id="12" name="Kép 11" descr="Képernyőrész kivágás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779" y="6054314"/>
            <a:ext cx="3715268" cy="685896"/>
          </a:xfrm>
          <a:prstGeom prst="rect">
            <a:avLst/>
          </a:prstGeom>
        </p:spPr>
      </p:pic>
      <p:pic>
        <p:nvPicPr>
          <p:cNvPr id="13" name="Kép 12" descr="Képernyőrész kivágás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385" y="6314944"/>
            <a:ext cx="1086002" cy="333422"/>
          </a:xfrm>
          <a:prstGeom prst="rect">
            <a:avLst/>
          </a:prstGeom>
        </p:spPr>
      </p:pic>
      <p:pic>
        <p:nvPicPr>
          <p:cNvPr id="14" name="Kép 13" descr="Képernyőrész kivágása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822" y="5997156"/>
            <a:ext cx="1752845" cy="80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44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Unit </a:t>
            </a:r>
            <a:r>
              <a:rPr lang="hu-HU" dirty="0" err="1" smtClean="0"/>
              <a:t>spheres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/>
              <a:t>s</a:t>
            </a:r>
            <a:r>
              <a:rPr lang="hu-HU" dirty="0" err="1" smtClean="0"/>
              <a:t>pace-time</a:t>
            </a:r>
            <a:endParaRPr lang="hu-HU" dirty="0"/>
          </a:p>
        </p:txBody>
      </p:sp>
      <p:pic>
        <p:nvPicPr>
          <p:cNvPr id="3" name="Tartalom helye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43" y="1825625"/>
            <a:ext cx="4366113" cy="4351338"/>
          </a:xfrm>
        </p:spPr>
      </p:pic>
    </p:spTree>
    <p:extLst>
      <p:ext uri="{BB962C8B-B14F-4D97-AF65-F5344CB8AC3E}">
        <p14:creationId xmlns:p14="http://schemas.microsoft.com/office/powerpoint/2010/main" val="379990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Semi-indefinite</a:t>
            </a:r>
            <a:r>
              <a:rPr lang="hu-HU" dirty="0" smtClean="0"/>
              <a:t> </a:t>
            </a:r>
            <a:r>
              <a:rPr lang="hu-HU" dirty="0" err="1" smtClean="0"/>
              <a:t>inner</a:t>
            </a:r>
            <a:r>
              <a:rPr lang="hu-HU" dirty="0" smtClean="0"/>
              <a:t> </a:t>
            </a:r>
            <a:r>
              <a:rPr lang="hu-HU" dirty="0" err="1" smtClean="0"/>
              <a:t>product</a:t>
            </a:r>
            <a:endParaRPr lang="hu-HU" dirty="0"/>
          </a:p>
        </p:txBody>
      </p:sp>
      <p:pic>
        <p:nvPicPr>
          <p:cNvPr id="7" name="Tartalom helye 6" descr="Képernyőrész kivágás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126" y="2043633"/>
            <a:ext cx="6963747" cy="3915321"/>
          </a:xfrm>
        </p:spPr>
      </p:pic>
    </p:spTree>
    <p:extLst>
      <p:ext uri="{BB962C8B-B14F-4D97-AF65-F5344CB8AC3E}">
        <p14:creationId xmlns:p14="http://schemas.microsoft.com/office/powerpoint/2010/main" val="336377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Minkowski</a:t>
            </a:r>
            <a:r>
              <a:rPr lang="hu-HU" dirty="0" smtClean="0"/>
              <a:t> </a:t>
            </a:r>
            <a:r>
              <a:rPr lang="hu-HU" dirty="0" err="1" smtClean="0"/>
              <a:t>product</a:t>
            </a:r>
            <a:endParaRPr lang="hu-HU" dirty="0"/>
          </a:p>
        </p:txBody>
      </p:sp>
      <p:pic>
        <p:nvPicPr>
          <p:cNvPr id="5" name="Tartalom helye 4" descr="Képernyőrész kivágás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50" y="2696187"/>
            <a:ext cx="10202699" cy="2610214"/>
          </a:xfrm>
        </p:spPr>
      </p:pic>
    </p:spTree>
    <p:extLst>
      <p:ext uri="{BB962C8B-B14F-4D97-AF65-F5344CB8AC3E}">
        <p14:creationId xmlns:p14="http://schemas.microsoft.com/office/powerpoint/2010/main" val="46876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Generalized</a:t>
            </a:r>
            <a:r>
              <a:rPr lang="hu-HU" dirty="0" smtClean="0"/>
              <a:t> </a:t>
            </a:r>
            <a:r>
              <a:rPr lang="hu-HU" dirty="0" err="1"/>
              <a:t>s</a:t>
            </a:r>
            <a:r>
              <a:rPr lang="hu-HU" dirty="0" err="1" smtClean="0"/>
              <a:t>pace-time</a:t>
            </a:r>
            <a:r>
              <a:rPr lang="hu-HU" dirty="0" smtClean="0"/>
              <a:t> </a:t>
            </a:r>
            <a:r>
              <a:rPr lang="hu-HU" dirty="0" err="1" smtClean="0"/>
              <a:t>model</a:t>
            </a:r>
            <a:endParaRPr lang="hu-HU" dirty="0"/>
          </a:p>
        </p:txBody>
      </p:sp>
      <p:pic>
        <p:nvPicPr>
          <p:cNvPr id="4" name="Tartalom helye 3" descr="Képernyőrész kivágás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863" y="1825625"/>
            <a:ext cx="7718274" cy="4351338"/>
          </a:xfrm>
          <a:effectLst>
            <a:glow rad="228600">
              <a:schemeClr val="accent1">
                <a:lumMod val="40000"/>
                <a:lumOff val="6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9704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hu-HU" dirty="0" err="1" smtClean="0"/>
              <a:t>Prehyperbolic</a:t>
            </a:r>
            <a:r>
              <a:rPr lang="hu-HU" dirty="0" smtClean="0"/>
              <a:t> </a:t>
            </a:r>
            <a:r>
              <a:rPr lang="hu-HU" dirty="0" err="1" smtClean="0"/>
              <a:t>space</a:t>
            </a:r>
            <a:endParaRPr lang="hu-HU" dirty="0"/>
          </a:p>
        </p:txBody>
      </p:sp>
      <p:pic>
        <p:nvPicPr>
          <p:cNvPr id="4" name="Tartalom helye 3" descr="Képernyőrész kivágás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584" y="1825625"/>
            <a:ext cx="7420832" cy="4351338"/>
          </a:xfrm>
          <a:gradFill flip="none" rotWithShape="1">
            <a:gsLst>
              <a:gs pos="56000">
                <a:schemeClr val="bg1"/>
              </a:gs>
              <a:gs pos="100000">
                <a:schemeClr val="accent5"/>
              </a:gs>
            </a:gsLst>
            <a:path path="rect">
              <a:fillToRect l="100000" t="100000"/>
            </a:path>
            <a:tileRect r="-100000" b="-100000"/>
          </a:gradFill>
        </p:spPr>
      </p:pic>
    </p:spTree>
    <p:extLst>
      <p:ext uri="{BB962C8B-B14F-4D97-AF65-F5344CB8AC3E}">
        <p14:creationId xmlns:p14="http://schemas.microsoft.com/office/powerpoint/2010/main" val="155116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Presphere</a:t>
            </a:r>
            <a:endParaRPr lang="hu-HU" dirty="0"/>
          </a:p>
        </p:txBody>
      </p:sp>
      <p:pic>
        <p:nvPicPr>
          <p:cNvPr id="4" name="Tartalom helye 3" descr="Képernyőrész kivágás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04" y="1825625"/>
            <a:ext cx="8994991" cy="4351338"/>
          </a:xfrm>
          <a:blipFill>
            <a:blip r:embed="rId2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29222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959</TotalTime>
  <Words>156</Words>
  <Application>Microsoft Office PowerPoint</Application>
  <PresentationFormat>Szélesvásznú</PresentationFormat>
  <Paragraphs>32</Paragraphs>
  <Slides>31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Office-téma</vt:lpstr>
      <vt:lpstr>Space-time or Time-space Ákos G.Horváth</vt:lpstr>
      <vt:lpstr>References</vt:lpstr>
      <vt:lpstr>The Minkowski space-time</vt:lpstr>
      <vt:lpstr>Unit spheres in space-time</vt:lpstr>
      <vt:lpstr>Semi-indefinite inner product</vt:lpstr>
      <vt:lpstr>Minkowski product</vt:lpstr>
      <vt:lpstr>Generalized space-time model</vt:lpstr>
      <vt:lpstr>Prehyperbolic space</vt:lpstr>
      <vt:lpstr>Presphere</vt:lpstr>
      <vt:lpstr>Light cone</vt:lpstr>
      <vt:lpstr>The unit sphere of the embedding s.i.p. space</vt:lpstr>
      <vt:lpstr>PowerPoint bemutató</vt:lpstr>
      <vt:lpstr>Changing shape</vt:lpstr>
      <vt:lpstr>Deterministic time-space model</vt:lpstr>
      <vt:lpstr>Random time-space model</vt:lpstr>
      <vt:lpstr>The probability measure P (I)</vt:lpstr>
      <vt:lpstr>The probability measure P (II)</vt:lpstr>
      <vt:lpstr>The probability measure P (III)</vt:lpstr>
      <vt:lpstr>The probability measure P (IV)</vt:lpstr>
      <vt:lpstr>The probability measure P (V)</vt:lpstr>
      <vt:lpstr>The probability measure P (VI)</vt:lpstr>
      <vt:lpstr>Fundamental theorem on approximation</vt:lpstr>
      <vt:lpstr>The product in a deterministic time-space</vt:lpstr>
      <vt:lpstr>Differentiability of the second argument (I)</vt:lpstr>
      <vt:lpstr>Differentiability of the second argument (II)</vt:lpstr>
      <vt:lpstr>Imaginary unit sphere</vt:lpstr>
      <vt:lpstr>The de Sitter sphere</vt:lpstr>
      <vt:lpstr>The shape function and frames</vt:lpstr>
      <vt:lpstr>On the formulas of special relativity</vt:lpstr>
      <vt:lpstr>General relativity theory (embedded metrics)</vt:lpstr>
      <vt:lpstr>General relativity theory (visualization)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Space-time or Time-space Ákos G.Horváth</dc:title>
  <dc:creator>G.Horváth Ákos</dc:creator>
  <cp:lastModifiedBy>G.Horváth Ákos</cp:lastModifiedBy>
  <cp:revision>42</cp:revision>
  <dcterms:created xsi:type="dcterms:W3CDTF">2013-12-03T18:02:17Z</dcterms:created>
  <dcterms:modified xsi:type="dcterms:W3CDTF">2013-12-06T11:33:51Z</dcterms:modified>
</cp:coreProperties>
</file>