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54" r:id="rId9"/>
    <p:sldId id="304" r:id="rId10"/>
    <p:sldId id="305" r:id="rId11"/>
    <p:sldId id="306" r:id="rId12"/>
    <p:sldId id="307" r:id="rId13"/>
    <p:sldId id="308" r:id="rId14"/>
    <p:sldId id="317" r:id="rId15"/>
    <p:sldId id="318" r:id="rId16"/>
    <p:sldId id="319" r:id="rId17"/>
    <p:sldId id="321" r:id="rId18"/>
    <p:sldId id="324" r:id="rId19"/>
    <p:sldId id="326" r:id="rId20"/>
    <p:sldId id="355" r:id="rId21"/>
    <p:sldId id="356" r:id="rId22"/>
    <p:sldId id="309" r:id="rId23"/>
    <p:sldId id="310" r:id="rId24"/>
    <p:sldId id="311" r:id="rId25"/>
    <p:sldId id="312" r:id="rId26"/>
    <p:sldId id="313" r:id="rId27"/>
    <p:sldId id="314" r:id="rId28"/>
    <p:sldId id="328" r:id="rId29"/>
    <p:sldId id="330" r:id="rId30"/>
    <p:sldId id="332" r:id="rId31"/>
    <p:sldId id="333" r:id="rId32"/>
    <p:sldId id="334" r:id="rId33"/>
    <p:sldId id="335" r:id="rId34"/>
    <p:sldId id="336" r:id="rId35"/>
    <p:sldId id="357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292" r:id="rId5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493DF-2F5B-450F-8723-B1BB55557121}" type="datetimeFigureOut">
              <a:rPr lang="hu-HU" smtClean="0"/>
              <a:pPr/>
              <a:t>2017.11.08.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7DA89-5A83-4420-87C0-1E75D5656CF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D1BED-2A87-4DFA-9C7D-992A2CDAA731}" type="slidenum">
              <a:rPr lang="hu-HU" altLang="hu-HU" smtClean="0"/>
              <a:pPr/>
              <a:t>6</a:t>
            </a:fld>
            <a:endParaRPr lang="hu-HU" altLang="hu-H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altLang="hu-HU" smtClean="0">
                <a:latin typeface="Times New Roman" charset="0"/>
              </a:rPr>
              <a:t>Határozzuk meg a legjobb lezárási módot mind a hallgatóság, mind a bemutató szempontjából. Fejezzük be összefoglalással; ajánlunk fel egyéb lehetőségeket; javasoljunk egy stratégiát; javasoljunk egy tervet; tűzzünk ki egy célt. Tartsuk magunkat végig a bemutatóban kitűzött célunkhoz, és akkor valószínűleg elérjük azt.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2EE1D-4C3E-4767-96F2-E1163CBD024F}" type="slidenum">
              <a:rPr lang="hu-HU" altLang="hu-HU" smtClean="0"/>
              <a:pPr/>
              <a:t>7</a:t>
            </a:fld>
            <a:endParaRPr lang="hu-HU" altLang="hu-H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altLang="hu-HU" smtClean="0">
                <a:latin typeface="Times New Roman" charset="0"/>
              </a:rPr>
              <a:t>Határozzuk meg a legjobb lezárási módot mind a hallgatóság, mind a bemutató szempontjából. Fejezzük be összefoglalással; ajánlunk fel egyéb lehetőségeket; javasoljunk egy stratégiát; javasoljunk egy tervet; tűzzünk ki egy célt. Tartsuk magunkat végig a bemutatóban kitűzött célunkhoz, és akkor valószínűleg elérjük azt.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altLang="hu-HU" smtClean="0">
              <a:latin typeface="Times New Roman" charset="0"/>
            </a:endParaRPr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8A8AB-B16D-4209-A0D1-EA68074C69E1}" type="slidenum">
              <a:rPr lang="hu-HU" altLang="hu-HU" smtClean="0"/>
              <a:pPr/>
              <a:t>8</a:t>
            </a:fld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altLang="hu-HU" smtClean="0">
              <a:latin typeface="Times New Roman" charset="0"/>
            </a:endParaRPr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1E24F-BD0A-4C09-80C9-6F95382F98AF}" type="slidenum">
              <a:rPr lang="hu-HU" altLang="hu-HU" smtClean="0"/>
              <a:pPr/>
              <a:t>23</a:t>
            </a:fld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74EE-1FDB-447F-BF70-9D7C095EF3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74EE-1FDB-447F-BF70-9D7C095EF3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74EE-1FDB-447F-BF70-9D7C095EF3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2017.10.17.</a:t>
            </a:r>
            <a:endParaRPr 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B81F-EB08-4889-8D30-EEFF5865A4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74EE-1FDB-447F-BF70-9D7C095EF3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74EE-1FDB-447F-BF70-9D7C095EF3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74EE-1FDB-447F-BF70-9D7C095EF3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74EE-1FDB-447F-BF70-9D7C095EF3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74EE-1FDB-447F-BF70-9D7C095EF3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74EE-1FDB-447F-BF70-9D7C095EF3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74EE-1FDB-447F-BF70-9D7C095EF3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74EE-1FDB-447F-BF70-9D7C095EF3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574EE-1FDB-447F-BF70-9D7C095EF3D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munkalap4.xls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dei.polimi.it/matteucc/Clustering/tutorial_html/AppletKM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944215"/>
          </a:xfrm>
        </p:spPr>
        <p:txBody>
          <a:bodyPr/>
          <a:lstStyle/>
          <a:p>
            <a:r>
              <a:rPr lang="hu-HU" dirty="0" smtClean="0"/>
              <a:t>Statisztikai Programcsomagok SAS EG gyakorlat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 fontScale="85000" lnSpcReduction="10000"/>
          </a:bodyPr>
          <a:lstStyle/>
          <a:p>
            <a:r>
              <a:rPr lang="hu-HU" b="1" dirty="0" smtClean="0"/>
              <a:t>A statisztikai adatállományok objektumainak megismerése, a klaszterezés,</a:t>
            </a:r>
          </a:p>
          <a:p>
            <a:r>
              <a:rPr lang="hu-HU" b="1" dirty="0" smtClean="0"/>
              <a:t>Otthoni feldolgozásra: </a:t>
            </a:r>
            <a:r>
              <a:rPr lang="hu-HU" dirty="0" smtClean="0"/>
              <a:t>Az R bemutatása, </a:t>
            </a:r>
          </a:p>
          <a:p>
            <a:r>
              <a:rPr lang="hu-HU" dirty="0" smtClean="0"/>
              <a:t>adatállományok beolvasása,</a:t>
            </a:r>
          </a:p>
          <a:p>
            <a:r>
              <a:rPr lang="hu-HU" dirty="0" smtClean="0"/>
              <a:t> elemi statisztikák és statisztikai tábla készítés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r>
              <a:rPr lang="hu-HU" altLang="hu-HU" smtClean="0"/>
              <a:t>K-közép klaszterezés menete - 1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447675" y="1916113"/>
            <a:ext cx="8434388" cy="4033837"/>
          </a:xfrm>
        </p:spPr>
        <p:txBody>
          <a:bodyPr/>
          <a:lstStyle/>
          <a:p>
            <a:pPr>
              <a:defRPr/>
            </a:pPr>
            <a:r>
              <a:rPr lang="hu-HU" altLang="hu-HU" sz="2000" dirty="0" smtClean="0"/>
              <a:t>Változók kiválasztása= ez a klaszterezés tere</a:t>
            </a:r>
          </a:p>
          <a:p>
            <a:pPr lvl="1">
              <a:defRPr/>
            </a:pPr>
            <a:r>
              <a:rPr lang="hu-HU" altLang="hu-HU" sz="2000" dirty="0" smtClean="0"/>
              <a:t>előzetesen </a:t>
            </a:r>
            <a:r>
              <a:rPr lang="hu-HU" altLang="hu-HU" sz="2000" dirty="0" err="1" smtClean="0"/>
              <a:t>sztenderdizálni</a:t>
            </a:r>
            <a:r>
              <a:rPr lang="hu-HU" altLang="hu-HU" sz="2000" dirty="0" smtClean="0"/>
              <a:t> kell, miért?</a:t>
            </a:r>
          </a:p>
          <a:p>
            <a:pPr lvl="1">
              <a:defRPr/>
            </a:pPr>
            <a:r>
              <a:rPr lang="hu-HU" altLang="hu-HU" sz="2000" dirty="0" smtClean="0"/>
              <a:t>távolság mértéket itt nem választhatunk (csak euklideszi távolság, ahol p=r=2)</a:t>
            </a:r>
          </a:p>
          <a:p>
            <a:pPr marL="393700" lvl="1" indent="0">
              <a:buFont typeface="Wingdings 2" pitchFamily="18" charset="2"/>
              <a:buNone/>
              <a:defRPr/>
            </a:pPr>
            <a:endParaRPr lang="hu-HU" altLang="hu-HU" sz="2000" dirty="0" smtClean="0"/>
          </a:p>
          <a:p>
            <a:pPr marL="393700" lvl="1" indent="0">
              <a:buFont typeface="Wingdings 2" pitchFamily="18" charset="2"/>
              <a:buNone/>
              <a:defRPr/>
            </a:pPr>
            <a:endParaRPr lang="hu-HU" altLang="hu-HU" sz="2000" dirty="0" smtClean="0"/>
          </a:p>
          <a:p>
            <a:pPr>
              <a:defRPr/>
            </a:pPr>
            <a:r>
              <a:rPr lang="hu-HU" altLang="hu-HU" sz="2000" dirty="0" smtClean="0"/>
              <a:t>K=???? klaszterszám megadása</a:t>
            </a:r>
          </a:p>
          <a:p>
            <a:pPr lvl="1">
              <a:defRPr/>
            </a:pPr>
            <a:r>
              <a:rPr lang="hu-HU" altLang="hu-HU" sz="2000" dirty="0" smtClean="0"/>
              <a:t>Szakmai feltételezés vagy hierarchikus eljárás után </a:t>
            </a:r>
          </a:p>
          <a:p>
            <a:pPr>
              <a:defRPr/>
            </a:pPr>
            <a:r>
              <a:rPr lang="hu-HU" altLang="hu-HU" sz="2000" dirty="0" smtClean="0"/>
              <a:t>Klaszterezés „jósága”</a:t>
            </a:r>
          </a:p>
          <a:p>
            <a:pPr lvl="1">
              <a:defRPr/>
            </a:pPr>
            <a:r>
              <a:rPr lang="hu-HU" altLang="hu-HU" sz="2000" dirty="0" smtClean="0"/>
              <a:t>sok ellenőrzési lehetőség van, de nincs igazi tesztelés</a:t>
            </a:r>
          </a:p>
        </p:txBody>
      </p:sp>
      <p:sp>
        <p:nvSpPr>
          <p:cNvPr id="2053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2017.10.17.</a:t>
            </a:r>
          </a:p>
        </p:txBody>
      </p:sp>
      <p:sp>
        <p:nvSpPr>
          <p:cNvPr id="2054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Csicsman József          csicsman@calculus.hu</a:t>
            </a: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5292725" y="3141663"/>
          <a:ext cx="3382963" cy="1150937"/>
        </p:xfrm>
        <a:graphic>
          <a:graphicData uri="http://schemas.openxmlformats.org/presentationml/2006/ole">
            <p:oleObj spid="_x0000_s1026" name="Egyenlet" r:id="rId3" imgW="1459866" imgH="52047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átum hely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2017.10.17.</a:t>
            </a:r>
          </a:p>
        </p:txBody>
      </p:sp>
      <p:sp>
        <p:nvSpPr>
          <p:cNvPr id="29699" name="Élőláb hely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Csicsman József          csicsman@calculus.hu</a:t>
            </a: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K-közép klaszterezés menete - 2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20875"/>
            <a:ext cx="7673975" cy="39560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u-HU" altLang="hu-HU" sz="2000" b="1" dirty="0" smtClean="0"/>
              <a:t>Input és futtatás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hu-HU" altLang="hu-HU" sz="2000" dirty="0" err="1" smtClean="0"/>
              <a:t>sztenderdizált</a:t>
            </a:r>
            <a:r>
              <a:rPr lang="hu-HU" altLang="hu-HU" sz="2000" dirty="0" smtClean="0"/>
              <a:t> változók előállítása és elmentése, külön lépésben 	</a:t>
            </a:r>
            <a:endParaRPr lang="hu-HU" altLang="hu-H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hu-HU" altLang="hu-HU" sz="2000" dirty="0" err="1" smtClean="0"/>
              <a:t>k-szám</a:t>
            </a:r>
            <a:r>
              <a:rPr lang="hu-HU" altLang="hu-HU" sz="2000" dirty="0" smtClean="0"/>
              <a:t> megadása, </a:t>
            </a:r>
            <a:r>
              <a:rPr lang="hu-HU" altLang="hu-HU" sz="2000" dirty="0" smtClean="0">
                <a:solidFill>
                  <a:srgbClr val="C00000"/>
                </a:solidFill>
              </a:rPr>
              <a:t>ehhez k db </a:t>
            </a:r>
            <a:r>
              <a:rPr lang="hu-HU" altLang="hu-HU" sz="2000" dirty="0" smtClean="0">
                <a:solidFill>
                  <a:srgbClr val="C00000"/>
                </a:solidFill>
              </a:rPr>
              <a:t>magpontot (</a:t>
            </a:r>
            <a:r>
              <a:rPr lang="hu-HU" altLang="hu-HU" sz="2000" dirty="0" err="1" smtClean="0">
                <a:solidFill>
                  <a:srgbClr val="C00000"/>
                </a:solidFill>
              </a:rPr>
              <a:t>Seed</a:t>
            </a:r>
            <a:r>
              <a:rPr lang="hu-HU" altLang="hu-HU" sz="2000" dirty="0" smtClean="0">
                <a:solidFill>
                  <a:srgbClr val="C00000"/>
                </a:solidFill>
              </a:rPr>
              <a:t>) </a:t>
            </a:r>
            <a:r>
              <a:rPr lang="hu-HU" altLang="hu-HU" sz="2000" dirty="0" smtClean="0">
                <a:solidFill>
                  <a:srgbClr val="C00000"/>
                </a:solidFill>
              </a:rPr>
              <a:t>az algoritmus keres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hu-HU" altLang="hu-HU" sz="2000" dirty="0" smtClean="0"/>
              <a:t>Minden megfigyelést a legközelebbi magponthoz besorol, után új magpontok számítása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hu-HU" altLang="hu-HU" sz="2000" dirty="0" smtClean="0"/>
              <a:t>Újabb felosztás, iteráció, amíg változik a besorolás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hu-HU" altLang="hu-HU" sz="2000" b="1" dirty="0" smtClean="0"/>
              <a:t>Kérni kell az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Option-ben</a:t>
            </a:r>
            <a:r>
              <a:rPr lang="hu-HU" altLang="hu-HU" sz="2000" dirty="0" smtClean="0"/>
              <a:t>: ANOVA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hu-HU" altLang="hu-HU" sz="2000" dirty="0" err="1" smtClean="0"/>
              <a:t>Save</a:t>
            </a:r>
            <a:r>
              <a:rPr lang="hu-HU" altLang="hu-HU" sz="2000" dirty="0" smtClean="0"/>
              <a:t>: klaszterazonosító és belső távolságok</a:t>
            </a:r>
          </a:p>
          <a:p>
            <a:pPr eaLnBrk="1" hangingPunct="1">
              <a:defRPr/>
            </a:pPr>
            <a:endParaRPr lang="hu-HU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r>
              <a:rPr lang="hu-HU" altLang="hu-HU" smtClean="0"/>
              <a:t>K-közép klaszterezés menete - 3</a:t>
            </a:r>
            <a:endParaRPr lang="hu-HU" smtClean="0"/>
          </a:p>
        </p:txBody>
      </p:sp>
      <p:sp>
        <p:nvSpPr>
          <p:cNvPr id="30723" name="Tartalom helye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6707188" cy="4433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z="2400" b="1" smtClean="0"/>
              <a:t>Output</a:t>
            </a:r>
          </a:p>
          <a:p>
            <a:pPr eaLnBrk="1" hangingPunct="1"/>
            <a:r>
              <a:rPr lang="hu-HU" altLang="hu-HU" sz="2400" smtClean="0"/>
              <a:t>Kezdeti középpontok (eredeti megfigyelt értékek)</a:t>
            </a:r>
          </a:p>
          <a:p>
            <a:pPr eaLnBrk="1" hangingPunct="1"/>
            <a:r>
              <a:rPr lang="hu-HU" altLang="hu-HU" sz="2400" smtClean="0"/>
              <a:t>Végső középpontok (számított átlagok)</a:t>
            </a:r>
          </a:p>
          <a:p>
            <a:pPr eaLnBrk="1" hangingPunct="1"/>
            <a:r>
              <a:rPr lang="hu-HU" altLang="hu-HU" sz="2400" smtClean="0"/>
              <a:t>Középpontok távolsága</a:t>
            </a:r>
          </a:p>
          <a:p>
            <a:pPr eaLnBrk="1" hangingPunct="1"/>
            <a:r>
              <a:rPr lang="hu-HU" altLang="hu-HU" sz="2400" smtClean="0"/>
              <a:t>Tagszám – egyedek klaszter azonosítója</a:t>
            </a:r>
          </a:p>
          <a:p>
            <a:pPr eaLnBrk="1" hangingPunct="1"/>
            <a:r>
              <a:rPr lang="hu-HU" altLang="hu-HU" sz="2400" smtClean="0"/>
              <a:t>ANOVA tábla – változók szerepe a csoportok megkülönböztetésében</a:t>
            </a:r>
          </a:p>
          <a:p>
            <a:endParaRPr lang="hu-HU" smtClean="0"/>
          </a:p>
        </p:txBody>
      </p:sp>
      <p:sp>
        <p:nvSpPr>
          <p:cNvPr id="30724" name="Dátum hely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2017.10.17.</a:t>
            </a:r>
          </a:p>
        </p:txBody>
      </p:sp>
      <p:sp>
        <p:nvSpPr>
          <p:cNvPr id="30725" name="Élőláb hely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Csicsman József          csicsman@calculus.hu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átum hely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2017.10.17.</a:t>
            </a:r>
          </a:p>
        </p:txBody>
      </p:sp>
      <p:sp>
        <p:nvSpPr>
          <p:cNvPr id="3076" name="Élőláb hely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Csicsman József          csicsman@calculus.hu</a:t>
            </a: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i="1" smtClean="0">
                <a:solidFill>
                  <a:srgbClr val="002060"/>
                </a:solidFill>
              </a:rPr>
              <a:t>Maximum</a:t>
            </a:r>
            <a:r>
              <a:rPr lang="hu-HU" altLang="hu-HU" sz="3600" smtClean="0">
                <a:solidFill>
                  <a:srgbClr val="002060"/>
                </a:solidFill>
              </a:rPr>
              <a:t> hány klasztert képezhetünk?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5488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sz="2800" smtClean="0"/>
              <a:t>Klaszterek maximális száma (n/2)</a:t>
            </a:r>
            <a:r>
              <a:rPr lang="hu-HU" altLang="hu-HU" sz="2800" baseline="30000" smtClean="0"/>
              <a:t>1/2</a:t>
            </a:r>
          </a:p>
          <a:p>
            <a:pPr eaLnBrk="1" hangingPunct="1">
              <a:buFontTx/>
              <a:buNone/>
            </a:pPr>
            <a:r>
              <a:rPr lang="hu-HU" altLang="hu-HU" sz="2800" baseline="30000" smtClean="0"/>
              <a:t>pl. n=32 k=4</a:t>
            </a:r>
          </a:p>
          <a:p>
            <a:pPr eaLnBrk="1" hangingPunct="1">
              <a:buFontTx/>
              <a:buNone/>
            </a:pPr>
            <a:endParaRPr lang="hu-HU" altLang="hu-HU" sz="240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39750" y="2276475"/>
          <a:ext cx="8147050" cy="3960813"/>
        </p:xfrm>
        <a:graphic>
          <a:graphicData uri="http://schemas.openxmlformats.org/presentationml/2006/ole">
            <p:oleObj spid="_x0000_s2050" name="Chart" r:id="rId3" imgW="4914839" imgH="367678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Olvassuk be a </a:t>
            </a:r>
            <a:r>
              <a:rPr lang="hu-HU" dirty="0" err="1" smtClean="0"/>
              <a:t>bankloan</a:t>
            </a:r>
            <a:r>
              <a:rPr lang="hu-HU" dirty="0" smtClean="0"/>
              <a:t> adatállományt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72400" cy="459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Sztenderdizáljuk</a:t>
            </a:r>
            <a:r>
              <a:rPr lang="hu-HU" dirty="0" smtClean="0"/>
              <a:t> az </a:t>
            </a:r>
            <a:r>
              <a:rPr lang="hu-HU" dirty="0" smtClean="0"/>
              <a:t>adatállomány </a:t>
            </a:r>
            <a:r>
              <a:rPr lang="hu-HU" dirty="0" smtClean="0"/>
              <a:t>érték változóit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52927" cy="469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Új változókkal egészítettük ki az adatállományunkat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pic>
        <p:nvPicPr>
          <p:cNvPr id="532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Ellenőrizzük a normalitásokat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pic>
        <p:nvPicPr>
          <p:cNvPr id="512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életkor változó eloszlása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pic>
        <p:nvPicPr>
          <p:cNvPr id="481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A </a:t>
            </a:r>
            <a:r>
              <a:rPr lang="hu-HU" sz="3600" dirty="0" err="1" smtClean="0"/>
              <a:t>sztenderdizált</a:t>
            </a:r>
            <a:r>
              <a:rPr lang="hu-HU" sz="3600" dirty="0" smtClean="0"/>
              <a:t> adatokkal hívjuk fel a</a:t>
            </a:r>
            <a:br>
              <a:rPr lang="hu-HU" sz="3600" dirty="0" smtClean="0"/>
            </a:br>
            <a:r>
              <a:rPr lang="hu-HU" sz="3600" dirty="0" smtClean="0"/>
              <a:t> </a:t>
            </a:r>
            <a:r>
              <a:rPr lang="hu-HU" sz="3600" dirty="0" smtClean="0"/>
              <a:t>K-közép </a:t>
            </a:r>
            <a:r>
              <a:rPr lang="hu-HU" sz="3600" dirty="0" smtClean="0"/>
              <a:t>klaszterezést 5 csoportra</a:t>
            </a:r>
            <a:endParaRPr lang="hu-HU" sz="3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pic>
        <p:nvPicPr>
          <p:cNvPr id="460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2017.10.17.</a:t>
            </a:r>
          </a:p>
        </p:txBody>
      </p:sp>
      <p:sp>
        <p:nvSpPr>
          <p:cNvPr id="7171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Csicsman József          csicsman@calculus.hu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400" dirty="0" smtClean="0"/>
              <a:t>A többváltozós </a:t>
            </a:r>
            <a:r>
              <a:rPr lang="hu-HU" altLang="hu-HU" sz="4400" dirty="0" smtClean="0"/>
              <a:t>adatelemzés főbb módszertanai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7543800" cy="4314825"/>
          </a:xfrm>
        </p:spPr>
        <p:txBody>
          <a:bodyPr/>
          <a:lstStyle/>
          <a:p>
            <a:pPr eaLnBrk="1" hangingPunct="1"/>
            <a:r>
              <a:rPr lang="hu-HU" altLang="hu-HU" sz="2600" dirty="0" smtClean="0"/>
              <a:t>Leíró statisztika</a:t>
            </a:r>
          </a:p>
          <a:p>
            <a:pPr eaLnBrk="1" hangingPunct="1"/>
            <a:r>
              <a:rPr lang="hu-HU" altLang="hu-HU" sz="2600" dirty="0" smtClean="0"/>
              <a:t>Kereszttáblák</a:t>
            </a:r>
          </a:p>
          <a:p>
            <a:pPr eaLnBrk="1" hangingPunct="1"/>
            <a:r>
              <a:rPr lang="hu-HU" altLang="hu-HU" sz="2600" dirty="0" smtClean="0"/>
              <a:t>Klaszterelemzés</a:t>
            </a:r>
          </a:p>
          <a:p>
            <a:r>
              <a:rPr lang="hu-HU" altLang="hu-HU" sz="2600" dirty="0" err="1" smtClean="0"/>
              <a:t>Diszkriminancia</a:t>
            </a:r>
            <a:r>
              <a:rPr lang="hu-HU" altLang="hu-HU" sz="2600" dirty="0" smtClean="0"/>
              <a:t> elemzés</a:t>
            </a:r>
          </a:p>
          <a:p>
            <a:r>
              <a:rPr lang="hu-HU" altLang="hu-HU" sz="2600" dirty="0" smtClean="0"/>
              <a:t>Korrelációszámítás</a:t>
            </a:r>
          </a:p>
          <a:p>
            <a:r>
              <a:rPr lang="hu-HU" altLang="hu-HU" sz="2600" dirty="0" smtClean="0"/>
              <a:t>Főkomponens elemzés</a:t>
            </a:r>
          </a:p>
          <a:p>
            <a:pPr eaLnBrk="1" hangingPunct="1"/>
            <a:r>
              <a:rPr lang="hu-HU" altLang="hu-HU" sz="2600" dirty="0" err="1" smtClean="0"/>
              <a:t>Regressziószámítás</a:t>
            </a:r>
            <a:endParaRPr lang="hu-HU" altLang="hu-HU" sz="2600" dirty="0" smtClean="0"/>
          </a:p>
          <a:p>
            <a:pPr eaLnBrk="1" hangingPunct="1"/>
            <a:r>
              <a:rPr lang="hu-HU" altLang="hu-HU" sz="2600" dirty="0" smtClean="0"/>
              <a:t>Logisztikus regresszió</a:t>
            </a:r>
          </a:p>
          <a:p>
            <a:pPr eaLnBrk="1" hangingPunct="1"/>
            <a:r>
              <a:rPr lang="hu-HU" altLang="hu-HU" sz="2600" dirty="0" smtClean="0"/>
              <a:t>…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klaszterezési eljárás kiválasztása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végrehajtott feladat folyamata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578850" cy="1143000"/>
          </a:xfrm>
        </p:spPr>
        <p:txBody>
          <a:bodyPr/>
          <a:lstStyle/>
          <a:p>
            <a:pPr eaLnBrk="1" hangingPunct="1"/>
            <a:r>
              <a:rPr lang="hu-HU" altLang="hu-HU" sz="4000" smtClean="0">
                <a:solidFill>
                  <a:srgbClr val="002060"/>
                </a:solidFill>
              </a:rPr>
              <a:t>Bankloan.sav n=850 ember, 5 klaszter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hu-HU" altLang="hu-HU" sz="2800" smtClean="0"/>
          </a:p>
          <a:p>
            <a:pPr eaLnBrk="1" hangingPunct="1"/>
            <a:endParaRPr lang="hu-HU" altLang="hu-HU" sz="2800" smtClean="0"/>
          </a:p>
          <a:p>
            <a:pPr eaLnBrk="1" hangingPunct="1"/>
            <a:endParaRPr lang="hu-HU" altLang="hu-HU" sz="2800" smtClean="0"/>
          </a:p>
          <a:p>
            <a:pPr eaLnBrk="1" hangingPunct="1"/>
            <a:endParaRPr lang="hu-HU" altLang="hu-HU" sz="2800" smtClean="0"/>
          </a:p>
        </p:txBody>
      </p:sp>
      <p:graphicFrame>
        <p:nvGraphicFramePr>
          <p:cNvPr id="25604" name="Group 4"/>
          <p:cNvGraphicFramePr>
            <a:graphicFrameLocks noGrp="1"/>
          </p:cNvGraphicFramePr>
          <p:nvPr>
            <p:ph sz="half" idx="2"/>
          </p:nvPr>
        </p:nvGraphicFramePr>
        <p:xfrm>
          <a:off x="1187450" y="1600200"/>
          <a:ext cx="6553200" cy="4525965"/>
        </p:xfrm>
        <a:graphic>
          <a:graphicData uri="http://schemas.openxmlformats.org/drawingml/2006/table">
            <a:tbl>
              <a:tblPr/>
              <a:tblGrid>
                <a:gridCol w="1327150"/>
                <a:gridCol w="2681288"/>
                <a:gridCol w="2544762"/>
              </a:tblGrid>
              <a:tr h="49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magyarázó erő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változás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0,249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0,413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0,163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0,486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0,074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0,544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7A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0,057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7AE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0,553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0,009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0,587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0,034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0,611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0,024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0,615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0,004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90" name="Dátum hely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2017.10.17.</a:t>
            </a:r>
          </a:p>
        </p:txBody>
      </p:sp>
      <p:sp>
        <p:nvSpPr>
          <p:cNvPr id="31791" name="Élőláb hely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Csicsman József          csicsman@calculus.hu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2017.10.17.</a:t>
            </a:r>
          </a:p>
        </p:txBody>
      </p:sp>
      <p:sp>
        <p:nvSpPr>
          <p:cNvPr id="32771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Csicsman József          csicsman@calculus.hu</a:t>
            </a: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1368425"/>
          </a:xfrm>
        </p:spPr>
        <p:txBody>
          <a:bodyPr/>
          <a:lstStyle/>
          <a:p>
            <a:pPr eaLnBrk="1" hangingPunct="1"/>
            <a:r>
              <a:rPr lang="hu-HU" altLang="hu-HU" sz="2400" smtClean="0">
                <a:solidFill>
                  <a:srgbClr val="002060"/>
                </a:solidFill>
              </a:rPr>
              <a:t>Minden változó megkülönbözteti az 5 klasztert (sig=0,000) </a:t>
            </a:r>
            <a:br>
              <a:rPr lang="hu-HU" altLang="hu-HU" sz="2400" smtClean="0">
                <a:solidFill>
                  <a:srgbClr val="002060"/>
                </a:solidFill>
              </a:rPr>
            </a:br>
            <a:r>
              <a:rPr lang="hu-HU" altLang="hu-HU" sz="2400" smtClean="0">
                <a:solidFill>
                  <a:srgbClr val="002060"/>
                </a:solidFill>
              </a:rPr>
              <a:t>Döntő különbség: hitelkártya (F=376), egyéb adósság (F=336), jövedelem (F=320)</a:t>
            </a:r>
          </a:p>
        </p:txBody>
      </p:sp>
      <p:pic>
        <p:nvPicPr>
          <p:cNvPr id="32774" name="Tartalom helye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828800"/>
            <a:ext cx="7416800" cy="4195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2017.10.17.</a:t>
            </a:r>
          </a:p>
        </p:txBody>
      </p:sp>
      <p:sp>
        <p:nvSpPr>
          <p:cNvPr id="33795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Csicsman József          csicsman@calculus.hu</a:t>
            </a: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3600" smtClean="0">
                <a:solidFill>
                  <a:srgbClr val="002060"/>
                </a:solidFill>
              </a:rPr>
              <a:t>Mi jellemzi az 5 klasztert? </a:t>
            </a:r>
            <a:br>
              <a:rPr lang="hu-HU" altLang="hu-HU" sz="3600" smtClean="0">
                <a:solidFill>
                  <a:srgbClr val="002060"/>
                </a:solidFill>
              </a:rPr>
            </a:br>
            <a:r>
              <a:rPr lang="hu-HU" altLang="hu-HU" sz="3600" smtClean="0">
                <a:solidFill>
                  <a:srgbClr val="C00000"/>
                </a:solidFill>
              </a:rPr>
              <a:t>Z-score átlaga=0, +/- segít</a:t>
            </a:r>
          </a:p>
        </p:txBody>
      </p:sp>
      <p:sp>
        <p:nvSpPr>
          <p:cNvPr id="33798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33799" name="Kép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25625"/>
            <a:ext cx="78486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2017.10.17.</a:t>
            </a:r>
          </a:p>
        </p:txBody>
      </p:sp>
      <p:sp>
        <p:nvSpPr>
          <p:cNvPr id="34819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Csicsman József          csicsman@calculus.hu</a:t>
            </a: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000" smtClean="0">
                <a:solidFill>
                  <a:srgbClr val="002060"/>
                </a:solidFill>
              </a:rPr>
              <a:t>Az öt csoport „azonosítása”, de nem rangsora!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hu-HU" altLang="hu-HU" sz="2400" smtClean="0"/>
              <a:t>137 fő, </a:t>
            </a:r>
            <a:r>
              <a:rPr lang="hu-HU" altLang="hu-HU" sz="2400" b="1" smtClean="0"/>
              <a:t>átlagos jövedelmű </a:t>
            </a:r>
            <a:r>
              <a:rPr lang="hu-HU" altLang="hu-HU" sz="2400" smtClean="0"/>
              <a:t>ember, </a:t>
            </a:r>
            <a:r>
              <a:rPr lang="hu-HU" altLang="hu-HU" sz="2400" smtClean="0">
                <a:solidFill>
                  <a:srgbClr val="C00000"/>
                </a:solidFill>
              </a:rPr>
              <a:t>átlag feletti eladósodottság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hu-HU" altLang="hu-HU" sz="2400" smtClean="0"/>
              <a:t>250 fő, „emberileg” átlag feletti, </a:t>
            </a:r>
            <a:r>
              <a:rPr lang="hu-HU" altLang="hu-HU" sz="2400" b="1" smtClean="0"/>
              <a:t>jövedelme átlago</a:t>
            </a:r>
            <a:r>
              <a:rPr lang="hu-HU" altLang="hu-HU" sz="2400" smtClean="0"/>
              <a:t>s, eladósodottsága átlag alatti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hu-HU" altLang="hu-HU" sz="2400" smtClean="0"/>
              <a:t>422 fő mindenben átlag alattiak (fiatalabb, kisebb jövedelmű, kevesebb hitellel)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hu-HU" altLang="hu-HU" sz="2400" smtClean="0"/>
              <a:t>33 fő,  hat változóban átlag feletti, de az eladósodottsága átlag alatti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hu-HU" altLang="hu-HU" sz="2400" b="1" i="1" smtClean="0">
                <a:solidFill>
                  <a:srgbClr val="C00000"/>
                </a:solidFill>
              </a:rPr>
              <a:t>8 ember, erősen átlag feletti, különösen  magas jövedelem és kiugró hiteltartozás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/>
          <a:lstStyle/>
          <a:p>
            <a:r>
              <a:rPr lang="hu-HU" altLang="hu-HU" smtClean="0">
                <a:solidFill>
                  <a:srgbClr val="002060"/>
                </a:solidFill>
              </a:rPr>
              <a:t>Klaszterezés jósága?</a:t>
            </a:r>
          </a:p>
        </p:txBody>
      </p:sp>
      <p:sp>
        <p:nvSpPr>
          <p:cNvPr id="35843" name="Tartalom helye 2"/>
          <p:cNvSpPr>
            <a:spLocks noGrp="1"/>
          </p:cNvSpPr>
          <p:nvPr>
            <p:ph idx="1"/>
          </p:nvPr>
        </p:nvSpPr>
        <p:spPr>
          <a:xfrm>
            <a:off x="422275" y="1933575"/>
            <a:ext cx="8229600" cy="4389438"/>
          </a:xfrm>
        </p:spPr>
        <p:txBody>
          <a:bodyPr/>
          <a:lstStyle/>
          <a:p>
            <a:r>
              <a:rPr lang="hu-HU" altLang="hu-HU" sz="2400" b="1" smtClean="0">
                <a:solidFill>
                  <a:srgbClr val="990033"/>
                </a:solidFill>
              </a:rPr>
              <a:t>Ez nem mérhető! De:</a:t>
            </a:r>
          </a:p>
          <a:p>
            <a:r>
              <a:rPr lang="hu-HU" altLang="hu-HU" sz="2400" smtClean="0"/>
              <a:t>A változók szerepe vizsgálható</a:t>
            </a:r>
          </a:p>
          <a:p>
            <a:r>
              <a:rPr lang="hu-HU" altLang="hu-HU" sz="2400" smtClean="0"/>
              <a:t>A klaszterek mérete és egymástól való távolsága mérhető</a:t>
            </a:r>
          </a:p>
          <a:p>
            <a:r>
              <a:rPr lang="hu-HU" altLang="hu-HU" sz="2400" smtClean="0"/>
              <a:t>A klaszteren belüli pontok szóródása/belső távolsága mérhető</a:t>
            </a:r>
          </a:p>
          <a:p>
            <a:r>
              <a:rPr lang="hu-HU" altLang="hu-HU" sz="2400" smtClean="0"/>
              <a:t>Több eljárással, többféle klaszterszámmal kapott osztályozás összevetése validálja a klaszterekbe való besorolást. </a:t>
            </a:r>
          </a:p>
        </p:txBody>
      </p:sp>
      <p:sp>
        <p:nvSpPr>
          <p:cNvPr id="35844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2017.10.17.</a:t>
            </a:r>
          </a:p>
        </p:txBody>
      </p:sp>
      <p:sp>
        <p:nvSpPr>
          <p:cNvPr id="35845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Csicsman József          csicsman@calculus.hu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r>
              <a:rPr lang="hu-HU" smtClean="0"/>
              <a:t>A Bankloan  5 klasztere alapján</a:t>
            </a:r>
          </a:p>
        </p:txBody>
      </p:sp>
      <p:sp>
        <p:nvSpPr>
          <p:cNvPr id="36867" name="Szöveg helye 7"/>
          <p:cNvSpPr>
            <a:spLocks noGrp="1"/>
          </p:cNvSpPr>
          <p:nvPr>
            <p:ph type="body" idx="1"/>
          </p:nvPr>
        </p:nvSpPr>
        <p:spPr>
          <a:xfrm>
            <a:off x="179388" y="1989138"/>
            <a:ext cx="4248150" cy="1008062"/>
          </a:xfrm>
        </p:spPr>
        <p:txBody>
          <a:bodyPr/>
          <a:lstStyle/>
          <a:p>
            <a:r>
              <a:rPr lang="hu-HU" smtClean="0"/>
              <a:t>Információt kapunk-e a csődös ügyfelekről?</a:t>
            </a:r>
          </a:p>
          <a:p>
            <a:endParaRPr lang="hu-HU" smtClean="0"/>
          </a:p>
        </p:txBody>
      </p:sp>
      <p:sp>
        <p:nvSpPr>
          <p:cNvPr id="36868" name="Szöveg helye 8"/>
          <p:cNvSpPr>
            <a:spLocks noGrp="1"/>
          </p:cNvSpPr>
          <p:nvPr>
            <p:ph type="body" sz="half" idx="3"/>
          </p:nvPr>
        </p:nvSpPr>
        <p:spPr>
          <a:xfrm>
            <a:off x="4787900" y="1844675"/>
            <a:ext cx="4041775" cy="431800"/>
          </a:xfrm>
        </p:spPr>
        <p:txBody>
          <a:bodyPr>
            <a:normAutofit lnSpcReduction="10000"/>
          </a:bodyPr>
          <a:lstStyle/>
          <a:p>
            <a:r>
              <a:rPr lang="hu-HU" smtClean="0"/>
              <a:t>Mit (nem) mutat?</a:t>
            </a:r>
          </a:p>
        </p:txBody>
      </p:sp>
      <p:sp>
        <p:nvSpPr>
          <p:cNvPr id="36869" name="Tartalom helye 2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6870" name="Tartalom helye 9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248150" cy="3846513"/>
          </a:xfrm>
        </p:spPr>
        <p:txBody>
          <a:bodyPr/>
          <a:lstStyle/>
          <a:p>
            <a:r>
              <a:rPr lang="hu-HU" sz="2000" smtClean="0"/>
              <a:t>150 ember hiányzik, mert klasztereztük, de nincs csődös-nem csődös besorolása</a:t>
            </a:r>
          </a:p>
          <a:p>
            <a:r>
              <a:rPr lang="hu-HU" sz="2000" smtClean="0"/>
              <a:t>Az 5. klaszterben mindenki csődös, az elsőben is sokan</a:t>
            </a:r>
          </a:p>
          <a:p>
            <a:r>
              <a:rPr lang="hu-HU" sz="2000" smtClean="0"/>
              <a:t>Van-e kapcsolat a két változó (klaszter-tagság és csődös besorolás) között?</a:t>
            </a:r>
          </a:p>
          <a:p>
            <a:r>
              <a:rPr lang="hu-HU" sz="2000" smtClean="0"/>
              <a:t>Függetlenség elvethető</a:t>
            </a:r>
          </a:p>
          <a:p>
            <a:r>
              <a:rPr lang="hu-HU" sz="2000" smtClean="0"/>
              <a:t>Cramer V=0,35 </a:t>
            </a:r>
          </a:p>
        </p:txBody>
      </p:sp>
      <p:sp>
        <p:nvSpPr>
          <p:cNvPr id="36871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2017.10.17.</a:t>
            </a:r>
          </a:p>
        </p:txBody>
      </p:sp>
      <p:sp>
        <p:nvSpPr>
          <p:cNvPr id="36872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Csicsman József          csicsman@calculus.hu</a:t>
            </a:r>
          </a:p>
        </p:txBody>
      </p:sp>
      <p:pic>
        <p:nvPicPr>
          <p:cNvPr id="36874" name="Kép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14600"/>
            <a:ext cx="428466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A </a:t>
            </a:r>
            <a:r>
              <a:rPr lang="hu-HU" dirty="0" err="1" smtClean="0"/>
              <a:t>Balaton.sav</a:t>
            </a:r>
            <a:r>
              <a:rPr lang="hu-HU" dirty="0" smtClean="0"/>
              <a:t> állományon ismételjük meg az eljárást </a:t>
            </a:r>
            <a:r>
              <a:rPr lang="hu-HU" dirty="0" smtClean="0"/>
              <a:t>4, </a:t>
            </a:r>
            <a:r>
              <a:rPr lang="hu-HU" dirty="0" smtClean="0"/>
              <a:t>illetve 5 csoportra!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6805264" cy="382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944216"/>
          </a:xfrm>
        </p:spPr>
        <p:txBody>
          <a:bodyPr>
            <a:normAutofit/>
          </a:bodyPr>
          <a:lstStyle/>
          <a:p>
            <a:r>
              <a:rPr lang="hu-HU" dirty="0" smtClean="0"/>
              <a:t>Ismételjük meg a </a:t>
            </a:r>
            <a:r>
              <a:rPr lang="hu-HU" dirty="0" smtClean="0"/>
              <a:t>futtatást a </a:t>
            </a:r>
            <a:r>
              <a:rPr lang="hu-HU" dirty="0" err="1" smtClean="0"/>
              <a:t>sztenderdizált</a:t>
            </a:r>
            <a:r>
              <a:rPr lang="hu-HU" dirty="0" smtClean="0"/>
              <a:t> változókat használva</a:t>
            </a:r>
            <a:endParaRPr lang="hu-H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7049378" cy="396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2017.10.17.</a:t>
            </a:r>
          </a:p>
        </p:txBody>
      </p:sp>
      <p:sp>
        <p:nvSpPr>
          <p:cNvPr id="8195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Csicsman József          csicsman@calculus.hu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z="4000" smtClean="0"/>
              <a:t>Többváltozós adatelemzés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3200" b="1" dirty="0" smtClean="0"/>
              <a:t>Input: X</a:t>
            </a:r>
            <a:r>
              <a:rPr lang="hu-HU" altLang="hu-HU" sz="2600" dirty="0" smtClean="0"/>
              <a:t> (n x p) méretű adattömb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Oszlopai változók, ezek sztochasztikus kapcsolatrendszerét vizsgáljuk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Sorai a megfigyelt egyedek, ügyfelek, emberek, vállalatok, országok, 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600" dirty="0" smtClean="0"/>
              <a:t>	ezek csoportjait azonosítjuk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Általában egy időpontra= keresztmetszeti elemzés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Több időszakra, az idősorok elemzése (pl. a SAS/ETS)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2017.10.17.</a:t>
            </a:r>
            <a:endParaRPr lang="hu-HU" altLang="hu-HU"/>
          </a:p>
        </p:txBody>
      </p:sp>
      <p:sp>
        <p:nvSpPr>
          <p:cNvPr id="10243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Csicsman József          csicsman@calculus.hu</a:t>
            </a:r>
            <a:endParaRPr lang="hu-HU" altLang="hu-HU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8159750" cy="1563687"/>
          </a:xfrm>
        </p:spPr>
        <p:txBody>
          <a:bodyPr/>
          <a:lstStyle/>
          <a:p>
            <a:pPr eaLnBrk="1" hangingPunct="1"/>
            <a:r>
              <a:rPr lang="hu-HU" altLang="hu-HU" smtClean="0">
                <a:solidFill>
                  <a:srgbClr val="0066FF"/>
                </a:solidFill>
              </a:rPr>
              <a:t>Hierarchikus klaszterezés :  </a:t>
            </a:r>
            <a:r>
              <a:rPr lang="hu-HU" altLang="hu-HU" sz="3300" smtClean="0">
                <a:solidFill>
                  <a:srgbClr val="0066FF"/>
                </a:solidFill>
              </a:rPr>
              <a:t>klaszterek száma előre nem ismert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00213"/>
            <a:ext cx="4319588" cy="4395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b="1" u="sng" smtClean="0"/>
              <a:t>Lépések és feladatok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3200" b="1" i="1" smtClean="0">
                <a:solidFill>
                  <a:srgbClr val="990033"/>
                </a:solidFill>
              </a:rPr>
              <a:t>Elemzői döntést igényel:</a:t>
            </a:r>
            <a:endParaRPr lang="hu-HU" altLang="hu-HU" sz="3200" b="1" smtClean="0">
              <a:solidFill>
                <a:srgbClr val="99003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3200" smtClean="0"/>
              <a:t>Változók kiválasztása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3200" smtClean="0"/>
              <a:t>Távolság mérése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b="1" smtClean="0"/>
              <a:t>Klasztereket összevonó algoritmus kiválasztása</a:t>
            </a:r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600200"/>
            <a:ext cx="40322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b="1" u="sng" smtClean="0"/>
              <a:t>Eredmények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3200" smtClean="0"/>
              <a:t>Numerikus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3200" smtClean="0"/>
              <a:t>Grafikus: </a:t>
            </a:r>
            <a:r>
              <a:rPr lang="hu-HU" altLang="hu-HU" sz="3200" b="1" smtClean="0"/>
              <a:t>dend</a:t>
            </a:r>
            <a:r>
              <a:rPr lang="hu-HU" altLang="hu-HU" sz="3200" b="1" smtClean="0">
                <a:solidFill>
                  <a:srgbClr val="990033"/>
                </a:solidFill>
              </a:rPr>
              <a:t>r</a:t>
            </a:r>
            <a:r>
              <a:rPr lang="hu-HU" altLang="hu-HU" sz="3200" b="1" smtClean="0"/>
              <a:t>ogram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3200" b="1" smtClean="0"/>
              <a:t>(Ez mindig 2 dimenziós ábra)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3200" smtClean="0"/>
              <a:t>A csoportosítás jósága nem mérhető</a:t>
            </a:r>
          </a:p>
          <a:p>
            <a:pPr eaLnBrk="1" hangingPunct="1">
              <a:lnSpc>
                <a:spcPct val="90000"/>
              </a:lnSpc>
            </a:pPr>
            <a:endParaRPr lang="hu-HU" altLang="hu-H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2017.10.17.</a:t>
            </a:r>
            <a:endParaRPr lang="hu-HU" altLang="hu-HU"/>
          </a:p>
        </p:txBody>
      </p:sp>
      <p:sp>
        <p:nvSpPr>
          <p:cNvPr id="1126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Csicsman József          csicsman@calculus.hu</a:t>
            </a:r>
            <a:endParaRPr lang="hu-HU" altLang="hu-HU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000" smtClean="0"/>
              <a:t>Hierarchikus eljárás lépései – látszólag egyszerű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hu-HU" altLang="hu-HU" smtClean="0"/>
              <a:t>Minden pont egy klasztert alkot, n (p) klaszterből indulunk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hu-HU" altLang="hu-HU" b="1" smtClean="0"/>
              <a:t>Két leghasonlóbbat összevonjuk (távolság mértéke és összevonás elve)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hu-HU" altLang="hu-HU" smtClean="0"/>
              <a:t>minden lépésben ismételjük az összevonást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hu-HU" altLang="hu-HU" smtClean="0"/>
              <a:t>..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hu-HU" altLang="hu-HU" smtClean="0"/>
              <a:t>(n-1). Minden klasztert egybe kapcsolunk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2017.10.17.</a:t>
            </a:r>
            <a:endParaRPr lang="hu-HU" altLang="hu-HU"/>
          </a:p>
        </p:txBody>
      </p:sp>
      <p:sp>
        <p:nvSpPr>
          <p:cNvPr id="1229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hu-HU" smtClean="0"/>
              <a:t>Csicsman József          csicsman@calculus.hu</a:t>
            </a:r>
            <a:endParaRPr lang="hu-HU" altLang="hu-HU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14338"/>
            <a:ext cx="7772400" cy="703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Euklideszi távolság?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116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hu-HU" altLang="hu-HU" sz="2000" smtClean="0"/>
              <a:t>Négyzete:					 		</a:t>
            </a:r>
          </a:p>
          <a:p>
            <a:pPr eaLnBrk="1" hangingPunct="1">
              <a:lnSpc>
                <a:spcPct val="80000"/>
              </a:lnSpc>
            </a:pPr>
            <a:endParaRPr lang="hu-HU" altLang="hu-HU" sz="2000" smtClean="0"/>
          </a:p>
          <a:p>
            <a:pPr eaLnBrk="1" hangingPunct="1">
              <a:lnSpc>
                <a:spcPct val="80000"/>
              </a:lnSpc>
            </a:pPr>
            <a:endParaRPr lang="hu-HU" altLang="hu-HU" sz="2000" smtClean="0"/>
          </a:p>
          <a:p>
            <a:pPr eaLnBrk="1" hangingPunct="1">
              <a:lnSpc>
                <a:spcPct val="80000"/>
              </a:lnSpc>
            </a:pPr>
            <a:endParaRPr lang="hu-HU" altLang="hu-HU" sz="20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000" smtClean="0"/>
              <a:t>A city-block (vagy Manhattan) metrika összegzi az eltéréseket, Csebisev csak max eltérés:</a:t>
            </a:r>
          </a:p>
          <a:p>
            <a:pPr eaLnBrk="1" hangingPunct="1">
              <a:lnSpc>
                <a:spcPct val="80000"/>
              </a:lnSpc>
            </a:pPr>
            <a:endParaRPr lang="hu-HU" altLang="hu-HU" sz="2000" smtClean="0"/>
          </a:p>
          <a:p>
            <a:pPr eaLnBrk="1" hangingPunct="1">
              <a:lnSpc>
                <a:spcPct val="80000"/>
              </a:lnSpc>
            </a:pPr>
            <a:endParaRPr lang="hu-HU" altLang="hu-H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00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smtClean="0"/>
              <a:t>							„Customized” néven eltérő hatványkitevőt és gyököt választhatunk, ami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000" smtClean="0"/>
              <a:t>p = r esetén megegyezik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000" smtClean="0"/>
              <a:t>a  Minkowski metrikával.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2000" smtClean="0"/>
              <a:t/>
            </a:r>
            <a:br>
              <a:rPr lang="hu-HU" altLang="hu-HU" sz="2000" smtClean="0"/>
            </a:br>
            <a:endParaRPr lang="hu-HU" altLang="hu-HU" sz="2000" smtClean="0"/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hu-HU" altLang="hu-HU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059113" y="1557338"/>
          <a:ext cx="3241675" cy="946150"/>
        </p:xfrm>
        <a:graphic>
          <a:graphicData uri="http://schemas.openxmlformats.org/presentationml/2006/ole">
            <p:oleObj spid="_x0000_s3074" name="Egyenlet" r:id="rId3" imgW="1257300" imgH="368300" progId="Equation.3">
              <p:embed/>
            </p:oleObj>
          </a:graphicData>
        </a:graphic>
      </p:graphicFrame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hu-HU" altLang="hu-HU"/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1187450" y="3252788"/>
          <a:ext cx="2592388" cy="892175"/>
        </p:xfrm>
        <a:graphic>
          <a:graphicData uri="http://schemas.openxmlformats.org/presentationml/2006/ole">
            <p:oleObj spid="_x0000_s3075" name="Egyenlet" r:id="rId4" imgW="1079500" imgH="368300" progId="Equation.3">
              <p:embed/>
            </p:oleObj>
          </a:graphicData>
        </a:graphic>
      </p:graphicFrame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hu-HU" altLang="hu-HU"/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3924300" y="4929188"/>
          <a:ext cx="2879725" cy="1036637"/>
        </p:xfrm>
        <a:graphic>
          <a:graphicData uri="http://schemas.openxmlformats.org/presentationml/2006/ole">
            <p:oleObj spid="_x0000_s3076" name="Egyenlet" r:id="rId5" imgW="1459866" imgH="52047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r>
              <a:rPr lang="hu-HU" dirty="0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Balaton.sav</a:t>
            </a:r>
            <a:r>
              <a:rPr lang="hu-HU" dirty="0" smtClean="0"/>
              <a:t> és hívjuk be a hierarchikus klaszterezést!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pic>
        <p:nvPicPr>
          <p:cNvPr id="665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276872"/>
          </a:xfrm>
        </p:spPr>
        <p:txBody>
          <a:bodyPr>
            <a:normAutofit/>
          </a:bodyPr>
          <a:lstStyle/>
          <a:p>
            <a:r>
              <a:rPr lang="hu-HU" dirty="0" smtClean="0"/>
              <a:t>Jelöljük ki a változókat, majd válasszuk az ábrázoláshoz a </a:t>
            </a:r>
            <a:r>
              <a:rPr lang="hu-HU" dirty="0" err="1" smtClean="0"/>
              <a:t>dendogrammot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pic>
        <p:nvPicPr>
          <p:cNvPr id="655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klaszter hierarchia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Mit tegyünk a szociális hálókkal?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A kapcsolatok hipergráf modellje.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Csicsman József          csicsman@calculus.hu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hu-HU" altLang="en-US" smtClean="0"/>
              <a:t>2017.10.17.</a:t>
            </a:r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hu-HU" altLang="en-US" smtClean="0"/>
              <a:t>Csicsman József          csicsman@calculus.hu</a:t>
            </a:r>
            <a:endParaRPr lang="hu-HU" alt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>
                <a:solidFill>
                  <a:schemeClr val="tx1"/>
                </a:solidFill>
              </a:rPr>
              <a:t>Diszkriminancia elemzés</a:t>
            </a:r>
            <a:r>
              <a:rPr lang="hu-HU" altLang="hu-H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800"/>
            <a:ext cx="8229600" cy="4464025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dirty="0" smtClean="0"/>
              <a:t>Kitüntetett szerep: az ügyfelek, országok </a:t>
            </a:r>
            <a:r>
              <a:rPr lang="hu-HU" altLang="hu-HU" i="1" dirty="0" smtClean="0">
                <a:solidFill>
                  <a:srgbClr val="993300"/>
                </a:solidFill>
              </a:rPr>
              <a:t>ismert csoportjainak</a:t>
            </a:r>
            <a:r>
              <a:rPr lang="hu-HU" altLang="hu-HU" dirty="0" smtClean="0"/>
              <a:t> szétválasztása, </a:t>
            </a:r>
            <a:r>
              <a:rPr lang="hu-HU" altLang="hu-HU" i="1" dirty="0" smtClean="0"/>
              <a:t>piac-szegmentáció (ezért a</a:t>
            </a:r>
            <a:r>
              <a:rPr lang="hu-HU" altLang="hu-HU" dirty="0" smtClean="0"/>
              <a:t> klaszterezés ellentettje)</a:t>
            </a:r>
            <a:endParaRPr lang="hu-HU" altLang="hu-HU" i="1" dirty="0" smtClean="0"/>
          </a:p>
          <a:p>
            <a:pPr eaLnBrk="1" hangingPunct="1"/>
            <a:r>
              <a:rPr lang="hu-HU" altLang="hu-HU" dirty="0" smtClean="0"/>
              <a:t>Előre adott csoportosításhoz keressük a diszkrimináló függvényt, ami az osztályozást magyarázó p db </a:t>
            </a:r>
            <a:r>
              <a:rPr lang="hu-HU" altLang="hu-HU" i="1" u="sng" dirty="0" smtClean="0"/>
              <a:t>változó lineáris kombinációja</a:t>
            </a:r>
          </a:p>
          <a:p>
            <a:pPr eaLnBrk="1" hangingPunct="1"/>
            <a:r>
              <a:rPr lang="hu-HU" altLang="hu-HU" i="1" dirty="0" smtClean="0"/>
              <a:t>Matematikailag sajátérték-sajátvektor felbontás (ezért a főkomponenshez hasonló)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hu-HU" altLang="en-US" smtClean="0"/>
              <a:t>2017.10.17.</a:t>
            </a:r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hu-HU" altLang="en-US" smtClean="0"/>
              <a:t>Csicsman József          csicsman@calculus.hu</a:t>
            </a:r>
            <a:endParaRPr lang="hu-HU" alt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700" smtClean="0"/>
              <a:t>Diszkriminancia elemzés célja: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6792"/>
            <a:ext cx="8229600" cy="4464596"/>
          </a:xfrm>
        </p:spPr>
        <p:txBody>
          <a:bodyPr>
            <a:normAutofit/>
          </a:bodyPr>
          <a:lstStyle/>
          <a:p>
            <a:pPr marL="839788" lvl="1" indent="-495300"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hu-HU" altLang="hu-HU" dirty="0" smtClean="0"/>
              <a:t>x</a:t>
            </a:r>
            <a:r>
              <a:rPr lang="hu-HU" altLang="hu-HU" baseline="-25000" dirty="0" smtClean="0"/>
              <a:t>1</a:t>
            </a:r>
            <a:r>
              <a:rPr lang="hu-HU" altLang="hu-HU" dirty="0" smtClean="0"/>
              <a:t>,x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,… </a:t>
            </a:r>
            <a:r>
              <a:rPr lang="hu-HU" altLang="hu-HU" dirty="0" err="1" smtClean="0"/>
              <a:t>x</a:t>
            </a:r>
            <a:r>
              <a:rPr lang="hu-HU" altLang="hu-HU" baseline="-25000" dirty="0" err="1" smtClean="0"/>
              <a:t>p</a:t>
            </a:r>
            <a:r>
              <a:rPr lang="hu-HU" altLang="hu-HU" dirty="0" smtClean="0"/>
              <a:t> változók terében szeparáló felületet keresünk</a:t>
            </a:r>
          </a:p>
          <a:p>
            <a:pPr marL="839788" lvl="1" indent="-495300"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hu-HU" altLang="hu-HU" dirty="0" smtClean="0"/>
              <a:t>Szétválasztás sikeres ~ y és x kapcsolata szoros</a:t>
            </a:r>
          </a:p>
          <a:p>
            <a:pPr marL="839788" lvl="1" indent="-4953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altLang="hu-HU" dirty="0" smtClean="0"/>
              <a:t>2</a:t>
            </a:r>
            <a:r>
              <a:rPr lang="hu-HU" altLang="hu-HU" dirty="0" smtClean="0">
                <a:cs typeface="Arial" charset="0"/>
              </a:rPr>
              <a:t>≤g</a:t>
            </a:r>
            <a:r>
              <a:rPr lang="hu-HU" altLang="hu-HU" dirty="0" smtClean="0"/>
              <a:t>  ismert csoport szeparálása  lineáris döntési függvénnyel</a:t>
            </a:r>
          </a:p>
          <a:p>
            <a:pPr marL="839788" lvl="1" indent="-495300" eaLnBrk="1" hangingPunct="1">
              <a:lnSpc>
                <a:spcPct val="80000"/>
              </a:lnSpc>
              <a:buFont typeface="Wingdings" pitchFamily="2" charset="2"/>
              <a:buChar char="n"/>
            </a:pPr>
            <a:r>
              <a:rPr lang="hu-HU" altLang="hu-HU" dirty="0" smtClean="0"/>
              <a:t>y= </a:t>
            </a:r>
            <a:r>
              <a:rPr lang="hu-HU" altLang="hu-HU" i="1" dirty="0" smtClean="0"/>
              <a:t>kategória</a:t>
            </a:r>
            <a:r>
              <a:rPr lang="hu-HU" altLang="hu-HU" dirty="0" smtClean="0"/>
              <a:t>változó, (nominális vagy </a:t>
            </a:r>
            <a:r>
              <a:rPr lang="hu-HU" altLang="hu-HU" dirty="0" err="1" smtClean="0"/>
              <a:t>ordinális</a:t>
            </a:r>
            <a:r>
              <a:rPr lang="hu-HU" altLang="hu-HU" dirty="0" smtClean="0"/>
              <a:t>)  és g számú értéke szerint osztályokba sorolt esetek vannak</a:t>
            </a:r>
          </a:p>
          <a:p>
            <a:pPr marL="839788" lvl="1" indent="-4953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altLang="hu-HU" dirty="0" smtClean="0"/>
              <a:t>Módszerek: </a:t>
            </a:r>
          </a:p>
          <a:p>
            <a:pPr marL="839788" lvl="1" indent="-4953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hu-HU" altLang="hu-HU" b="1" dirty="0" smtClean="0"/>
              <a:t>Szeparáló függvény: min(p; g-1)</a:t>
            </a:r>
          </a:p>
          <a:p>
            <a:pPr marL="839788" lvl="1" indent="-4953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hu-HU" altLang="hu-HU" dirty="0" err="1" smtClean="0"/>
              <a:t>Fisher</a:t>
            </a:r>
            <a:r>
              <a:rPr lang="hu-HU" altLang="hu-HU" dirty="0" smtClean="0"/>
              <a:t> féle döntési függvény (g darab)</a:t>
            </a:r>
          </a:p>
          <a:p>
            <a:pPr marL="839788" lvl="1" indent="-495300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altLang="hu-HU" dirty="0" smtClean="0"/>
          </a:p>
          <a:p>
            <a:pPr marL="839788" lvl="1" indent="-495300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altLang="hu-HU" dirty="0" smtClean="0"/>
          </a:p>
          <a:p>
            <a:pPr marL="839788" lvl="1" indent="-495300"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alt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hu-HU" altLang="en-US" smtClean="0"/>
              <a:t>2017.10.17.</a:t>
            </a:r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hu-HU" altLang="en-US" smtClean="0"/>
              <a:t>Csicsman József          csicsman@calculus.hu</a:t>
            </a:r>
            <a:endParaRPr lang="hu-HU" alt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Lineáris osztályozás???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Csak többdimenziós normális eloszlás és azonos kovariancia mátrix esetén </a:t>
            </a:r>
            <a:r>
              <a:rPr lang="hu-HU" altLang="hu-HU" b="1" smtClean="0"/>
              <a:t>lineáris</a:t>
            </a:r>
            <a:r>
              <a:rPr lang="hu-HU" altLang="hu-HU" smtClean="0"/>
              <a:t> a diszkrimináló függvény</a:t>
            </a:r>
          </a:p>
          <a:p>
            <a:pPr eaLnBrk="1" hangingPunct="1"/>
            <a:r>
              <a:rPr lang="hu-HU" altLang="hu-HU" smtClean="0"/>
              <a:t>R.A. Fisher 1938: </a:t>
            </a:r>
            <a:r>
              <a:rPr lang="hu-HU" altLang="hu-HU" b="1" i="1" smtClean="0"/>
              <a:t>egyező kovariancia mátrixok</a:t>
            </a:r>
            <a:r>
              <a:rPr lang="hu-HU" altLang="hu-HU" smtClean="0"/>
              <a:t> esetén csak a lineáris tagok maradnak</a:t>
            </a:r>
          </a:p>
          <a:p>
            <a:pPr eaLnBrk="1" hangingPunct="1"/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50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4000" smtClean="0">
                <a:solidFill>
                  <a:schemeClr val="tx1"/>
                </a:solidFill>
              </a:rPr>
              <a:t>Az objektumok csoportosítása </a:t>
            </a:r>
            <a:br>
              <a:rPr lang="hu-HU" altLang="hu-HU" sz="4000" smtClean="0">
                <a:solidFill>
                  <a:schemeClr val="tx1"/>
                </a:solidFill>
              </a:rPr>
            </a:br>
            <a:r>
              <a:rPr lang="hu-HU" altLang="hu-HU" sz="4000" smtClean="0">
                <a:solidFill>
                  <a:schemeClr val="tx1"/>
                </a:solidFill>
              </a:rPr>
              <a:t>K-közép klaszterezés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pPr marL="742950" indent="-742950">
              <a:buFont typeface="Wingdings 2" pitchFamily="18" charset="2"/>
              <a:buNone/>
              <a:defRPr/>
            </a:pPr>
            <a:endParaRPr lang="hu-HU" sz="3600" dirty="0" smtClean="0"/>
          </a:p>
          <a:p>
            <a:pPr marL="742950" indent="-742950">
              <a:buFont typeface="+mj-lt"/>
              <a:buAutoNum type="arabicPeriod"/>
              <a:defRPr/>
            </a:pPr>
            <a:r>
              <a:rPr lang="hu-HU" sz="3600" dirty="0" smtClean="0"/>
              <a:t>Klaszterelemzés </a:t>
            </a:r>
            <a:r>
              <a:rPr lang="hu-HU" sz="3600" dirty="0" err="1" smtClean="0"/>
              <a:t>k-közép</a:t>
            </a:r>
            <a:r>
              <a:rPr lang="hu-HU" sz="3600" dirty="0" smtClean="0"/>
              <a:t> eljárással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hu-HU" sz="3600" dirty="0" smtClean="0"/>
              <a:t>Klaszterek számára ajánlás klaszterkönyök készítéssel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hu-HU" sz="3600" dirty="0" smtClean="0"/>
              <a:t>Klaszterbesorolások egyezése, kereszttábla, asszociáció mérése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hu-HU" sz="3600" dirty="0"/>
          </a:p>
        </p:txBody>
      </p:sp>
      <p:sp>
        <p:nvSpPr>
          <p:cNvPr id="21508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smtClean="0"/>
              <a:t>2017.10.17.</a:t>
            </a:r>
          </a:p>
        </p:txBody>
      </p:sp>
      <p:sp>
        <p:nvSpPr>
          <p:cNvPr id="21509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Csicsman József          csicsman@calculus.hu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hu-HU" altLang="en-US" smtClean="0"/>
              <a:t>2017.10.17.</a:t>
            </a:r>
            <a:endParaRPr lang="hu-HU" altLang="en-US"/>
          </a:p>
        </p:txBody>
      </p:sp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hu-HU" altLang="en-US" smtClean="0"/>
              <a:t>Csicsman József          csicsman@calculus.hu</a:t>
            </a:r>
            <a:endParaRPr lang="hu-HU" alt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mtClean="0"/>
              <a:t>Az elméletileg kívánatos eset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altLang="hu-HU" smtClean="0"/>
              <a:t>Többdimenziós normális eloszlás</a:t>
            </a:r>
          </a:p>
          <a:p>
            <a:pPr eaLnBrk="1" hangingPunct="1"/>
            <a:r>
              <a:rPr lang="hu-HU" altLang="hu-HU" smtClean="0"/>
              <a:t>Átlagok eltérnek</a:t>
            </a:r>
          </a:p>
          <a:p>
            <a:pPr eaLnBrk="1" hangingPunct="1"/>
            <a:r>
              <a:rPr lang="hu-HU" altLang="hu-HU" smtClean="0"/>
              <a:t>Szórásnégyzetek megegyeznek</a:t>
            </a:r>
          </a:p>
          <a:p>
            <a:pPr eaLnBrk="1" hangingPunct="1"/>
            <a:r>
              <a:rPr lang="hu-HU" altLang="hu-HU" smtClean="0"/>
              <a:t>Változók lehetőleg korrelálatlanok</a:t>
            </a:r>
          </a:p>
          <a:p>
            <a:pPr eaLnBrk="1" hangingPunct="1"/>
            <a:r>
              <a:rPr lang="hu-HU" altLang="hu-HU" b="1" smtClean="0">
                <a:solidFill>
                  <a:srgbClr val="993300"/>
                </a:solidFill>
              </a:rPr>
              <a:t>ax+by=c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b="1" smtClean="0">
                <a:solidFill>
                  <a:srgbClr val="993300"/>
                </a:solidFill>
              </a:rPr>
              <a:t>Egyedül egy változó nem szeparál!</a:t>
            </a:r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hu-HU" altLang="hu-HU" smtClean="0"/>
              <a:t>Térben</a:t>
            </a:r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</p:txBody>
      </p:sp>
      <p:graphicFrame>
        <p:nvGraphicFramePr>
          <p:cNvPr id="2050" name="Object 501"/>
          <p:cNvGraphicFramePr>
            <a:graphicFrameLocks noChangeAspect="1"/>
          </p:cNvGraphicFramePr>
          <p:nvPr/>
        </p:nvGraphicFramePr>
        <p:xfrm>
          <a:off x="4859338" y="2420938"/>
          <a:ext cx="3887787" cy="3455987"/>
        </p:xfrm>
        <a:graphic>
          <a:graphicData uri="http://schemas.openxmlformats.org/presentationml/2006/ole">
            <p:oleObj spid="_x0000_s4098" name="Munkalap" r:id="rId3" imgW="3220179" imgH="220963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hu-HU" altLang="en-US" smtClean="0"/>
              <a:t>2017.10.17.</a:t>
            </a:r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hu-HU" altLang="en-US" smtClean="0"/>
              <a:t>Csicsman József          csicsman@calculus.hu</a:t>
            </a:r>
            <a:endParaRPr lang="hu-HU" altLang="en-US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3800" smtClean="0"/>
              <a:t>Az egyik (melyik?) ábra felel meg az egyező kovariancia feltételnek?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452688"/>
          <a:ext cx="4038600" cy="2825750"/>
        </p:xfrm>
        <a:graphic>
          <a:graphicData uri="http://schemas.openxmlformats.org/presentationml/2006/ole">
            <p:oleObj spid="_x0000_s5122" name="Munkalap" r:id="rId3" imgW="4503495" imgH="3151779" progId="Excel.Sheet.8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755650" y="2205038"/>
          <a:ext cx="4038600" cy="2528887"/>
        </p:xfrm>
        <a:graphic>
          <a:graphicData uri="http://schemas.openxmlformats.org/presentationml/2006/ole">
            <p:oleObj spid="_x0000_s5123" name="Munkalap" r:id="rId4" imgW="5786451" imgH="362249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hu-HU" altLang="en-US" smtClean="0"/>
              <a:t>2017.10.17.</a:t>
            </a:r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hu-HU" altLang="en-US" smtClean="0"/>
              <a:t>Csicsman József          csicsman@calculus.hu</a:t>
            </a:r>
            <a:endParaRPr lang="hu-HU" alt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mtClean="0"/>
              <a:t>Ez az F-próba nagyon szigorú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/>
            <a:r>
              <a:rPr lang="hu-HU" altLang="hu-HU" smtClean="0"/>
              <a:t>Még ezek sem elég hasonlóak, mert nagy a minta elemszám egy-egy régióban</a:t>
            </a:r>
          </a:p>
          <a:p>
            <a:pPr eaLnBrk="1" hangingPunct="1"/>
            <a:r>
              <a:rPr lang="hu-HU" altLang="hu-HU" smtClean="0"/>
              <a:t>F= 3,99</a:t>
            </a:r>
          </a:p>
          <a:p>
            <a:pPr eaLnBrk="1" hangingPunct="1"/>
            <a:r>
              <a:rPr lang="hu-HU" altLang="hu-HU" smtClean="0"/>
              <a:t>p=0,0001</a:t>
            </a:r>
          </a:p>
        </p:txBody>
      </p:sp>
      <p:pic>
        <p:nvPicPr>
          <p:cNvPr id="30727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420938"/>
            <a:ext cx="3887788" cy="3313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Vegyük elő a mintapéldák közül a </a:t>
            </a:r>
            <a:r>
              <a:rPr lang="hu-HU" dirty="0" err="1" smtClean="0"/>
              <a:t>bankload.sav</a:t>
            </a:r>
            <a:r>
              <a:rPr lang="hu-HU" dirty="0" smtClean="0"/>
              <a:t> állományt</a:t>
            </a:r>
            <a:endParaRPr lang="hu-H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Válasszuk a </a:t>
            </a:r>
            <a:r>
              <a:rPr lang="hu-HU" dirty="0" err="1" smtClean="0"/>
              <a:t>diszkriminancia</a:t>
            </a:r>
            <a:r>
              <a:rPr lang="hu-HU" dirty="0" smtClean="0"/>
              <a:t> elemzést a csoportosítási eljárások közül</a:t>
            </a:r>
            <a:endParaRPr lang="hu-H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Állítsuk be a paramétereket, először csoportosító változót és a szeparációs  értékeket </a:t>
            </a:r>
            <a:endParaRPr lang="hu-HU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Állítsuk be a kívánt leíró statisztikákat!</a:t>
            </a:r>
            <a:endParaRPr lang="hu-H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Majd magyarázó változókat </a:t>
            </a:r>
            <a:endParaRPr lang="hu-H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Végül az osztályozó szempontokat és futtassuk az eljárást!</a:t>
            </a:r>
            <a:endParaRPr lang="hu-H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5400" dirty="0" smtClean="0"/>
              <a:t>Köszönöm a figyelmet!</a:t>
            </a:r>
            <a:endParaRPr lang="hu-HU" sz="5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2017.10.17.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Csicsman József          csicsman@calculus.hu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2017.10.17.</a:t>
            </a:r>
            <a:endParaRPr lang="hu-HU" altLang="en-US" smtClean="0"/>
          </a:p>
        </p:txBody>
      </p:sp>
      <p:sp>
        <p:nvSpPr>
          <p:cNvPr id="22531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altLang="en-US" smtClean="0"/>
              <a:t>Csicsman József          csicsman@calculus.hu</a:t>
            </a: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324850" cy="1108075"/>
          </a:xfrm>
        </p:spPr>
        <p:txBody>
          <a:bodyPr/>
          <a:lstStyle/>
          <a:p>
            <a:pPr eaLnBrk="1" hangingPunct="1"/>
            <a:r>
              <a:rPr lang="hu-HU" altLang="hu-HU" sz="3200" b="1" smtClean="0"/>
              <a:t>Klaszter (cluster=?) elemzés célja: homogén csoportok képzése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640763" cy="3673475"/>
          </a:xfrm>
        </p:spPr>
        <p:txBody>
          <a:bodyPr>
            <a:normAutofit lnSpcReduction="10000"/>
          </a:bodyPr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hu-HU" altLang="hu-HU" sz="2800" b="1" smtClean="0"/>
              <a:t>Tanító nélkül tanuló</a:t>
            </a:r>
            <a:r>
              <a:rPr lang="hu-HU" altLang="hu-HU" sz="2800" smtClean="0"/>
              <a:t> eljáráscsalád,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hu-HU" altLang="hu-HU" sz="2800" smtClean="0"/>
              <a:t>	</a:t>
            </a:r>
            <a:r>
              <a:rPr lang="hu-HU" altLang="hu-HU" sz="2800" b="1" i="1" smtClean="0"/>
              <a:t>többdimenziós térben</a:t>
            </a:r>
            <a:r>
              <a:rPr lang="hu-HU" altLang="hu-HU" sz="2800" smtClean="0"/>
              <a:t>,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hu-HU" altLang="hu-HU" sz="2800" smtClean="0"/>
              <a:t>	átfedés mentes osztályozás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hu-HU" altLang="hu-HU" sz="2800" b="1" smtClean="0"/>
              <a:t>Nem ismertek a kategóriák határai</a:t>
            </a:r>
            <a:r>
              <a:rPr lang="hu-HU" altLang="hu-HU" sz="2800" smtClean="0"/>
              <a:t>: </a:t>
            </a:r>
            <a:r>
              <a:rPr lang="hu-HU" altLang="hu-HU" sz="2400" smtClean="0"/>
              <a:t>jó ügyfél - rossz ügyfél döntéshez küszöbszám (pl. hány nap nemfizetés után?) előre nem adható meg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hu-HU" altLang="hu-HU" sz="2000" smtClean="0"/>
              <a:t>Példák klaszterezésre: a) magyar települések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hu-HU" altLang="hu-HU" sz="2000" smtClean="0"/>
              <a:t>				       b) a mesterszak hallgatói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hu-HU" altLang="hu-HU" sz="2000" smtClean="0"/>
              <a:t>	milyen (TÖBB!) tulajdonság alapján csoportosíthatóak???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2017.10.17.</a:t>
            </a:r>
            <a:endParaRPr lang="hu-HU" altLang="en-US" smtClean="0"/>
          </a:p>
        </p:txBody>
      </p:sp>
      <p:sp>
        <p:nvSpPr>
          <p:cNvPr id="23555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altLang="en-US" smtClean="0"/>
              <a:t>Csicsman József          csicsman@calculus.hu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36612"/>
          </a:xfrm>
        </p:spPr>
        <p:txBody>
          <a:bodyPr/>
          <a:lstStyle/>
          <a:p>
            <a:r>
              <a:rPr lang="hu-HU" altLang="hu-HU" smtClean="0"/>
              <a:t>A klaszterezés előnye/hátránya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640763" cy="44005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 altLang="hu-HU" sz="2800" dirty="0" smtClean="0"/>
              <a:t>Különböző (de 1 futtatásban azonos) mérési szintű adatok struktúráját hatékonyan tárja fel </a:t>
            </a:r>
          </a:p>
          <a:p>
            <a:pPr>
              <a:lnSpc>
                <a:spcPct val="90000"/>
              </a:lnSpc>
              <a:defRPr/>
            </a:pPr>
            <a:r>
              <a:rPr lang="hu-HU" altLang="hu-HU" sz="2800" dirty="0" smtClean="0"/>
              <a:t>Matematikai előfeltevések nincsenek</a:t>
            </a:r>
          </a:p>
          <a:p>
            <a:pPr>
              <a:lnSpc>
                <a:spcPct val="90000"/>
              </a:lnSpc>
              <a:defRPr/>
            </a:pPr>
            <a:r>
              <a:rPr lang="hu-HU" altLang="hu-HU" sz="2800" dirty="0" smtClean="0"/>
              <a:t>A klaszterezés értelmezése szubjektív</a:t>
            </a:r>
          </a:p>
          <a:p>
            <a:pPr>
              <a:lnSpc>
                <a:spcPct val="90000"/>
              </a:lnSpc>
              <a:defRPr/>
            </a:pPr>
            <a:r>
              <a:rPr lang="hu-HU" altLang="hu-HU" sz="2800" dirty="0" smtClean="0"/>
              <a:t>Az eredmény stabilitása nem mindig jellemezhető </a:t>
            </a:r>
          </a:p>
          <a:p>
            <a:pPr>
              <a:lnSpc>
                <a:spcPct val="90000"/>
              </a:lnSpc>
              <a:defRPr/>
            </a:pPr>
            <a:endParaRPr lang="hu-HU" altLang="hu-HU" sz="2800" b="1" dirty="0">
              <a:solidFill>
                <a:srgbClr val="008080"/>
              </a:solidFill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hu-HU" altLang="hu-HU" sz="2800" b="1" dirty="0" smtClean="0">
                <a:solidFill>
                  <a:srgbClr val="008080"/>
                </a:solidFill>
              </a:rPr>
              <a:t>Alkalmazása egyszerű, de az értelmezés nagy szakértelmet igényel</a:t>
            </a:r>
          </a:p>
          <a:p>
            <a:pPr>
              <a:lnSpc>
                <a:spcPct val="90000"/>
              </a:lnSpc>
              <a:defRPr/>
            </a:pPr>
            <a:endParaRPr lang="hu-HU" altLang="hu-HU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hu-HU" alt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2017.10.17.</a:t>
            </a:r>
          </a:p>
        </p:txBody>
      </p:sp>
      <p:sp>
        <p:nvSpPr>
          <p:cNvPr id="24579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Csicsman József          csicsman@calculus.hu</a:t>
            </a: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hu-HU" altLang="hu-HU" smtClean="0"/>
              <a:t>A k-közép klaszterezés – 1967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353425" cy="4062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/>
              <a:t>James. B. </a:t>
            </a:r>
            <a:r>
              <a:rPr lang="hu-HU" altLang="hu-HU" sz="2400" b="1" i="1" smtClean="0"/>
              <a:t>MacQueen</a:t>
            </a:r>
            <a:r>
              <a:rPr lang="hu-HU" altLang="hu-HU" sz="2400" smtClean="0"/>
              <a:t> (1967): "Some Methods for Classification and Analysis of Multivariate Observations, </a:t>
            </a:r>
            <a:r>
              <a:rPr lang="hu-HU" altLang="hu-HU" sz="2400" i="1" smtClean="0"/>
              <a:t>Proceedings of 5-th Berkeley Symposium on Mathematical Statistics and Probability"</a:t>
            </a:r>
            <a:r>
              <a:rPr lang="hu-HU" altLang="hu-HU" sz="2400" smtClean="0"/>
              <a:t>, </a:t>
            </a:r>
            <a:r>
              <a:rPr lang="hu-HU" altLang="hu-HU" sz="2400" b="1" smtClean="0"/>
              <a:t>Berkeley</a:t>
            </a:r>
            <a:r>
              <a:rPr lang="hu-HU" altLang="hu-HU" sz="2400" smtClean="0"/>
              <a:t>, University of California Press, 1:281-297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altLang="hu-H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>
                <a:latin typeface="Arial Black" pitchFamily="34" charset="0"/>
                <a:cs typeface="Aharoni" pitchFamily="2" charset="-79"/>
              </a:rPr>
              <a:t>Demo az iterációra, a centrumok változására: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sz="2400" smtClean="0">
                <a:latin typeface="Arial Black" pitchFamily="34" charset="0"/>
                <a:cs typeface="Aharoni" pitchFamily="2" charset="-79"/>
                <a:hlinkClick r:id="rId3"/>
              </a:rPr>
              <a:t>http://home.dei.polimi.it/matteucc/Clustering/tutorial_html/AppletKM.html</a:t>
            </a:r>
            <a:endParaRPr lang="hu-HU" altLang="hu-HU" sz="2400" smtClean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2017.10.17.</a:t>
            </a:r>
          </a:p>
        </p:txBody>
      </p:sp>
      <p:sp>
        <p:nvSpPr>
          <p:cNvPr id="27651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Csicsman József          csicsman@calculus.hu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76250"/>
            <a:ext cx="8229600" cy="865188"/>
          </a:xfrm>
        </p:spPr>
        <p:txBody>
          <a:bodyPr/>
          <a:lstStyle/>
          <a:p>
            <a:pPr algn="ctr" eaLnBrk="1" hangingPunct="1"/>
            <a:r>
              <a:rPr lang="hu-HU" altLang="hu-HU" sz="4000" smtClean="0"/>
              <a:t>Ez is többváltozós feladat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80400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hu-HU" altLang="hu-HU" sz="32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b="1" dirty="0" smtClean="0"/>
              <a:t>Input: X</a:t>
            </a:r>
            <a:r>
              <a:rPr lang="hu-HU" altLang="hu-HU" sz="2400" dirty="0" smtClean="0"/>
              <a:t> (n x p) méretű adattömb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b="1" dirty="0"/>
              <a:t>Sorai</a:t>
            </a:r>
            <a:r>
              <a:rPr lang="hu-HU" altLang="hu-HU" sz="2400" dirty="0"/>
              <a:t> az n megfigyelt egyed, ügyfél: emberek, vállalatok, országok, </a:t>
            </a:r>
            <a:r>
              <a:rPr lang="hu-HU" altLang="hu-HU" sz="2400" dirty="0" smtClean="0"/>
              <a:t>… </a:t>
            </a:r>
            <a:r>
              <a:rPr lang="hu-HU" altLang="hu-HU" sz="2400" dirty="0"/>
              <a:t>ezek </a:t>
            </a:r>
            <a:r>
              <a:rPr lang="hu-HU" altLang="hu-HU" sz="2400" b="1" dirty="0"/>
              <a:t>csoportjait</a:t>
            </a:r>
            <a:r>
              <a:rPr lang="hu-HU" altLang="hu-HU" sz="2400" dirty="0"/>
              <a:t> azonosítjuk, </a:t>
            </a:r>
            <a:r>
              <a:rPr lang="hu-HU" altLang="hu-HU" sz="2400" dirty="0" smtClean="0"/>
              <a:t>az esetek klaszterezzük,  a </a:t>
            </a:r>
            <a:r>
              <a:rPr lang="hu-HU" altLang="hu-HU" sz="2400" dirty="0" smtClean="0">
                <a:solidFill>
                  <a:srgbClr val="C00000"/>
                </a:solidFill>
              </a:rPr>
              <a:t>„</a:t>
            </a:r>
            <a:r>
              <a:rPr lang="hu-HU" altLang="hu-HU" sz="2400" b="1" dirty="0" smtClean="0">
                <a:solidFill>
                  <a:srgbClr val="C00000"/>
                </a:solidFill>
              </a:rPr>
              <a:t>hasonlóak” egy csoportba kerülnek</a:t>
            </a:r>
            <a:endParaRPr lang="hu-HU" altLang="hu-HU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b="1" dirty="0" smtClean="0"/>
              <a:t>Oszlopai</a:t>
            </a:r>
            <a:r>
              <a:rPr lang="hu-HU" altLang="hu-HU" sz="2400" dirty="0" smtClean="0"/>
              <a:t> p változó, a változók „különbözőségen” alapuló klaszterezése 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 következő előadáson)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altLang="hu-HU" sz="2400" dirty="0" smtClean="0"/>
              <a:t>	Itt nincs  méretszabály, az n és p tetszőleges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sz="2400" dirty="0" smtClean="0"/>
              <a:t>Hasonlóság vagy különbözőség mérése – több mutató szám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mtClean="0"/>
              <a:t>De a sikeres klaszterezés előtt sok feladatunk van!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dirty="0" smtClean="0"/>
              <a:t>Extrém  értékek vannak-e?</a:t>
            </a:r>
          </a:p>
          <a:p>
            <a:pPr lvl="1">
              <a:defRPr/>
            </a:pPr>
            <a:r>
              <a:rPr lang="hu-HU" dirty="0" smtClean="0"/>
              <a:t>Ki kell hagyni?</a:t>
            </a:r>
          </a:p>
          <a:p>
            <a:pPr lvl="1">
              <a:defRPr/>
            </a:pPr>
            <a:r>
              <a:rPr lang="hu-HU" dirty="0" smtClean="0"/>
              <a:t>Egy-elemű klaszter  képződik</a:t>
            </a:r>
          </a:p>
          <a:p>
            <a:pPr>
              <a:defRPr/>
            </a:pPr>
            <a:r>
              <a:rPr lang="hu-HU" dirty="0" smtClean="0"/>
              <a:t>Szimmetrikus/ normális eloszlás kell?</a:t>
            </a:r>
          </a:p>
          <a:p>
            <a:pPr lvl="1">
              <a:defRPr/>
            </a:pPr>
            <a:r>
              <a:rPr lang="hu-HU" dirty="0" smtClean="0"/>
              <a:t>Eloszlás típusa?</a:t>
            </a:r>
          </a:p>
          <a:p>
            <a:pPr lvl="1">
              <a:defRPr/>
            </a:pPr>
            <a:r>
              <a:rPr lang="hu-HU" dirty="0" smtClean="0"/>
              <a:t>Egy vagy több </a:t>
            </a:r>
            <a:r>
              <a:rPr lang="hu-HU" dirty="0" err="1" smtClean="0"/>
              <a:t>móduszú</a:t>
            </a:r>
            <a:r>
              <a:rPr lang="hu-HU" dirty="0" smtClean="0"/>
              <a:t> eloszlás?</a:t>
            </a:r>
          </a:p>
          <a:p>
            <a:pPr marL="469900" lvl="1" indent="-469900">
              <a:buFont typeface="Arial" pitchFamily="34" charset="0"/>
              <a:buChar char="•"/>
              <a:defRPr/>
            </a:pPr>
            <a:r>
              <a:rPr lang="hu-HU" dirty="0" smtClean="0"/>
              <a:t>Távolságmérés előtt </a:t>
            </a:r>
          </a:p>
          <a:p>
            <a:pPr marL="866775" lvl="2" indent="-469900">
              <a:defRPr/>
            </a:pPr>
            <a:r>
              <a:rPr lang="hu-HU" dirty="0" smtClean="0"/>
              <a:t>Mértékegység kiküszöbölése</a:t>
            </a:r>
          </a:p>
          <a:p>
            <a:pPr marL="866775" lvl="2" indent="-469900">
              <a:defRPr/>
            </a:pPr>
            <a:r>
              <a:rPr lang="hu-HU" dirty="0" smtClean="0"/>
              <a:t>Mérési skála egységesítése</a:t>
            </a:r>
          </a:p>
          <a:p>
            <a:pPr>
              <a:defRPr/>
            </a:pPr>
            <a:endParaRPr lang="hu-HU" dirty="0" smtClean="0"/>
          </a:p>
          <a:p>
            <a:pPr lvl="1">
              <a:buFont typeface="Wingdings" pitchFamily="2" charset="2"/>
              <a:buNone/>
              <a:defRPr/>
            </a:pPr>
            <a:endParaRPr lang="hu-HU" dirty="0" smtClean="0"/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hu-HU" dirty="0"/>
          </a:p>
        </p:txBody>
      </p:sp>
      <p:sp>
        <p:nvSpPr>
          <p:cNvPr id="28676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2017.10.17.</a:t>
            </a:r>
          </a:p>
        </p:txBody>
      </p:sp>
      <p:sp>
        <p:nvSpPr>
          <p:cNvPr id="28677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altLang="hu-HU" smtClean="0"/>
              <a:t>Csicsman József          csicsman@calculus.hu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1430</Words>
  <Application>Microsoft Office PowerPoint</Application>
  <PresentationFormat>Diavetítés a képernyőre (4:3 oldalarány)</PresentationFormat>
  <Paragraphs>331</Paragraphs>
  <Slides>49</Slides>
  <Notes>4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49</vt:i4>
      </vt:variant>
    </vt:vector>
  </HeadingPairs>
  <TitlesOfParts>
    <vt:vector size="53" baseType="lpstr">
      <vt:lpstr>Office-téma</vt:lpstr>
      <vt:lpstr>Egyenlet</vt:lpstr>
      <vt:lpstr>Chart</vt:lpstr>
      <vt:lpstr>Munkalap</vt:lpstr>
      <vt:lpstr>Statisztikai Programcsomagok SAS EG gyakorlat</vt:lpstr>
      <vt:lpstr>A többváltozós adatelemzés főbb módszertanai</vt:lpstr>
      <vt:lpstr>Többváltozós adatelemzés</vt:lpstr>
      <vt:lpstr>Az objektumok csoportosítása  K-közép klaszterezés</vt:lpstr>
      <vt:lpstr>Klaszter (cluster=?) elemzés célja: homogén csoportok képzése</vt:lpstr>
      <vt:lpstr>A klaszterezés előnye/hátránya</vt:lpstr>
      <vt:lpstr>A k-közép klaszterezés – 1967</vt:lpstr>
      <vt:lpstr>Ez is többváltozós feladat</vt:lpstr>
      <vt:lpstr>De a sikeres klaszterezés előtt sok feladatunk van!</vt:lpstr>
      <vt:lpstr>K-közép klaszterezés menete - 1</vt:lpstr>
      <vt:lpstr>K-közép klaszterezés menete - 2</vt:lpstr>
      <vt:lpstr>K-közép klaszterezés menete - 3</vt:lpstr>
      <vt:lpstr>Maximum hány klasztert képezhetünk?</vt:lpstr>
      <vt:lpstr>Olvassuk be a bankloan adatállományt</vt:lpstr>
      <vt:lpstr>Sztenderdizáljuk az adatállomány érték változóit</vt:lpstr>
      <vt:lpstr>Új változókkal egészítettük ki az adatállományunkat</vt:lpstr>
      <vt:lpstr>Ellenőrizzük a normalitásokat</vt:lpstr>
      <vt:lpstr>Az életkor változó eloszlása</vt:lpstr>
      <vt:lpstr>A sztenderdizált adatokkal hívjuk fel a  K-közép klaszterezést 5 csoportra</vt:lpstr>
      <vt:lpstr>A klaszterezési eljárás kiválasztása</vt:lpstr>
      <vt:lpstr>A végrehajtott feladat folyamata</vt:lpstr>
      <vt:lpstr>Bankloan.sav n=850 ember, 5 klaszter</vt:lpstr>
      <vt:lpstr>Minden változó megkülönbözteti az 5 klasztert (sig=0,000)  Döntő különbség: hitelkártya (F=376), egyéb adósság (F=336), jövedelem (F=320)</vt:lpstr>
      <vt:lpstr>Mi jellemzi az 5 klasztert?  Z-score átlaga=0, +/- segít</vt:lpstr>
      <vt:lpstr>Az öt csoport „azonosítása”, de nem rangsora!</vt:lpstr>
      <vt:lpstr>Klaszterezés jósága?</vt:lpstr>
      <vt:lpstr>A Bankloan  5 klasztere alapján</vt:lpstr>
      <vt:lpstr> A Balaton.sav állományon ismételjük meg az eljárást 4, illetve 5 csoportra!</vt:lpstr>
      <vt:lpstr>Ismételjük meg a futtatást a sztenderdizált változókat használva</vt:lpstr>
      <vt:lpstr>Hierarchikus klaszterezés :  klaszterek száma előre nem ismert</vt:lpstr>
      <vt:lpstr>Hierarchikus eljárás lépései – látszólag egyszerű</vt:lpstr>
      <vt:lpstr>Euklideszi távolság?</vt:lpstr>
      <vt:lpstr> A Balaton.sav és hívjuk be a hierarchikus klaszterezést!</vt:lpstr>
      <vt:lpstr>Jelöljük ki a változókat, majd válasszuk az ábrázoláshoz a dendogrammot!</vt:lpstr>
      <vt:lpstr>A klaszter hierarchia</vt:lpstr>
      <vt:lpstr>Mit tegyünk a szociális hálókkal?</vt:lpstr>
      <vt:lpstr>Diszkriminancia elemzés </vt:lpstr>
      <vt:lpstr>Diszkriminancia elemzés célja:</vt:lpstr>
      <vt:lpstr>Lineáris osztályozás???</vt:lpstr>
      <vt:lpstr>Az elméletileg kívánatos eset</vt:lpstr>
      <vt:lpstr>Az egyik (melyik?) ábra felel meg az egyező kovariancia feltételnek?</vt:lpstr>
      <vt:lpstr>Ez az F-próba nagyon szigorú</vt:lpstr>
      <vt:lpstr>Vegyük elő a mintapéldák közül a bankload.sav állományt</vt:lpstr>
      <vt:lpstr>Válasszuk a diszkriminancia elemzést a csoportosítási eljárások közül</vt:lpstr>
      <vt:lpstr>Állítsuk be a paramétereket, először csoportosító változót és a szeparációs  értékeket </vt:lpstr>
      <vt:lpstr>Állítsuk be a kívánt leíró statisztikákat!</vt:lpstr>
      <vt:lpstr>Majd magyarázó változókat </vt:lpstr>
      <vt:lpstr>Végül az osztályozó szempontokat és futtassuk az eljárást!</vt:lpstr>
      <vt:lpstr>49.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Üzleti adatelemzés SPSS gyakorlat</dc:title>
  <dc:creator>Jobbágy Orsolya</dc:creator>
  <cp:lastModifiedBy>Jobbágy Orsolya</cp:lastModifiedBy>
  <cp:revision>65</cp:revision>
  <dcterms:created xsi:type="dcterms:W3CDTF">2016-10-04T08:38:10Z</dcterms:created>
  <dcterms:modified xsi:type="dcterms:W3CDTF">2017-11-08T21:18:37Z</dcterms:modified>
</cp:coreProperties>
</file>